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8288000" cy="10287000"/>
  <p:notesSz cx="6858000" cy="9144000"/>
  <p:embeddedFontLst>
    <p:embeddedFont>
      <p:font typeface="Jua" panose="020B0604020202020204" charset="-127"/>
      <p:regular r:id="rId22"/>
    </p:embeddedFont>
    <p:embeddedFont>
      <p:font typeface="UD Digi Kyokasho NK-B" panose="02020700000000000000" pitchFamily="18" charset="-128"/>
      <p:bold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47424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834"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21.11.2025</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b="1"/>
              <a:t>(Jennie)</a:t>
            </a:r>
          </a:p>
          <a:p>
            <a:r>
              <a:rPr lang="en-US"/>
              <a:t>Hello everyone, and welcome to today's presentation titled "Cultivating Connection: Nurturing a Sense of Belonging to Promote Academic Librarian Wellness and Performance", today we are going to shine a light on the importance of community as it relates to an individual's well-being and professional development in an academic library environment.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b="1"/>
              <a:t>(Brittany) </a:t>
            </a:r>
          </a:p>
          <a:p>
            <a:r>
              <a:rPr lang="en-US"/>
              <a:t>At the UF Libraries we have a mentor/mentee program where a Junior/Early Career Librarian matched with a Tenured Librarian​</a:t>
            </a:r>
          </a:p>
          <a:p>
            <a:endParaRPr lang="en-US"/>
          </a:p>
          <a:p>
            <a:r>
              <a:rPr lang="en-US"/>
              <a:t>Example​</a:t>
            </a:r>
          </a:p>
          <a:p>
            <a:r>
              <a:rPr lang="en-US"/>
              <a:t>Met weekly prior to mid-career packet submission for feedback and emotional support but then also during COVID.</a:t>
            </a:r>
          </a:p>
          <a:p>
            <a:endParaRPr lang="en-US"/>
          </a:p>
          <a:p>
            <a:r>
              <a:rPr lang="en-US"/>
              <a:t>Also, supervised a student together through the writing of an internal grant proposal to purchase multicultural children's books for the Baldwin and the Ed Library. </a:t>
            </a:r>
          </a:p>
          <a:p>
            <a:endParaRPr lang="en-US"/>
          </a:p>
          <a:p>
            <a:endParaRPr lang="en-US"/>
          </a:p>
          <a:p>
            <a:r>
              <a:rPr lang="en-US" b="1"/>
              <a:t>(Jennie) </a:t>
            </a:r>
            <a:r>
              <a:rPr lang="en-US"/>
              <a:t>​</a:t>
            </a:r>
          </a:p>
          <a:p>
            <a:r>
              <a:rPr lang="en-US"/>
              <a:t>So, in addition to the formal mentorship program that UF offers junior faculty, there are other groups meant to support the professional development and wellbeing of employees at large. ​</a:t>
            </a:r>
          </a:p>
          <a:p>
            <a:endParaRPr lang="en-US"/>
          </a:p>
          <a:p>
            <a:r>
              <a:rPr lang="en-US"/>
              <a:t>Prior to COVID in 2020, to provide a little history on the topic, there used to be a formal "junior faculty" group that met at least once a month, where pre-tenure individuals could go to network with other library colleagues, drink coffee and eat snacks, and occasionally learn from someone designated to come give a talk on a form of professional development catered to the group's needs. So, for example, a tenured library faculty member might come give a lecture on how to turn a presentation into a piece of published literature and describe the process in detail and offer space for questions/comments. ​</a:t>
            </a:r>
          </a:p>
          <a:p>
            <a:endParaRPr lang="en-US"/>
          </a:p>
          <a:p>
            <a:r>
              <a:rPr lang="en-US"/>
              <a:t>Unfortunately, post-COVID that junior faculty group has not managed to reconvene for a number of reasons including a lack of designated leadership, conflicting schedules, etc. However, when I started in my role at UF in June of 2024, I saw a need for a more intimate group focused on the support of new faculty navigating their roles and seeking opportunities to grow. So, without prior knowledge of the junior faculty group, I started inviting individuals that were hired from a year timeframe (which was from the month of June 2024-25) to join a tenure cohort group which meets once a month, and is focused on providing advice, emotional support, collaborative ideas, and as it turns out friendship to people across various branches of the library. ​</a:t>
            </a:r>
          </a:p>
          <a:p>
            <a:endParaRPr lang="en-US"/>
          </a:p>
          <a:p>
            <a:r>
              <a:rPr lang="en-US"/>
              <a:t>This group so far has been very successful, with each member prioritizing the meeting in their busy schedules. Additionally, the format thus far has been very informal in nature, basically we meet in person (with our coffee and/or breakfast), and discuss our recent projects, research, committee assignments, etc. and offer space to one another for further support, collaboration or advice in conversation there afterwards. Which is a very different format that the former more large scope Junior Librarian Group. But our tenure cohort group, has voted on keeping the group on the smaller side in order to foster a deeper connection among members and have the time for each member to be able to speak. ​</a:t>
            </a:r>
          </a:p>
          <a:p>
            <a:endParaRPr lang="en-US"/>
          </a:p>
          <a:p>
            <a:r>
              <a:rPr lang="en-US"/>
              <a:t>Additionally, as the group's lead, I have created a Team's channel for our tenure cohort group where I provide meeting reminders, continue conversations, provide a place for advice, continuing education opportunities, and store the notes I take during each meeting to keep up with member's and their projects/progress. We have recently added a more fun and social element to our channel, as a separate thread, as many of us unsurprisingly read for fun, and wanted to receive book recommendations from one another.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b="1"/>
              <a:t>(Jennie) </a:t>
            </a:r>
            <a:r>
              <a:rPr lang="en-US"/>
              <a:t>UF also has other groups which demonstrate our library's commitment to community.​​</a:t>
            </a:r>
          </a:p>
          <a:p>
            <a:endParaRPr lang="en-US"/>
          </a:p>
          <a:p>
            <a:r>
              <a:rPr lang="en-US"/>
              <a:t>Some examples are smaller more focused, interest-based groups like the health science center libraries "Wellness Team" - which I am also on and co-lead -  which focuses on student wellness and plans various activities for them throughout the year (and is often tied to relieving stress around times like midterms or finals week).​​ - For example we host slime and snow globe making events during finals week in the fall. </a:t>
            </a:r>
          </a:p>
          <a:p>
            <a:endParaRPr lang="en-US"/>
          </a:p>
          <a:p>
            <a:r>
              <a:rPr lang="en-US"/>
              <a:t>Additionally, we have other varied groups such as the "UF Accessibility Community of Practice group", and the "Crafts and the Library group" that faculty can join.​</a:t>
            </a:r>
          </a:p>
          <a:p>
            <a:endParaRPr lang="en-US"/>
          </a:p>
          <a:p>
            <a:r>
              <a:rPr lang="en-US"/>
              <a:t>And lastly the "Systematic Review Working group" which I am also personally am a part of and can say as a newer librarian has been extremely helpful to me as research methodology, and assisting faculty in my liaison areas in this area was initially very challenging coming right out of school. I enjoy coming to meetings with real life scenarios of projects I have been working on, and then receiving feedback or advice from the group on certain searching techniques I can try, etc.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b="1"/>
              <a:t>(Jennie)</a:t>
            </a:r>
          </a:p>
          <a:p>
            <a:r>
              <a:rPr lang="en-US"/>
              <a:t>Okay so let's take a moment to pause and see if anyone has any questions about the information we have covered thus far.</a:t>
            </a:r>
            <a:endParaRPr lang="en-US" b="1"/>
          </a:p>
          <a:p>
            <a:endParaRPr lang="en-US"/>
          </a:p>
          <a:p>
            <a:r>
              <a:rPr lang="en-US"/>
              <a:t>(If there are questions) Thanks for your questions we are going to continue moving forward and jump into some of the challenges that you might encounter when building your community.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b="1"/>
              <a:t>(Brittany) </a:t>
            </a:r>
            <a:r>
              <a:rPr lang="en-US"/>
              <a:t>Some of the challenges that we both have experienced include:​</a:t>
            </a:r>
          </a:p>
          <a:p>
            <a:pPr marL="171450" indent="-171450">
              <a:buFont typeface="Arial" panose="020B0604020202020204" pitchFamily="34" charset="0"/>
              <a:buChar char="•"/>
            </a:pPr>
            <a:r>
              <a:rPr lang="en-US"/>
              <a:t>    Time constraints​</a:t>
            </a:r>
            <a:endParaRPr lang="en-US">
              <a:ea typeface="Calibri"/>
              <a:cs typeface="Calibri"/>
            </a:endParaRPr>
          </a:p>
          <a:p>
            <a:pPr marL="171450" indent="-171450">
              <a:buFont typeface="Arial" panose="020B0604020202020204" pitchFamily="34" charset="0"/>
              <a:buChar char="•"/>
            </a:pPr>
            <a:r>
              <a:rPr lang="en-US"/>
              <a:t>    Differing priorities – Mentor/mentee, have good communication! Change mentor if needed​</a:t>
            </a:r>
            <a:endParaRPr lang="en-US">
              <a:ea typeface="Calibri"/>
              <a:cs typeface="Calibri"/>
            </a:endParaRPr>
          </a:p>
          <a:p>
            <a:pPr marL="171450" indent="-171450">
              <a:buFont typeface="Arial" panose="020B0604020202020204" pitchFamily="34" charset="0"/>
              <a:buChar char="•"/>
            </a:pPr>
            <a:r>
              <a:rPr lang="en-US"/>
              <a:t>    Potential power imbalances  ​</a:t>
            </a:r>
            <a:endParaRPr lang="en-US">
              <a:ea typeface="Calibri"/>
              <a:cs typeface="Calibri"/>
            </a:endParaRPr>
          </a:p>
          <a:p>
            <a:pPr marL="171450" indent="-171450">
              <a:buFont typeface="Arial" panose="020B0604020202020204" pitchFamily="34" charset="0"/>
              <a:buChar char="•"/>
            </a:pPr>
            <a:r>
              <a:rPr lang="en-US"/>
              <a:t>    Different work cultures and pressures among the library branches – outside mentor during SSLLI very small library​</a:t>
            </a:r>
            <a:endParaRPr lang="en-US">
              <a:ea typeface="Calibri"/>
              <a:cs typeface="Calibri"/>
            </a:endParaRPr>
          </a:p>
          <a:p>
            <a:pPr marL="171450" indent="-171450">
              <a:buFont typeface="Arial" panose="020B0604020202020204" pitchFamily="34" charset="0"/>
              <a:buChar char="•"/>
            </a:pPr>
            <a:r>
              <a:rPr lang="en-US"/>
              <a:t>    Turnover – Suzan left :(​</a:t>
            </a:r>
            <a:endParaRPr lang="en-US">
              <a:ea typeface="Calibri"/>
              <a:cs typeface="Calibri"/>
            </a:endParaRPr>
          </a:p>
          <a:p>
            <a:pPr marL="171450" indent="-171450">
              <a:buFont typeface="Arial" panose="020B0604020202020204" pitchFamily="34" charset="0"/>
              <a:buChar char="•"/>
            </a:pPr>
            <a:r>
              <a:rPr lang="en-US"/>
              <a:t>    Feeling excluded – smaller branch missing out</a:t>
            </a:r>
            <a:endParaRPr lang="en-US">
              <a:ea typeface="Calibri"/>
              <a:cs typeface="Calibri"/>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b="1"/>
              <a:t>(Jennie) </a:t>
            </a:r>
            <a:r>
              <a:rPr lang="en-US"/>
              <a:t>Some of the highlights we have experienced through community engagement in our roles have been;​</a:t>
            </a:r>
          </a:p>
          <a:p>
            <a:endParaRPr lang="en-US"/>
          </a:p>
          <a:p>
            <a:pPr marL="171450" indent="-171450">
              <a:buFont typeface="Arial" panose="020B0604020202020204" pitchFamily="34" charset="0"/>
              <a:buChar char="•"/>
            </a:pPr>
            <a:r>
              <a:rPr lang="en-US"/>
              <a:t>The ability to share a broad range of ideas with one another​</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The various professional development opportunities ​</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The ability to be able to learn outside of our library or degree background specific subject or focus areas​ </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Having the opportunity to build relationships with colleagues across campus in the 6 library locations ​</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Learning how to thrive in a fast-paced academic culture – which was a huge challenge again for me coming from outside of the library career trajectory​</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Providing emotional support to one another when needed – and encouraging each other to overcome various challenges. For example, helping each other with feelings related to burn out, or worry about acquiring tenure in the future.​</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And of course, community can bring an element of fun! Which is always a positive.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fontAlgn="base">
              <a:buFont typeface="Arial" panose="020B0604020202020204" pitchFamily="34" charset="0"/>
              <a:buNone/>
            </a:pPr>
            <a:r>
              <a:rPr lang="en-US" sz="1200" b="1" i="0" u="none" strike="noStrike">
                <a:solidFill>
                  <a:srgbClr val="000000"/>
                </a:solidFill>
                <a:effectLst/>
                <a:latin typeface="Arial"/>
                <a:cs typeface="Arial"/>
              </a:rPr>
              <a:t>(Jennie) </a:t>
            </a:r>
            <a:r>
              <a:rPr lang="en-US" sz="1200" b="0" i="0" u="none" strike="noStrike">
                <a:solidFill>
                  <a:srgbClr val="000000"/>
                </a:solidFill>
                <a:effectLst/>
                <a:latin typeface="Arial"/>
                <a:cs typeface="Arial"/>
              </a:rPr>
              <a:t>– Overall, both Brittany and myself have learned a lot working at an academic library. I would say that the top three </a:t>
            </a:r>
            <a:r>
              <a:rPr lang="en-US" sz="1200" b="0" i="0" u="none" strike="noStrike" err="1">
                <a:solidFill>
                  <a:srgbClr val="000000"/>
                </a:solidFill>
                <a:effectLst/>
                <a:latin typeface="Arial"/>
                <a:cs typeface="Arial"/>
              </a:rPr>
              <a:t>tid</a:t>
            </a:r>
            <a:r>
              <a:rPr lang="en-US" sz="1200" b="0" i="0" u="none" strike="noStrike">
                <a:solidFill>
                  <a:srgbClr val="000000"/>
                </a:solidFill>
                <a:effectLst/>
                <a:latin typeface="Arial"/>
                <a:cs typeface="Arial"/>
              </a:rPr>
              <a:t>-bits of advice I would offer others based on my experience thus far would be that;</a:t>
            </a:r>
            <a:r>
              <a:rPr lang="en-US" sz="1200" b="0" i="0">
                <a:solidFill>
                  <a:srgbClr val="444444"/>
                </a:solidFill>
                <a:effectLst/>
                <a:latin typeface="Arial"/>
                <a:cs typeface="Arial"/>
              </a:rPr>
              <a:t>​</a:t>
            </a:r>
          </a:p>
          <a:p>
            <a:pPr algn="l" rtl="0" fontAlgn="base">
              <a:buFont typeface="Arial" panose="020B0604020202020204" pitchFamily="34" charset="0"/>
              <a:buChar char="•"/>
            </a:pPr>
            <a:r>
              <a:rPr lang="en-US" sz="1200" b="0" i="0" u="none" strike="noStrike">
                <a:solidFill>
                  <a:srgbClr val="000000"/>
                </a:solidFill>
                <a:effectLst/>
                <a:latin typeface="Arial"/>
                <a:cs typeface="Arial"/>
              </a:rPr>
              <a:t> Having a developed sense of empathy is key when working with others – as it helps foster healthy communication, collaboration, and connection with others. </a:t>
            </a:r>
            <a:r>
              <a:rPr lang="en-US" sz="1200" b="0" i="0">
                <a:solidFill>
                  <a:srgbClr val="444444"/>
                </a:solidFill>
                <a:effectLst/>
                <a:latin typeface="Arial"/>
                <a:cs typeface="Arial"/>
              </a:rPr>
              <a:t>​</a:t>
            </a:r>
          </a:p>
          <a:p>
            <a:pPr algn="l" rtl="0" fontAlgn="base">
              <a:buFont typeface="Arial" panose="020B0604020202020204" pitchFamily="34" charset="0"/>
              <a:buChar char="•"/>
            </a:pPr>
            <a:r>
              <a:rPr lang="en-US" sz="1200" b="0" i="0" u="none" strike="noStrike">
                <a:solidFill>
                  <a:srgbClr val="000000"/>
                </a:solidFill>
                <a:effectLst/>
                <a:latin typeface="Arial"/>
                <a:cs typeface="Arial"/>
              </a:rPr>
              <a:t> (Haha this is one I still struggle with) That it is okay to say no to projects that are not in your areas of interest (as someone who sees everything as a potential learning experience, and actively try's to avoid conflict or letting people down, I have learned it is also important to consider time constraints and my personal workload when considering collaborative projects – also so I am able to do a great job and be more present while doing so) – all while, on the flip side, considering leaving the door open to future collaborations when more of my time and effort becomes available! </a:t>
            </a:r>
            <a:r>
              <a:rPr lang="en-US" sz="1200" b="0" i="0">
                <a:solidFill>
                  <a:srgbClr val="444444"/>
                </a:solidFill>
                <a:effectLst/>
                <a:latin typeface="Arial"/>
                <a:cs typeface="Arial"/>
              </a:rPr>
              <a:t>​</a:t>
            </a:r>
          </a:p>
          <a:p>
            <a:pPr algn="l" rtl="0" fontAlgn="base">
              <a:buFont typeface="Arial" panose="020B0604020202020204" pitchFamily="34" charset="0"/>
              <a:buChar char="•"/>
            </a:pPr>
            <a:r>
              <a:rPr lang="en-US" sz="1200" b="0" i="0" u="none" strike="noStrike">
                <a:solidFill>
                  <a:srgbClr val="000000"/>
                </a:solidFill>
                <a:effectLst/>
                <a:latin typeface="Arial"/>
                <a:cs typeface="Arial"/>
              </a:rPr>
              <a:t> And lastly, that it is important to prioritize working relationships with colleagues because you will learn through the collaborative efforts with them, and often end up with opportunities outside of your expectations. </a:t>
            </a:r>
            <a:r>
              <a:rPr lang="en-US" sz="1200" b="0" i="0">
                <a:solidFill>
                  <a:srgbClr val="444444"/>
                </a:solidFill>
                <a:effectLst/>
                <a:latin typeface="Arial"/>
                <a:cs typeface="Arial"/>
              </a:rPr>
              <a:t>​</a:t>
            </a:r>
          </a:p>
          <a:p>
            <a:pPr algn="l" rtl="0" fontAlgn="base">
              <a:buNone/>
            </a:pPr>
            <a:r>
              <a:rPr lang="en-US" b="0" i="0">
                <a:solidFill>
                  <a:srgbClr val="444444"/>
                </a:solidFill>
                <a:effectLst/>
                <a:latin typeface="Arial"/>
                <a:cs typeface="Arial"/>
              </a:rPr>
              <a:t>​</a:t>
            </a:r>
          </a:p>
          <a:p>
            <a:pPr algn="l" rtl="0" fontAlgn="base">
              <a:buFont typeface="Arial" panose="020B0604020202020204" pitchFamily="34" charset="0"/>
              <a:buNone/>
            </a:pPr>
            <a:r>
              <a:rPr lang="en-US" sz="1200" b="1" i="0" u="none" strike="noStrike">
                <a:solidFill>
                  <a:srgbClr val="000000"/>
                </a:solidFill>
                <a:effectLst/>
                <a:latin typeface="Arial"/>
                <a:cs typeface="Arial"/>
              </a:rPr>
              <a:t>(Brittany</a:t>
            </a:r>
            <a:r>
              <a:rPr lang="en-US" sz="1200" b="0" i="0">
                <a:solidFill>
                  <a:srgbClr val="444444"/>
                </a:solidFill>
                <a:effectLst/>
                <a:latin typeface="Arial"/>
                <a:cs typeface="Arial"/>
              </a:rPr>
              <a:t>​)</a:t>
            </a:r>
          </a:p>
          <a:p>
            <a:pPr algn="l" rtl="0" fontAlgn="base">
              <a:buFont typeface="Arial" panose="020B0604020202020204" pitchFamily="34" charset="0"/>
              <a:buChar char="•"/>
            </a:pPr>
            <a:r>
              <a:rPr lang="en-US" sz="1200" b="0" i="0" u="none" strike="noStrike">
                <a:solidFill>
                  <a:srgbClr val="000000"/>
                </a:solidFill>
                <a:effectLst/>
                <a:latin typeface="Arial"/>
                <a:cs typeface="Arial"/>
              </a:rPr>
              <a:t> Find a good mentor</a:t>
            </a:r>
            <a:r>
              <a:rPr lang="en-US" sz="1200" b="0" i="0">
                <a:solidFill>
                  <a:srgbClr val="444444"/>
                </a:solidFill>
                <a:effectLst/>
                <a:latin typeface="Arial"/>
                <a:cs typeface="Arial"/>
              </a:rPr>
              <a:t>​</a:t>
            </a:r>
          </a:p>
          <a:p>
            <a:pPr algn="l" rtl="0" fontAlgn="base">
              <a:buFont typeface="Arial" panose="020B0604020202020204" pitchFamily="34" charset="0"/>
              <a:buChar char="•"/>
            </a:pPr>
            <a:r>
              <a:rPr lang="en-US" sz="1200" b="0" i="0" u="none" strike="noStrike">
                <a:solidFill>
                  <a:srgbClr val="000000"/>
                </a:solidFill>
                <a:effectLst/>
                <a:latin typeface="Arial"/>
                <a:cs typeface="Arial"/>
              </a:rPr>
              <a:t> Reaching out can be intimidating but its worth it</a:t>
            </a:r>
            <a:r>
              <a:rPr lang="en-US" sz="1200" b="0" i="0">
                <a:solidFill>
                  <a:srgbClr val="444444"/>
                </a:solidFill>
                <a:effectLst/>
                <a:latin typeface="Arial"/>
                <a:cs typeface="Arial"/>
              </a:rPr>
              <a:t>​</a:t>
            </a:r>
          </a:p>
          <a:p>
            <a:pPr algn="l" rtl="0" fontAlgn="base">
              <a:buFont typeface="Arial" panose="020B0604020202020204" pitchFamily="34" charset="0"/>
              <a:buChar char="•"/>
            </a:pPr>
            <a:r>
              <a:rPr lang="en-US" sz="1200" b="0" i="0" u="none" strike="noStrike">
                <a:solidFill>
                  <a:srgbClr val="000000"/>
                </a:solidFill>
                <a:effectLst/>
                <a:latin typeface="Arial"/>
                <a:cs typeface="Arial"/>
              </a:rPr>
              <a:t> Be open to trying new things without overcommitting</a:t>
            </a:r>
            <a:r>
              <a:rPr lang="en-US" sz="1200" b="0" i="0">
                <a:solidFill>
                  <a:srgbClr val="444444"/>
                </a:solidFill>
                <a:effectLst/>
                <a:latin typeface="Arial"/>
                <a:cs typeface="Arial"/>
              </a:rPr>
              <a:t>​</a:t>
            </a:r>
          </a:p>
          <a:p>
            <a:pPr algn="l" rtl="0" fontAlgn="base">
              <a:buNone/>
            </a:pPr>
            <a:r>
              <a:rPr lang="en-US" b="0" i="0">
                <a:solidFill>
                  <a:srgbClr val="444444"/>
                </a:solidFill>
                <a:effectLst/>
                <a:latin typeface="Arial" panose="020B0604020202020204" pitchFamily="34" charset="0"/>
              </a:rPr>
              <a:t>​</a:t>
            </a:r>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b="1"/>
              <a:t>​(Jennie) </a:t>
            </a:r>
            <a:r>
              <a:rPr lang="en-US"/>
              <a:t>And collectively we have determined that there are several pieces of advice we have both found to be relevant in our academic library journeys so far and those are;​</a:t>
            </a:r>
          </a:p>
          <a:p>
            <a:endParaRPr lang="en-US"/>
          </a:p>
          <a:p>
            <a:pPr marL="171450" indent="-171450">
              <a:buFont typeface="Arial" panose="020B0604020202020204" pitchFamily="34" charset="0"/>
              <a:buChar char="•"/>
            </a:pPr>
            <a:r>
              <a:rPr lang="en-US"/>
              <a:t>That it is important to try to find your community at your library – especially when it comes to seeking the support of people at the same level as you, and also from individuals who are  further along in their careers. ​</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That asking for help and questions is okay when you are feeling stuck. Our experiences have made us believe that when a community is in place this becomes much easier.​</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And lastly, it is crucial to network with individuals outside of your area of expertise - you never know who you might meet! For example, through my participation in the formal mentor program, I was encouraged to visit the education library once a month for meetings, and met Brittany, who I am now doing a presentation, and project with!</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algn="l" rtl="0" fontAlgn="base">
              <a:buNone/>
            </a:pPr>
            <a:r>
              <a:rPr lang="en-US" b="1" i="0" u="none" strike="noStrike">
                <a:solidFill>
                  <a:srgbClr val="000000"/>
                </a:solidFill>
                <a:effectLst/>
                <a:latin typeface="Calibri" panose="020F0502020204030204" pitchFamily="34" charset="0"/>
              </a:rPr>
              <a:t>(Brittany)</a:t>
            </a:r>
            <a:r>
              <a:rPr lang="en-US" b="0" i="0" u="none" strike="noStrike">
                <a:solidFill>
                  <a:srgbClr val="000000"/>
                </a:solidFill>
                <a:effectLst/>
                <a:latin typeface="Calibri" panose="020F0502020204030204" pitchFamily="34" charset="0"/>
              </a:rPr>
              <a:t> Introduce the </a:t>
            </a:r>
            <a:r>
              <a:rPr lang="en-US" b="0" i="0" u="none" strike="noStrike" err="1">
                <a:solidFill>
                  <a:srgbClr val="000000"/>
                </a:solidFill>
                <a:effectLst/>
                <a:latin typeface="Calibri" panose="020F0502020204030204" pitchFamily="34" charset="0"/>
              </a:rPr>
              <a:t>mentimeter</a:t>
            </a:r>
            <a:r>
              <a:rPr lang="en-US" b="0" i="0" u="none" strike="noStrike">
                <a:solidFill>
                  <a:srgbClr val="000000"/>
                </a:solidFill>
                <a:effectLst/>
                <a:latin typeface="Calibri" panose="020F0502020204030204" pitchFamily="34" charset="0"/>
              </a:rPr>
              <a:t>, and instructions for participation. Start the discussion. Jennie will chime in. </a:t>
            </a:r>
            <a:r>
              <a:rPr lang="en-US" b="0" i="0">
                <a:solidFill>
                  <a:srgbClr val="444444"/>
                </a:solidFill>
                <a:effectLst/>
                <a:latin typeface="Calibri" panose="020F0502020204030204" pitchFamily="34" charset="0"/>
              </a:rPr>
              <a:t>​</a:t>
            </a:r>
          </a:p>
          <a:p>
            <a:pPr algn="l" rtl="0" fontAlgn="base">
              <a:buNone/>
            </a:pPr>
            <a:r>
              <a:rPr lang="en-US" b="0" i="0">
                <a:solidFill>
                  <a:srgbClr val="444444"/>
                </a:solidFill>
                <a:effectLst/>
                <a:latin typeface="Calibri" panose="020F0502020204030204" pitchFamily="34" charset="0"/>
              </a:rPr>
              <a:t>​</a:t>
            </a:r>
          </a:p>
          <a:p>
            <a:pPr algn="l" rtl="0" fontAlgn="base">
              <a:buNone/>
            </a:pPr>
            <a:r>
              <a:rPr lang="en-US" b="0" i="0" u="none" strike="noStrike">
                <a:solidFill>
                  <a:srgbClr val="000000"/>
                </a:solidFill>
                <a:effectLst/>
                <a:latin typeface="Calibri" panose="020F0502020204030204" pitchFamily="34" charset="0"/>
              </a:rPr>
              <a:t>Open </a:t>
            </a:r>
            <a:r>
              <a:rPr lang="en-US" b="0" i="0" u="none" strike="noStrike" err="1">
                <a:solidFill>
                  <a:srgbClr val="000000"/>
                </a:solidFill>
                <a:effectLst/>
                <a:latin typeface="Calibri" panose="020F0502020204030204" pitchFamily="34" charset="0"/>
              </a:rPr>
              <a:t>mentimeter</a:t>
            </a:r>
            <a:r>
              <a:rPr lang="en-US" b="0" i="0" u="none" strike="noStrike">
                <a:solidFill>
                  <a:srgbClr val="000000"/>
                </a:solidFill>
                <a:effectLst/>
                <a:latin typeface="Calibri" panose="020F0502020204030204" pitchFamily="34" charset="0"/>
              </a:rPr>
              <a:t> on another screen and share so the audience can see the incoming advice, and comments from the audience. Ask people who are willing to share about their experiences, and feedback. </a:t>
            </a:r>
            <a:r>
              <a:rPr lang="en-US" b="0" i="0">
                <a:solidFill>
                  <a:srgbClr val="444444"/>
                </a:solidFill>
                <a:effectLst/>
                <a:latin typeface="Calibri" panose="020F0502020204030204" pitchFamily="34" charset="0"/>
              </a:rPr>
              <a:t>​</a:t>
            </a:r>
          </a:p>
          <a:p>
            <a:pPr algn="l" rtl="0" fontAlgn="base">
              <a:buNone/>
            </a:pPr>
            <a:r>
              <a:rPr lang="en-US" b="0" i="0">
                <a:solidFill>
                  <a:srgbClr val="444444"/>
                </a:solidFill>
                <a:effectLst/>
                <a:latin typeface="Calibri" panose="020F0502020204030204" pitchFamily="34" charset="0"/>
              </a:rPr>
              <a:t>​</a:t>
            </a:r>
          </a:p>
        </p:txBody>
      </p:sp>
      <p:sp>
        <p:nvSpPr>
          <p:cNvPr id="4" name="Slide Number Placeholder 3"/>
          <p:cNvSpPr>
            <a:spLocks noGrp="1"/>
          </p:cNvSpPr>
          <p:nvPr>
            <p:ph type="sldNum" sz="quarter" idx="5"/>
          </p:nvPr>
        </p:nvSpPr>
        <p:spPr/>
        <p:txBody>
          <a:bodyPr/>
          <a:lstStyle/>
          <a:p>
            <a:fld id="{871B2431-D351-4C6E-A3CF-9DFAC0E3E050}" type="slidenum">
              <a:rPr lang="cs-CZ" smtClean="0"/>
              <a:t>17</a:t>
            </a:fld>
            <a:endParaRPr lang="cs-CZ"/>
          </a:p>
        </p:txBody>
      </p:sp>
    </p:spTree>
    <p:extLst>
      <p:ext uri="{BB962C8B-B14F-4D97-AF65-F5344CB8AC3E}">
        <p14:creationId xmlns:p14="http://schemas.microsoft.com/office/powerpoint/2010/main" val="1046799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b="1" i="0" u="none" strike="noStrike">
                <a:solidFill>
                  <a:srgbClr val="000000"/>
                </a:solidFill>
                <a:effectLst/>
                <a:latin typeface="Arial" panose="020B0604020202020204" pitchFamily="34" charset="0"/>
              </a:rPr>
              <a:t>(Brittany) </a:t>
            </a:r>
            <a:r>
              <a:rPr lang="en-US" b="0" i="0" u="none" strike="noStrike">
                <a:solidFill>
                  <a:srgbClr val="000000"/>
                </a:solidFill>
                <a:effectLst/>
                <a:latin typeface="Arial" panose="020B0604020202020204" pitchFamily="34" charset="0"/>
              </a:rPr>
              <a:t>These are the references we used as the foundation for our presentation, and our definition of "community." </a:t>
            </a:r>
            <a:endParaRPr lang="en-US"/>
          </a:p>
        </p:txBody>
      </p:sp>
      <p:sp>
        <p:nvSpPr>
          <p:cNvPr id="4" name="Slide Number Placeholder 3"/>
          <p:cNvSpPr>
            <a:spLocks noGrp="1"/>
          </p:cNvSpPr>
          <p:nvPr>
            <p:ph type="sldNum" sz="quarter" idx="5"/>
          </p:nvPr>
        </p:nvSpPr>
        <p:spPr/>
        <p:txBody>
          <a:bodyPr/>
          <a:lstStyle/>
          <a:p>
            <a:fld id="{871B2431-D351-4C6E-A3CF-9DFAC0E3E050}" type="slidenum">
              <a:rPr lang="cs-CZ" smtClean="0"/>
              <a:t>18</a:t>
            </a:fld>
            <a:endParaRPr lang="cs-CZ"/>
          </a:p>
        </p:txBody>
      </p:sp>
    </p:spTree>
    <p:extLst>
      <p:ext uri="{BB962C8B-B14F-4D97-AF65-F5344CB8AC3E}">
        <p14:creationId xmlns:p14="http://schemas.microsoft.com/office/powerpoint/2010/main" val="25362656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b="1"/>
              <a:t>(Brittany) </a:t>
            </a:r>
            <a:r>
              <a:rPr lang="en-US"/>
              <a:t>Thank you so much for attending our presentation today, at this time we want to open the floor for any questions or comments that you might have for us. Additionally, if you can't think of any in this moment please feel free to reach out to either Jennie or I via email, using the contact information we have provided for you on the slide!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b="1"/>
              <a:t>(Jennie) </a:t>
            </a:r>
            <a:r>
              <a:rPr lang="en-US"/>
              <a:t>My name is Jennie Crumpton, (the one pictured on the left of the slide here) and I am one of the health science liaison librarians at the health science center libraries, and today I will be presenting with my colleague Brittany Kester (pictured on the right of the slide) who is one of the education librarians at the University of Florida. ​</a:t>
            </a:r>
          </a:p>
          <a:p>
            <a:endParaRPr lang="en-US"/>
          </a:p>
          <a:p>
            <a:r>
              <a:rPr lang="en-US"/>
              <a:t>So, to start we wanted to provide you with a bit of background information related to our personal levels of experience. I did not originally come to the University of Florida with a library background, but with a clinical and medical background, having experience working in the subject areas of both occupational therapy and dental hygiene for a number of years. Therefore, after obtaining my MLIS, and entering my first library job in an academic environment I struggled for awhile with things like imposter syndrome and finding a sense of self in this new environment. I come to you know, with a little over a years experience, working in the health science library serving students, staff, researchers, and faculty feeling more settled, especially after finding a supportive community. ​</a:t>
            </a:r>
          </a:p>
          <a:p>
            <a:endParaRPr lang="en-US"/>
          </a:p>
          <a:p>
            <a:r>
              <a:rPr lang="en-US" b="1"/>
              <a:t>(Brittany) </a:t>
            </a:r>
          </a:p>
          <a:p>
            <a:r>
              <a:rPr lang="en-US"/>
              <a:t>And I have been with the libraries for 7 years and recently received tenure and promotion to Associate Librarian. I came from working at a very tiny academic library in South Carolina that had only 6 librarians to such a large academic library that has over 40 librarians and to a tenure track position. At the start I had very similar feelings to Jennie but finding mentors and collaborators both in the libraries and in my liaison area helped me find my footing. I now find myself in a position to be a mentor to newer librarians and staff and to support the work of others as they grow in their research and work towards their professional goals.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b="1"/>
              <a:t>(Brittany) </a:t>
            </a:r>
          </a:p>
          <a:p>
            <a:r>
              <a:rPr lang="en-US"/>
              <a:t>Today, we will cover some background information about cultivating community and developing connection in libraries, discuss our experiences in our roles as librarians at the University of Florida, share some of our successes, challenges, and lessons learned during our time in the library, and then hear from you!</a:t>
            </a:r>
            <a:endParaRPr lang="en-US">
              <a:ea typeface="Calibri"/>
              <a:cs typeface="Calibri"/>
            </a:endParaRPr>
          </a:p>
          <a:p>
            <a:endParaRPr lang="en-US"/>
          </a:p>
          <a:p>
            <a:r>
              <a:rPr lang="en-US"/>
              <a:t>We are excited to share our knowledge and experiences with you here at LOEX, and to hear your stories. We have had the opportunity to present similar information previously and hope to continue contributing to the research in the field.</a:t>
            </a:r>
            <a:endParaRPr lang="en-US">
              <a:ea typeface="Calibri"/>
              <a:cs typeface="Calibri"/>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b="1"/>
              <a:t>(Jennie) </a:t>
            </a:r>
            <a:r>
              <a:rPr lang="en-US"/>
              <a:t>In this circumstance, we based our definition of what a "sense of community is" on an article we located while doing a foundational literature search. ​</a:t>
            </a:r>
          </a:p>
          <a:p>
            <a:endParaRPr lang="en-US"/>
          </a:p>
          <a:p>
            <a:r>
              <a:rPr lang="en-US"/>
              <a:t>We chose to adopt Park’s definition of "sense of community," which emphasizes an individual’s perceptions of informal organization and interpersonal relationships. This provides a conceptual foundation for analyzing how community members experience belonging and connectedness.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b="1"/>
              <a:t>(Jennie) </a:t>
            </a:r>
            <a:r>
              <a:rPr lang="en-US" b="0"/>
              <a:t>As one might expect, cultivating </a:t>
            </a:r>
            <a:r>
              <a:rPr lang="en-US"/>
              <a:t>a strong sense of community yields innumerable benefits, which are widely documented in the literature. </a:t>
            </a:r>
          </a:p>
          <a:p>
            <a:endParaRPr lang="en-US"/>
          </a:p>
          <a:p>
            <a:r>
              <a:rPr lang="en-US"/>
              <a:t>Park’s work highlights that community engagement plays an important role in preventing and managing mental health challenges, including symptoms of depression, anxiety, and stress. Complementing this perspective, another study emphasizes that workplace social support can enhance job satisfaction, foster relaxation, and mitigate emotional exhaustion. </a:t>
            </a:r>
          </a:p>
          <a:p>
            <a:endParaRPr lang="en-US"/>
          </a:p>
          <a:p>
            <a:r>
              <a:rPr lang="en-US"/>
              <a:t>Together, these findings showcase the deep connection between community, individual wellness, and organizational outcomes demonstrating that fostering supportive relationships not only promotes well-being but also contributes to greater job satisfaction and reduced turnover.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b="1"/>
              <a:t>(Jennie) </a:t>
            </a:r>
            <a:r>
              <a:rPr lang="en-US"/>
              <a:t>Building on these insights, another compelling example comes from the Powell article, which not only reinforces the findings we discussed earlier but also expands upon them by highlighting additional dimensions of workplace community. </a:t>
            </a:r>
          </a:p>
          <a:p>
            <a:endParaRPr lang="en-US"/>
          </a:p>
          <a:p>
            <a:r>
              <a:rPr lang="en-US"/>
              <a:t>Powell emphasizes that community fosters a shared sense of purpose, alignment, and ownership, while also strengthening communication, encouraging continuous learning and professional development, and supporting effective resource management. Together, these elements illustrate how community within the workplace extends beyond emotional support to actively shape organizational growth and individual engagement.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b="1"/>
              <a:t>(Brittany) </a:t>
            </a:r>
            <a:r>
              <a:rPr lang="en-US"/>
              <a:t>The University of Florida also has a set of "core values" that it promotes as a standard for all of its employees. One of these is "community". The core value states that UF strives to create a safe, welcoming, community and a shared purpose that builds a sense of belonging and togetherness. ​</a:t>
            </a:r>
          </a:p>
          <a:p>
            <a:endParaRPr lang="en-US"/>
          </a:p>
          <a:p>
            <a:r>
              <a:rPr lang="en-US"/>
              <a:t>Additionally, the university states that, "We work together toward the betterment of our local community and the world around us. Our community has a shared sense of purpose that unites everyone around goals that are held in common. Those goals elevate the collective and are greater than any one of us alone. We utilize our intellect, creativity, skills, strength and compassion to create a supportive community that serves the common good."​</a:t>
            </a:r>
          </a:p>
          <a:p>
            <a:endParaRPr lang="en-US"/>
          </a:p>
          <a:p>
            <a:r>
              <a:rPr lang="en-US"/>
              <a:t>“Well-rounded individual”</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b="1"/>
              <a:t>(Brittany)</a:t>
            </a:r>
          </a:p>
          <a:p>
            <a:r>
              <a:rPr lang="en-US"/>
              <a:t>An important part of cultivating community is to develop connections. This can be between co-workers in the same library, across branches or departments, or with users and patrons whether at an academic, public, school, or special library. </a:t>
            </a:r>
          </a:p>
          <a:p>
            <a:endParaRPr lang="en-US"/>
          </a:p>
          <a:p>
            <a:r>
              <a:rPr lang="en-US"/>
              <a:t>Connection can offer librarians the chance to learn from each other, grow their confidence, and empower each other to thrive in their roles and responsibilities serving patrons.</a:t>
            </a:r>
          </a:p>
          <a:p>
            <a:endParaRPr lang="en-US"/>
          </a:p>
          <a:p>
            <a:r>
              <a:rPr lang="en-US"/>
              <a:t>Can also result in networking, mentoring, collaborating, finding shared interests, friendship, etc. which we are next going to share some examples of from our own library experiences.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b="1"/>
              <a:t>(Brittany) </a:t>
            </a:r>
            <a:r>
              <a:rPr lang="en-US"/>
              <a:t>The UF Libraries encourages collaborative work and projects. This can include writing grants, conducting research, facilitating workshops, planning and implementing outreach, and presentations like this one.​ Creating an environment that supports colleagues reaching out to each other and including those at different levels can really create a strong community whose outputs result in high impact contributions to the field. </a:t>
            </a:r>
          </a:p>
          <a:p>
            <a:endParaRPr lang="en-US"/>
          </a:p>
          <a:p>
            <a:r>
              <a:rPr lang="en-US"/>
              <a:t>For example​:</a:t>
            </a:r>
          </a:p>
          <a:p>
            <a:r>
              <a:rPr lang="en-US"/>
              <a:t>Jennie and I are working on a project to survey neurodiverse students from which we hope to gain information about how our libraries are currently meeting as well as not meeting their needs. </a:t>
            </a:r>
          </a:p>
          <a:p>
            <a:endParaRPr lang="en-US"/>
          </a:p>
          <a:p>
            <a:r>
              <a:rPr lang="en-US"/>
              <a:t>Another example is a project I worked on with a subgroup of our accessibility committee where we conducted an accessibility audit of our library's accessibility services page (meta). I worked with two other librarians and a library staff member on the project and now we are traveling to Thailand in January to share our results and how others can conduct a similar audit of their library webpages.  </a:t>
            </a:r>
          </a:p>
          <a:p>
            <a:endParaRPr lang="en-US"/>
          </a:p>
          <a:p>
            <a:r>
              <a:rPr lang="en-US"/>
              <a:t>This presentation is yet another example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11/21/2025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sv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svg"/><Relationship Id="rId4" Type="http://schemas.openxmlformats.org/officeDocument/2006/relationships/image" Target="../media/image2.sv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61.svg"/><Relationship Id="rId5" Type="http://schemas.openxmlformats.org/officeDocument/2006/relationships/image" Target="../media/image60.png"/><Relationship Id="rId4" Type="http://schemas.openxmlformats.org/officeDocument/2006/relationships/image" Target="../media/image59.svg"/></Relationships>
</file>

<file path=ppt/slides/_rels/slide11.xml.rels><?xml version="1.0" encoding="UTF-8" standalone="yes"?>
<Relationships xmlns="http://schemas.openxmlformats.org/package/2006/relationships"><Relationship Id="rId8" Type="http://schemas.openxmlformats.org/officeDocument/2006/relationships/image" Target="../media/image63.svg"/><Relationship Id="rId3" Type="http://schemas.openxmlformats.org/officeDocument/2006/relationships/image" Target="../media/image47.png"/><Relationship Id="rId7" Type="http://schemas.openxmlformats.org/officeDocument/2006/relationships/image" Target="../media/image62.png"/><Relationship Id="rId12" Type="http://schemas.openxmlformats.org/officeDocument/2006/relationships/image" Target="../media/image65.sv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56.svg"/><Relationship Id="rId11" Type="http://schemas.openxmlformats.org/officeDocument/2006/relationships/image" Target="../media/image64.png"/><Relationship Id="rId5" Type="http://schemas.openxmlformats.org/officeDocument/2006/relationships/image" Target="../media/image55.png"/><Relationship Id="rId10" Type="http://schemas.openxmlformats.org/officeDocument/2006/relationships/image" Target="../media/image52.svg"/><Relationship Id="rId4" Type="http://schemas.openxmlformats.org/officeDocument/2006/relationships/image" Target="../media/image48.svg"/><Relationship Id="rId9" Type="http://schemas.openxmlformats.org/officeDocument/2006/relationships/image" Target="../media/image51.png"/></Relationships>
</file>

<file path=ppt/slides/_rels/slide12.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66.png"/><Relationship Id="rId7"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69.svg"/><Relationship Id="rId5" Type="http://schemas.openxmlformats.org/officeDocument/2006/relationships/image" Target="../media/image68.png"/><Relationship Id="rId10" Type="http://schemas.openxmlformats.org/officeDocument/2006/relationships/image" Target="../media/image61.svg"/><Relationship Id="rId4" Type="http://schemas.openxmlformats.org/officeDocument/2006/relationships/image" Target="../media/image67.svg"/><Relationship Id="rId9" Type="http://schemas.openxmlformats.org/officeDocument/2006/relationships/image" Target="../media/image60.png"/></Relationships>
</file>

<file path=ppt/slides/_rels/slide13.xml.rels><?xml version="1.0" encoding="UTF-8" standalone="yes"?>
<Relationships xmlns="http://schemas.openxmlformats.org/package/2006/relationships"><Relationship Id="rId8" Type="http://schemas.openxmlformats.org/officeDocument/2006/relationships/image" Target="../media/image75.svg"/><Relationship Id="rId3" Type="http://schemas.openxmlformats.org/officeDocument/2006/relationships/image" Target="../media/image70.png"/><Relationship Id="rId7" Type="http://schemas.openxmlformats.org/officeDocument/2006/relationships/image" Target="../media/image74.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73.svg"/><Relationship Id="rId5" Type="http://schemas.openxmlformats.org/officeDocument/2006/relationships/image" Target="../media/image72.png"/><Relationship Id="rId10" Type="http://schemas.openxmlformats.org/officeDocument/2006/relationships/image" Target="../media/image77.svg"/><Relationship Id="rId4" Type="http://schemas.openxmlformats.org/officeDocument/2006/relationships/image" Target="../media/image71.svg"/><Relationship Id="rId9" Type="http://schemas.openxmlformats.org/officeDocument/2006/relationships/image" Target="../media/image76.png"/></Relationships>
</file>

<file path=ppt/slides/_rels/slide1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81.svg"/><Relationship Id="rId5" Type="http://schemas.openxmlformats.org/officeDocument/2006/relationships/image" Target="../media/image80.png"/><Relationship Id="rId4" Type="http://schemas.openxmlformats.org/officeDocument/2006/relationships/image" Target="../media/image79.svg"/></Relationships>
</file>

<file path=ppt/slides/_rels/slide15.xml.rels><?xml version="1.0" encoding="UTF-8" standalone="yes"?>
<Relationships xmlns="http://schemas.openxmlformats.org/package/2006/relationships"><Relationship Id="rId8" Type="http://schemas.openxmlformats.org/officeDocument/2006/relationships/image" Target="../media/image87.svg"/><Relationship Id="rId13" Type="http://schemas.openxmlformats.org/officeDocument/2006/relationships/image" Target="../media/image92.png"/><Relationship Id="rId18" Type="http://schemas.openxmlformats.org/officeDocument/2006/relationships/image" Target="../media/image97.svg"/><Relationship Id="rId26" Type="http://schemas.openxmlformats.org/officeDocument/2006/relationships/image" Target="../media/image103.svg"/><Relationship Id="rId3" Type="http://schemas.openxmlformats.org/officeDocument/2006/relationships/image" Target="../media/image82.png"/><Relationship Id="rId21" Type="http://schemas.openxmlformats.org/officeDocument/2006/relationships/image" Target="../media/image98.png"/><Relationship Id="rId7" Type="http://schemas.openxmlformats.org/officeDocument/2006/relationships/image" Target="../media/image86.png"/><Relationship Id="rId12" Type="http://schemas.openxmlformats.org/officeDocument/2006/relationships/image" Target="../media/image91.svg"/><Relationship Id="rId17" Type="http://schemas.openxmlformats.org/officeDocument/2006/relationships/image" Target="../media/image96.png"/><Relationship Id="rId25" Type="http://schemas.openxmlformats.org/officeDocument/2006/relationships/image" Target="../media/image102.png"/><Relationship Id="rId2" Type="http://schemas.openxmlformats.org/officeDocument/2006/relationships/notesSlide" Target="../notesSlides/notesSlide15.xml"/><Relationship Id="rId16" Type="http://schemas.openxmlformats.org/officeDocument/2006/relationships/image" Target="../media/image95.svg"/><Relationship Id="rId20" Type="http://schemas.openxmlformats.org/officeDocument/2006/relationships/image" Target="../media/image2.svg"/><Relationship Id="rId29" Type="http://schemas.openxmlformats.org/officeDocument/2006/relationships/image" Target="../media/image74.png"/><Relationship Id="rId1" Type="http://schemas.openxmlformats.org/officeDocument/2006/relationships/slideLayout" Target="../slideLayouts/slideLayout7.xml"/><Relationship Id="rId6" Type="http://schemas.openxmlformats.org/officeDocument/2006/relationships/image" Target="../media/image85.svg"/><Relationship Id="rId11" Type="http://schemas.openxmlformats.org/officeDocument/2006/relationships/image" Target="../media/image90.png"/><Relationship Id="rId24" Type="http://schemas.openxmlformats.org/officeDocument/2006/relationships/image" Target="../media/image101.svg"/><Relationship Id="rId5" Type="http://schemas.openxmlformats.org/officeDocument/2006/relationships/image" Target="../media/image84.png"/><Relationship Id="rId15" Type="http://schemas.openxmlformats.org/officeDocument/2006/relationships/image" Target="../media/image94.png"/><Relationship Id="rId23" Type="http://schemas.openxmlformats.org/officeDocument/2006/relationships/image" Target="../media/image100.png"/><Relationship Id="rId28" Type="http://schemas.openxmlformats.org/officeDocument/2006/relationships/image" Target="../media/image105.svg"/><Relationship Id="rId10" Type="http://schemas.openxmlformats.org/officeDocument/2006/relationships/image" Target="../media/image89.svg"/><Relationship Id="rId19" Type="http://schemas.openxmlformats.org/officeDocument/2006/relationships/image" Target="../media/image1.png"/><Relationship Id="rId4" Type="http://schemas.openxmlformats.org/officeDocument/2006/relationships/image" Target="../media/image83.svg"/><Relationship Id="rId9" Type="http://schemas.openxmlformats.org/officeDocument/2006/relationships/image" Target="../media/image88.png"/><Relationship Id="rId14" Type="http://schemas.openxmlformats.org/officeDocument/2006/relationships/image" Target="../media/image93.svg"/><Relationship Id="rId22" Type="http://schemas.openxmlformats.org/officeDocument/2006/relationships/image" Target="../media/image99.svg"/><Relationship Id="rId27" Type="http://schemas.openxmlformats.org/officeDocument/2006/relationships/image" Target="../media/image104.png"/><Relationship Id="rId30" Type="http://schemas.openxmlformats.org/officeDocument/2006/relationships/image" Target="../media/image75.svg"/></Relationships>
</file>

<file path=ppt/slides/_rels/slide16.xml.rels><?xml version="1.0" encoding="UTF-8" standalone="yes"?>
<Relationships xmlns="http://schemas.openxmlformats.org/package/2006/relationships"><Relationship Id="rId8" Type="http://schemas.openxmlformats.org/officeDocument/2006/relationships/image" Target="../media/image109.svg"/><Relationship Id="rId3" Type="http://schemas.openxmlformats.org/officeDocument/2006/relationships/image" Target="../media/image106.png"/><Relationship Id="rId7"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08.svg"/><Relationship Id="rId5" Type="http://schemas.openxmlformats.org/officeDocument/2006/relationships/image" Target="../media/image60.png"/><Relationship Id="rId4" Type="http://schemas.openxmlformats.org/officeDocument/2006/relationships/image" Target="../media/image107.svg"/></Relationships>
</file>

<file path=ppt/slides/_rels/slide17.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112.png"/><Relationship Id="rId4" Type="http://schemas.openxmlformats.org/officeDocument/2006/relationships/image" Target="../media/image111.svg"/></Relationships>
</file>

<file path=ppt/slides/_rels/slide18.xml.rels><?xml version="1.0" encoding="UTF-8" standalone="yes"?>
<Relationships xmlns="http://schemas.openxmlformats.org/package/2006/relationships"><Relationship Id="rId3" Type="http://schemas.openxmlformats.org/officeDocument/2006/relationships/image" Target="../media/image113.png"/><Relationship Id="rId7" Type="http://schemas.openxmlformats.org/officeDocument/2006/relationships/image" Target="../media/image116.sv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15.svg"/><Relationship Id="rId5" Type="http://schemas.openxmlformats.org/officeDocument/2006/relationships/image" Target="../media/image74.png"/><Relationship Id="rId4" Type="http://schemas.openxmlformats.org/officeDocument/2006/relationships/image" Target="../media/image114.svg"/></Relationships>
</file>

<file path=ppt/slides/_rels/slide19.xml.rels><?xml version="1.0" encoding="UTF-8" standalone="yes"?>
<Relationships xmlns="http://schemas.openxmlformats.org/package/2006/relationships"><Relationship Id="rId8" Type="http://schemas.openxmlformats.org/officeDocument/2006/relationships/image" Target="../media/image121.svg"/><Relationship Id="rId3" Type="http://schemas.openxmlformats.org/officeDocument/2006/relationships/image" Target="../media/image117.png"/><Relationship Id="rId7"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20.svg"/><Relationship Id="rId5" Type="http://schemas.openxmlformats.org/officeDocument/2006/relationships/image" Target="../media/image119.png"/><Relationship Id="rId4" Type="http://schemas.openxmlformats.org/officeDocument/2006/relationships/image" Target="../media/image118.svg"/></Relationships>
</file>

<file path=ppt/slides/_rels/slide2.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3.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3.svg"/><Relationship Id="rId11" Type="http://schemas.openxmlformats.org/officeDocument/2006/relationships/image" Target="../media/image18.sv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svg"/><Relationship Id="rId9" Type="http://schemas.openxmlformats.org/officeDocument/2006/relationships/image" Target="../media/image16.png"/></Relationships>
</file>

<file path=ppt/slides/_rels/slide3.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slides/_rels/slide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8.svg"/><Relationship Id="rId5" Type="http://schemas.openxmlformats.org/officeDocument/2006/relationships/image" Target="../media/image17.png"/><Relationship Id="rId4" Type="http://schemas.openxmlformats.org/officeDocument/2006/relationships/image" Target="../media/image27.svg"/></Relationships>
</file>

<file path=ppt/slides/_rels/slide5.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slides/_rels/slide7.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35.png"/><Relationship Id="rId7"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 Id="rId9" Type="http://schemas.openxmlformats.org/officeDocument/2006/relationships/image" Target="../media/image39.png"/></Relationships>
</file>

<file path=ppt/slides/_rels/slide8.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20.png"/><Relationship Id="rId7"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40.svg"/></Relationships>
</file>

<file path=ppt/slides/_rels/slide9.xml.rels><?xml version="1.0" encoding="UTF-8" standalone="yes"?>
<Relationships xmlns="http://schemas.openxmlformats.org/package/2006/relationships"><Relationship Id="rId8" Type="http://schemas.openxmlformats.org/officeDocument/2006/relationships/image" Target="../media/image48.svg"/><Relationship Id="rId13" Type="http://schemas.openxmlformats.org/officeDocument/2006/relationships/image" Target="../media/image53.png"/><Relationship Id="rId18" Type="http://schemas.openxmlformats.org/officeDocument/2006/relationships/image" Target="../media/image57.svg"/><Relationship Id="rId3" Type="http://schemas.openxmlformats.org/officeDocument/2006/relationships/image" Target="../media/image14.png"/><Relationship Id="rId7" Type="http://schemas.openxmlformats.org/officeDocument/2006/relationships/image" Target="../media/image47.png"/><Relationship Id="rId12" Type="http://schemas.openxmlformats.org/officeDocument/2006/relationships/image" Target="../media/image52.svg"/><Relationship Id="rId17" Type="http://schemas.openxmlformats.org/officeDocument/2006/relationships/image" Target="../media/image12.png"/><Relationship Id="rId2" Type="http://schemas.openxmlformats.org/officeDocument/2006/relationships/notesSlide" Target="../notesSlides/notesSlide9.xml"/><Relationship Id="rId16" Type="http://schemas.openxmlformats.org/officeDocument/2006/relationships/image" Target="../media/image56.svg"/><Relationship Id="rId1" Type="http://schemas.openxmlformats.org/officeDocument/2006/relationships/slideLayout" Target="../slideLayouts/slideLayout7.xml"/><Relationship Id="rId6" Type="http://schemas.openxmlformats.org/officeDocument/2006/relationships/image" Target="../media/image46.svg"/><Relationship Id="rId11" Type="http://schemas.openxmlformats.org/officeDocument/2006/relationships/image" Target="../media/image51.png"/><Relationship Id="rId5" Type="http://schemas.openxmlformats.org/officeDocument/2006/relationships/image" Target="../media/image45.png"/><Relationship Id="rId15" Type="http://schemas.openxmlformats.org/officeDocument/2006/relationships/image" Target="../media/image55.png"/><Relationship Id="rId10" Type="http://schemas.openxmlformats.org/officeDocument/2006/relationships/image" Target="../media/image50.svg"/><Relationship Id="rId4" Type="http://schemas.openxmlformats.org/officeDocument/2006/relationships/image" Target="../media/image44.svg"/><Relationship Id="rId9" Type="http://schemas.openxmlformats.org/officeDocument/2006/relationships/image" Target="../media/image49.png"/><Relationship Id="rId14" Type="http://schemas.openxmlformats.org/officeDocument/2006/relationships/image" Target="../media/image54.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AEFE0"/>
        </a:solidFill>
        <a:effectLst/>
      </p:bgPr>
    </p:bg>
    <p:spTree>
      <p:nvGrpSpPr>
        <p:cNvPr id="1" name=""/>
        <p:cNvGrpSpPr/>
        <p:nvPr/>
      </p:nvGrpSpPr>
      <p:grpSpPr>
        <a:xfrm>
          <a:off x="0" y="0"/>
          <a:ext cx="0" cy="0"/>
          <a:chOff x="0" y="0"/>
          <a:chExt cx="0" cy="0"/>
        </a:xfrm>
      </p:grpSpPr>
      <p:sp>
        <p:nvSpPr>
          <p:cNvPr id="2" name="Freeform 2"/>
          <p:cNvSpPr/>
          <p:nvPr/>
        </p:nvSpPr>
        <p:spPr>
          <a:xfrm>
            <a:off x="2138501" y="-2016917"/>
            <a:ext cx="14034810" cy="14034810"/>
          </a:xfrm>
          <a:custGeom>
            <a:avLst/>
            <a:gdLst/>
            <a:ahLst/>
            <a:cxnLst/>
            <a:rect l="l" t="t" r="r" b="b"/>
            <a:pathLst>
              <a:path w="14034810" h="14034810">
                <a:moveTo>
                  <a:pt x="0" y="0"/>
                </a:moveTo>
                <a:lnTo>
                  <a:pt x="14034810" y="0"/>
                </a:lnTo>
                <a:lnTo>
                  <a:pt x="14034810" y="14034811"/>
                </a:lnTo>
                <a:lnTo>
                  <a:pt x="0" y="14034811"/>
                </a:lnTo>
                <a:lnTo>
                  <a:pt x="0" y="0"/>
                </a:lnTo>
                <a:close/>
              </a:path>
            </a:pathLst>
          </a:custGeom>
          <a:blipFill>
            <a:blip r:embed="rId3">
              <a:alphaModFix amt="60000"/>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p:cNvSpPr/>
          <p:nvPr/>
        </p:nvSpPr>
        <p:spPr>
          <a:xfrm flipV="1">
            <a:off x="-645084" y="-571393"/>
            <a:ext cx="5567170" cy="4635934"/>
          </a:xfrm>
          <a:custGeom>
            <a:avLst/>
            <a:gdLst/>
            <a:ahLst/>
            <a:cxnLst/>
            <a:rect l="l" t="t" r="r" b="b"/>
            <a:pathLst>
              <a:path w="5567170" h="4635934">
                <a:moveTo>
                  <a:pt x="0" y="4635934"/>
                </a:moveTo>
                <a:lnTo>
                  <a:pt x="5567170" y="4635934"/>
                </a:lnTo>
                <a:lnTo>
                  <a:pt x="5567170" y="0"/>
                </a:lnTo>
                <a:lnTo>
                  <a:pt x="0" y="0"/>
                </a:lnTo>
                <a:lnTo>
                  <a:pt x="0" y="4635934"/>
                </a:lnTo>
                <a:close/>
              </a:path>
            </a:pathLst>
          </a:custGeom>
          <a:blipFill>
            <a:blip r:embed="rId5">
              <a:alphaModFix amt="50000"/>
              <a:extLst>
                <a:ext uri="{96DAC541-7B7A-43D3-8B79-37D633B846F1}">
                  <asvg:svgBlip xmlns:asvg="http://schemas.microsoft.com/office/drawing/2016/SVG/main" r:embed="rId6"/>
                </a:ext>
              </a:extLst>
            </a:blip>
            <a:stretch>
              <a:fillRect/>
            </a:stretch>
          </a:blipFill>
        </p:spPr>
        <p:txBody>
          <a:bodyPr/>
          <a:lstStyle/>
          <a:p>
            <a:endParaRPr lang="en-US"/>
          </a:p>
        </p:txBody>
      </p:sp>
      <p:sp>
        <p:nvSpPr>
          <p:cNvPr id="4" name="Freeform 4"/>
          <p:cNvSpPr/>
          <p:nvPr/>
        </p:nvSpPr>
        <p:spPr>
          <a:xfrm rot="-9806040" flipV="1">
            <a:off x="13997438" y="619689"/>
            <a:ext cx="6523723" cy="6523723"/>
          </a:xfrm>
          <a:custGeom>
            <a:avLst/>
            <a:gdLst/>
            <a:ahLst/>
            <a:cxnLst/>
            <a:rect l="l" t="t" r="r" b="b"/>
            <a:pathLst>
              <a:path w="6523723" h="6523723">
                <a:moveTo>
                  <a:pt x="0" y="6523723"/>
                </a:moveTo>
                <a:lnTo>
                  <a:pt x="6523724" y="6523723"/>
                </a:lnTo>
                <a:lnTo>
                  <a:pt x="6523724" y="0"/>
                </a:lnTo>
                <a:lnTo>
                  <a:pt x="0" y="0"/>
                </a:lnTo>
                <a:lnTo>
                  <a:pt x="0" y="6523723"/>
                </a:lnTo>
                <a:close/>
              </a:path>
            </a:pathLst>
          </a:custGeom>
          <a:blipFill>
            <a:blip r:embed="rId7">
              <a:alphaModFix amt="43000"/>
              <a:extLst>
                <a:ext uri="{96DAC541-7B7A-43D3-8B79-37D633B846F1}">
                  <asvg:svgBlip xmlns:asvg="http://schemas.microsoft.com/office/drawing/2016/SVG/main" r:embed="rId8"/>
                </a:ext>
              </a:extLst>
            </a:blip>
            <a:stretch>
              <a:fillRect/>
            </a:stretch>
          </a:blipFill>
        </p:spPr>
        <p:txBody>
          <a:bodyPr/>
          <a:lstStyle/>
          <a:p>
            <a:endParaRPr lang="en-US"/>
          </a:p>
        </p:txBody>
      </p:sp>
      <p:sp>
        <p:nvSpPr>
          <p:cNvPr id="5" name="Freeform 5"/>
          <p:cNvSpPr/>
          <p:nvPr/>
        </p:nvSpPr>
        <p:spPr>
          <a:xfrm>
            <a:off x="3526524" y="19050"/>
            <a:ext cx="10756369" cy="10287000"/>
          </a:xfrm>
          <a:custGeom>
            <a:avLst/>
            <a:gdLst/>
            <a:ahLst/>
            <a:cxnLst/>
            <a:rect l="l" t="t" r="r" b="b"/>
            <a:pathLst>
              <a:path w="10756369" h="10287000">
                <a:moveTo>
                  <a:pt x="0" y="0"/>
                </a:moveTo>
                <a:lnTo>
                  <a:pt x="10756369" y="0"/>
                </a:lnTo>
                <a:lnTo>
                  <a:pt x="10756369" y="10287000"/>
                </a:lnTo>
                <a:lnTo>
                  <a:pt x="0" y="102870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6" name="TextBox 6"/>
          <p:cNvSpPr txBox="1"/>
          <p:nvPr/>
        </p:nvSpPr>
        <p:spPr>
          <a:xfrm>
            <a:off x="5187061" y="1748631"/>
            <a:ext cx="7933556" cy="4801314"/>
          </a:xfrm>
          <a:prstGeom prst="rect">
            <a:avLst/>
          </a:prstGeom>
        </p:spPr>
        <p:txBody>
          <a:bodyPr wrap="square" lIns="0" tIns="0" rIns="0" bIns="0" rtlCol="0" anchor="t">
            <a:spAutoFit/>
          </a:bodyPr>
          <a:lstStyle/>
          <a:p>
            <a:pPr algn="ctr"/>
            <a:r>
              <a:rPr lang="en-US" sz="5200" b="1">
                <a:solidFill>
                  <a:srgbClr val="474242"/>
                </a:solidFill>
                <a:latin typeface="UD Digi Kyokasho NK-B"/>
                <a:ea typeface="Jua"/>
                <a:cs typeface="Jua"/>
                <a:sym typeface="Jua"/>
              </a:rPr>
              <a:t>Cultivating Connection: Nurturing a Sense of Belonging to Promote Academic Librarian Wellness and Performance</a:t>
            </a:r>
            <a:endParaRPr lang="en-US" sz="5200" b="1">
              <a:solidFill>
                <a:srgbClr val="474242"/>
              </a:solidFill>
              <a:latin typeface="UD Digi Kyokasho NK-B"/>
              <a:ea typeface="Jua"/>
              <a:cs typeface="Jua"/>
            </a:endParaRPr>
          </a:p>
        </p:txBody>
      </p:sp>
      <p:sp>
        <p:nvSpPr>
          <p:cNvPr id="7" name="Freeform 7"/>
          <p:cNvSpPr/>
          <p:nvPr/>
        </p:nvSpPr>
        <p:spPr>
          <a:xfrm>
            <a:off x="-2266250" y="6315075"/>
            <a:ext cx="5792774" cy="5835212"/>
          </a:xfrm>
          <a:custGeom>
            <a:avLst/>
            <a:gdLst/>
            <a:ahLst/>
            <a:cxnLst/>
            <a:rect l="l" t="t" r="r" b="b"/>
            <a:pathLst>
              <a:path w="5792774" h="5835212">
                <a:moveTo>
                  <a:pt x="0" y="0"/>
                </a:moveTo>
                <a:lnTo>
                  <a:pt x="5792774" y="0"/>
                </a:lnTo>
                <a:lnTo>
                  <a:pt x="5792774" y="5835212"/>
                </a:lnTo>
                <a:lnTo>
                  <a:pt x="0" y="5835212"/>
                </a:lnTo>
                <a:lnTo>
                  <a:pt x="0" y="0"/>
                </a:lnTo>
                <a:close/>
              </a:path>
            </a:pathLst>
          </a:custGeom>
          <a:blipFill>
            <a:blip r:embed="rId11">
              <a:alphaModFix amt="70000"/>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8" name="Freeform 8"/>
          <p:cNvSpPr/>
          <p:nvPr/>
        </p:nvSpPr>
        <p:spPr>
          <a:xfrm>
            <a:off x="16025625" y="7157698"/>
            <a:ext cx="2779012" cy="2799371"/>
          </a:xfrm>
          <a:custGeom>
            <a:avLst/>
            <a:gdLst/>
            <a:ahLst/>
            <a:cxnLst/>
            <a:rect l="l" t="t" r="r" b="b"/>
            <a:pathLst>
              <a:path w="2779012" h="2799371">
                <a:moveTo>
                  <a:pt x="0" y="0"/>
                </a:moveTo>
                <a:lnTo>
                  <a:pt x="2779012" y="0"/>
                </a:lnTo>
                <a:lnTo>
                  <a:pt x="2779012" y="2799371"/>
                </a:lnTo>
                <a:lnTo>
                  <a:pt x="0" y="2799371"/>
                </a:lnTo>
                <a:lnTo>
                  <a:pt x="0" y="0"/>
                </a:lnTo>
                <a:close/>
              </a:path>
            </a:pathLst>
          </a:custGeom>
          <a:blipFill>
            <a:blip r:embed="rId11">
              <a:alphaModFix amt="70000"/>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9" name="TextBox 9"/>
          <p:cNvSpPr txBox="1"/>
          <p:nvPr/>
        </p:nvSpPr>
        <p:spPr>
          <a:xfrm>
            <a:off x="4841557" y="6905518"/>
            <a:ext cx="8604885" cy="971550"/>
          </a:xfrm>
          <a:prstGeom prst="rect">
            <a:avLst/>
          </a:prstGeom>
        </p:spPr>
        <p:txBody>
          <a:bodyPr lIns="0" tIns="0" rIns="0" bIns="0" rtlCol="0" anchor="t">
            <a:spAutoFit/>
          </a:bodyPr>
          <a:lstStyle/>
          <a:p>
            <a:pPr algn="ctr">
              <a:lnSpc>
                <a:spcPts val="3599"/>
              </a:lnSpc>
              <a:spcBef>
                <a:spcPct val="0"/>
              </a:spcBef>
            </a:pPr>
            <a:r>
              <a:rPr lang="en-US" sz="2999">
                <a:solidFill>
                  <a:srgbClr val="474242"/>
                </a:solidFill>
                <a:latin typeface="Jua"/>
                <a:ea typeface="Jua"/>
                <a:cs typeface="Jua"/>
                <a:sym typeface="Jua"/>
              </a:rPr>
              <a:t>Jennifer Crumpton, Health Science Liaison Librarian​</a:t>
            </a:r>
          </a:p>
          <a:p>
            <a:pPr algn="ctr">
              <a:lnSpc>
                <a:spcPts val="3599"/>
              </a:lnSpc>
              <a:spcBef>
                <a:spcPct val="0"/>
              </a:spcBef>
            </a:pPr>
            <a:r>
              <a:rPr lang="en-US" sz="2999">
                <a:solidFill>
                  <a:srgbClr val="474242"/>
                </a:solidFill>
                <a:latin typeface="Jua"/>
                <a:ea typeface="Jua"/>
                <a:cs typeface="Jua"/>
                <a:sym typeface="Jua"/>
              </a:rPr>
              <a:t>Brittany Kester, Ph.D., Education Librarian​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AEFE0"/>
        </a:solidFill>
        <a:effectLst/>
      </p:bgPr>
    </p:bg>
    <p:spTree>
      <p:nvGrpSpPr>
        <p:cNvPr id="1" name=""/>
        <p:cNvGrpSpPr/>
        <p:nvPr/>
      </p:nvGrpSpPr>
      <p:grpSpPr>
        <a:xfrm>
          <a:off x="0" y="0"/>
          <a:ext cx="0" cy="0"/>
          <a:chOff x="0" y="0"/>
          <a:chExt cx="0" cy="0"/>
        </a:xfrm>
      </p:grpSpPr>
      <p:sp>
        <p:nvSpPr>
          <p:cNvPr id="2" name="Freeform 2"/>
          <p:cNvSpPr/>
          <p:nvPr/>
        </p:nvSpPr>
        <p:spPr>
          <a:xfrm>
            <a:off x="14890708" y="8665281"/>
            <a:ext cx="4545705" cy="3223318"/>
          </a:xfrm>
          <a:custGeom>
            <a:avLst/>
            <a:gdLst/>
            <a:ahLst/>
            <a:cxnLst/>
            <a:rect l="l" t="t" r="r" b="b"/>
            <a:pathLst>
              <a:path w="4545705" h="3223318">
                <a:moveTo>
                  <a:pt x="0" y="0"/>
                </a:moveTo>
                <a:lnTo>
                  <a:pt x="4545705" y="0"/>
                </a:lnTo>
                <a:lnTo>
                  <a:pt x="4545705" y="3223318"/>
                </a:lnTo>
                <a:lnTo>
                  <a:pt x="0" y="3223318"/>
                </a:lnTo>
                <a:lnTo>
                  <a:pt x="0" y="0"/>
                </a:lnTo>
                <a:close/>
              </a:path>
            </a:pathLst>
          </a:custGeom>
          <a:blipFill>
            <a:blip r:embed="rId3">
              <a:alphaModFix amt="32999"/>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p:cNvSpPr/>
          <p:nvPr/>
        </p:nvSpPr>
        <p:spPr>
          <a:xfrm flipH="1">
            <a:off x="7958027" y="6793406"/>
            <a:ext cx="6477964" cy="4593465"/>
          </a:xfrm>
          <a:custGeom>
            <a:avLst/>
            <a:gdLst/>
            <a:ahLst/>
            <a:cxnLst/>
            <a:rect l="l" t="t" r="r" b="b"/>
            <a:pathLst>
              <a:path w="6477964" h="4593465">
                <a:moveTo>
                  <a:pt x="6477964" y="0"/>
                </a:moveTo>
                <a:lnTo>
                  <a:pt x="0" y="0"/>
                </a:lnTo>
                <a:lnTo>
                  <a:pt x="0" y="4593465"/>
                </a:lnTo>
                <a:lnTo>
                  <a:pt x="6477964" y="4593465"/>
                </a:lnTo>
                <a:lnTo>
                  <a:pt x="6477964" y="0"/>
                </a:lnTo>
                <a:close/>
              </a:path>
            </a:pathLst>
          </a:custGeom>
          <a:blipFill>
            <a:blip r:embed="rId3">
              <a:alphaModFix amt="32999"/>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rot="-5400000">
            <a:off x="6116479" y="1911052"/>
            <a:ext cx="4432611" cy="749514"/>
          </a:xfrm>
          <a:custGeom>
            <a:avLst/>
            <a:gdLst/>
            <a:ahLst/>
            <a:cxnLst/>
            <a:rect l="l" t="t" r="r" b="b"/>
            <a:pathLst>
              <a:path w="4432611" h="749514">
                <a:moveTo>
                  <a:pt x="0" y="0"/>
                </a:moveTo>
                <a:lnTo>
                  <a:pt x="4432611" y="0"/>
                </a:lnTo>
                <a:lnTo>
                  <a:pt x="4432611" y="749515"/>
                </a:lnTo>
                <a:lnTo>
                  <a:pt x="0" y="74951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5" name="Freeform 5"/>
          <p:cNvSpPr/>
          <p:nvPr/>
        </p:nvSpPr>
        <p:spPr>
          <a:xfrm rot="5400000">
            <a:off x="6277671" y="5729139"/>
            <a:ext cx="4432611" cy="749514"/>
          </a:xfrm>
          <a:custGeom>
            <a:avLst/>
            <a:gdLst/>
            <a:ahLst/>
            <a:cxnLst/>
            <a:rect l="l" t="t" r="r" b="b"/>
            <a:pathLst>
              <a:path w="4432611" h="749514">
                <a:moveTo>
                  <a:pt x="0" y="0"/>
                </a:moveTo>
                <a:lnTo>
                  <a:pt x="4432611" y="0"/>
                </a:lnTo>
                <a:lnTo>
                  <a:pt x="4432611" y="749514"/>
                </a:lnTo>
                <a:lnTo>
                  <a:pt x="0" y="74951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6" name="TextBox 6"/>
          <p:cNvSpPr txBox="1"/>
          <p:nvPr/>
        </p:nvSpPr>
        <p:spPr>
          <a:xfrm>
            <a:off x="545019" y="3402706"/>
            <a:ext cx="7289916" cy="5963171"/>
          </a:xfrm>
          <a:prstGeom prst="rect">
            <a:avLst/>
          </a:prstGeom>
        </p:spPr>
        <p:txBody>
          <a:bodyPr lIns="0" tIns="0" rIns="0" bIns="0" rtlCol="0" anchor="t">
            <a:spAutoFit/>
          </a:bodyPr>
          <a:lstStyle/>
          <a:p>
            <a:pPr marL="755650" lvl="1" indent="-377825" algn="l">
              <a:lnSpc>
                <a:spcPts val="5250"/>
              </a:lnSpc>
              <a:buFont typeface="Arial"/>
              <a:buChar char="•"/>
            </a:pPr>
            <a:r>
              <a:rPr lang="en-US" sz="3500">
                <a:solidFill>
                  <a:srgbClr val="474242"/>
                </a:solidFill>
                <a:latin typeface="UD Digi Kyokasho NK-B"/>
                <a:ea typeface="Jua"/>
                <a:cs typeface="Jua"/>
                <a:sym typeface="Jua"/>
              </a:rPr>
              <a:t>Formal mentor program </a:t>
            </a:r>
            <a:endParaRPr lang="en-US" sz="3500">
              <a:solidFill>
                <a:srgbClr val="474242"/>
              </a:solidFill>
              <a:latin typeface="UD Digi Kyokasho NK-B"/>
              <a:ea typeface="Jua"/>
              <a:cs typeface="Jua"/>
            </a:endParaRPr>
          </a:p>
          <a:p>
            <a:pPr marL="755650" lvl="1" indent="-377825" algn="l">
              <a:lnSpc>
                <a:spcPts val="5250"/>
              </a:lnSpc>
              <a:buFont typeface="Arial"/>
              <a:buChar char="•"/>
            </a:pPr>
            <a:r>
              <a:rPr lang="en-US" sz="3500">
                <a:solidFill>
                  <a:srgbClr val="474242"/>
                </a:solidFill>
                <a:latin typeface="UD Digi Kyokasho NK-B"/>
                <a:ea typeface="Jua"/>
                <a:cs typeface="Jua"/>
                <a:sym typeface="Jua"/>
              </a:rPr>
              <a:t>Offers professional support​</a:t>
            </a:r>
            <a:endParaRPr lang="en-US" sz="3500">
              <a:solidFill>
                <a:srgbClr val="474242"/>
              </a:solidFill>
              <a:latin typeface="UD Digi Kyokasho NK-B"/>
              <a:ea typeface="Jua"/>
              <a:cs typeface="Jua"/>
            </a:endParaRPr>
          </a:p>
          <a:p>
            <a:pPr marL="755650" lvl="1" indent="-377825" algn="l">
              <a:lnSpc>
                <a:spcPts val="5250"/>
              </a:lnSpc>
              <a:buFont typeface="Arial"/>
              <a:buChar char="•"/>
            </a:pPr>
            <a:r>
              <a:rPr lang="en-US" sz="3500">
                <a:solidFill>
                  <a:srgbClr val="474242"/>
                </a:solidFill>
                <a:latin typeface="UD Digi Kyokasho NK-B"/>
                <a:ea typeface="Jua"/>
                <a:cs typeface="Jua"/>
                <a:sym typeface="Jua"/>
              </a:rPr>
              <a:t>Advises on career and research trajectory​</a:t>
            </a:r>
            <a:endParaRPr lang="en-US" sz="3500">
              <a:solidFill>
                <a:srgbClr val="474242"/>
              </a:solidFill>
              <a:latin typeface="UD Digi Kyokasho NK-B"/>
              <a:ea typeface="Jua"/>
              <a:cs typeface="Jua"/>
            </a:endParaRPr>
          </a:p>
          <a:p>
            <a:pPr marL="755650" lvl="1" indent="-377825" algn="l">
              <a:lnSpc>
                <a:spcPts val="5250"/>
              </a:lnSpc>
              <a:buFont typeface="Arial"/>
              <a:buChar char="•"/>
            </a:pPr>
            <a:r>
              <a:rPr lang="en-US" sz="3500">
                <a:solidFill>
                  <a:srgbClr val="474242"/>
                </a:solidFill>
                <a:latin typeface="UD Digi Kyokasho NK-B"/>
                <a:ea typeface="Jua"/>
                <a:cs typeface="Jua"/>
                <a:sym typeface="Jua"/>
              </a:rPr>
              <a:t>Provides feedback on annual activity report, mid-career evaluation, and tenure packet​</a:t>
            </a:r>
            <a:endParaRPr lang="en-US" sz="3500">
              <a:solidFill>
                <a:srgbClr val="474242"/>
              </a:solidFill>
              <a:latin typeface="UD Digi Kyokasho NK-B"/>
              <a:ea typeface="Jua"/>
              <a:cs typeface="Jua"/>
            </a:endParaRPr>
          </a:p>
          <a:p>
            <a:pPr algn="l">
              <a:lnSpc>
                <a:spcPts val="4140"/>
              </a:lnSpc>
            </a:pPr>
            <a:endParaRPr lang="en-US" sz="3500">
              <a:solidFill>
                <a:srgbClr val="474242"/>
              </a:solidFill>
              <a:latin typeface="Jua"/>
              <a:ea typeface="Jua"/>
              <a:cs typeface="Jua"/>
              <a:sym typeface="Jua"/>
            </a:endParaRPr>
          </a:p>
        </p:txBody>
      </p:sp>
      <p:sp>
        <p:nvSpPr>
          <p:cNvPr id="7" name="TextBox 7"/>
          <p:cNvSpPr txBox="1"/>
          <p:nvPr/>
        </p:nvSpPr>
        <p:spPr>
          <a:xfrm>
            <a:off x="9621513" y="3399688"/>
            <a:ext cx="7542048" cy="3180358"/>
          </a:xfrm>
          <a:prstGeom prst="rect">
            <a:avLst/>
          </a:prstGeom>
        </p:spPr>
        <p:txBody>
          <a:bodyPr lIns="0" tIns="0" rIns="0" bIns="0" rtlCol="0" anchor="t">
            <a:spAutoFit/>
          </a:bodyPr>
          <a:lstStyle/>
          <a:p>
            <a:pPr marL="755650" lvl="1" indent="-377825" algn="l">
              <a:lnSpc>
                <a:spcPts val="5250"/>
              </a:lnSpc>
              <a:buFont typeface="Arial"/>
              <a:buChar char="•"/>
            </a:pPr>
            <a:r>
              <a:rPr lang="en-US" sz="3500">
                <a:solidFill>
                  <a:srgbClr val="474242"/>
                </a:solidFill>
                <a:latin typeface="UD Digi Kyokasho NK-B"/>
                <a:ea typeface="Jua"/>
                <a:cs typeface="Jua"/>
                <a:sym typeface="Jua"/>
              </a:rPr>
              <a:t>Fo</a:t>
            </a:r>
            <a:r>
              <a:rPr lang="en-US" sz="3500" u="none">
                <a:solidFill>
                  <a:srgbClr val="474242"/>
                </a:solidFill>
                <a:latin typeface="UD Digi Kyokasho NK-B"/>
                <a:ea typeface="Jua"/>
                <a:cs typeface="Jua"/>
                <a:sym typeface="Jua"/>
              </a:rPr>
              <a:t>rmal Junior Librarian Group​</a:t>
            </a:r>
            <a:endParaRPr lang="en-US" sz="3500" u="none">
              <a:solidFill>
                <a:srgbClr val="474242"/>
              </a:solidFill>
              <a:latin typeface="UD Digi Kyokasho NK-B"/>
              <a:ea typeface="Jua"/>
              <a:cs typeface="Jua"/>
            </a:endParaRPr>
          </a:p>
          <a:p>
            <a:pPr marL="755650" lvl="1" indent="-377825" algn="l">
              <a:lnSpc>
                <a:spcPts val="5250"/>
              </a:lnSpc>
              <a:buFont typeface="Arial"/>
              <a:buChar char="•"/>
            </a:pPr>
            <a:r>
              <a:rPr lang="en-US" sz="3500" u="none">
                <a:solidFill>
                  <a:srgbClr val="474242"/>
                </a:solidFill>
                <a:latin typeface="UD Digi Kyokasho NK-B"/>
                <a:ea typeface="Jua"/>
                <a:cs typeface="Jua"/>
                <a:sym typeface="Jua"/>
              </a:rPr>
              <a:t>Early Career Librarian Group Foundation</a:t>
            </a:r>
            <a:endParaRPr lang="en-US" sz="3500" u="none">
              <a:solidFill>
                <a:srgbClr val="474242"/>
              </a:solidFill>
              <a:latin typeface="UD Digi Kyokasho NK-B"/>
              <a:ea typeface="Jua"/>
              <a:cs typeface="Jua"/>
            </a:endParaRPr>
          </a:p>
          <a:p>
            <a:pPr marL="0" lvl="0" indent="0" algn="l">
              <a:lnSpc>
                <a:spcPts val="3569"/>
              </a:lnSpc>
            </a:pPr>
            <a:endParaRPr lang="en-US" sz="3500" u="none">
              <a:solidFill>
                <a:srgbClr val="474242"/>
              </a:solidFill>
              <a:latin typeface="Jua"/>
              <a:ea typeface="Jua"/>
              <a:cs typeface="Jua"/>
              <a:sym typeface="Jua"/>
            </a:endParaRPr>
          </a:p>
        </p:txBody>
      </p:sp>
      <p:sp>
        <p:nvSpPr>
          <p:cNvPr id="9" name="TextBox 9"/>
          <p:cNvSpPr txBox="1"/>
          <p:nvPr/>
        </p:nvSpPr>
        <p:spPr>
          <a:xfrm>
            <a:off x="9959379" y="994144"/>
            <a:ext cx="6852714" cy="2141099"/>
          </a:xfrm>
          <a:prstGeom prst="rect">
            <a:avLst/>
          </a:prstGeom>
        </p:spPr>
        <p:txBody>
          <a:bodyPr lIns="0" tIns="0" rIns="0" bIns="0" rtlCol="0" anchor="t">
            <a:spAutoFit/>
          </a:bodyPr>
          <a:lstStyle/>
          <a:p>
            <a:pPr algn="l">
              <a:lnSpc>
                <a:spcPts val="8376"/>
              </a:lnSpc>
            </a:pPr>
            <a:r>
              <a:rPr lang="en-US" sz="7000">
                <a:solidFill>
                  <a:srgbClr val="474242"/>
                </a:solidFill>
                <a:latin typeface="UD Digi Kyokasho NK-B"/>
                <a:ea typeface="Jua"/>
                <a:cs typeface="Jua"/>
                <a:sym typeface="Jua"/>
              </a:rPr>
              <a:t>Tenure</a:t>
            </a:r>
            <a:r>
              <a:rPr lang="en-US" sz="6950">
                <a:solidFill>
                  <a:srgbClr val="474242"/>
                </a:solidFill>
                <a:latin typeface="UD Digi Kyokasho NK-B"/>
                <a:ea typeface="Jua"/>
                <a:cs typeface="Jua"/>
                <a:sym typeface="Jua"/>
              </a:rPr>
              <a:t> Cohort Group</a:t>
            </a:r>
            <a:endParaRPr lang="en-US" sz="6950">
              <a:solidFill>
                <a:srgbClr val="474242"/>
              </a:solidFill>
              <a:latin typeface="UD Digi Kyokasho NK-B"/>
              <a:ea typeface="Jua"/>
              <a:cs typeface="Jua"/>
            </a:endParaRPr>
          </a:p>
        </p:txBody>
      </p:sp>
      <p:sp>
        <p:nvSpPr>
          <p:cNvPr id="10" name="TextBox 9">
            <a:extLst>
              <a:ext uri="{FF2B5EF4-FFF2-40B4-BE49-F238E27FC236}">
                <a16:creationId xmlns:a16="http://schemas.microsoft.com/office/drawing/2014/main" id="{9EF77239-D515-C3AA-8593-BA8DC03CB0C6}"/>
              </a:ext>
            </a:extLst>
          </p:cNvPr>
          <p:cNvSpPr txBox="1"/>
          <p:nvPr/>
        </p:nvSpPr>
        <p:spPr>
          <a:xfrm>
            <a:off x="750680" y="994144"/>
            <a:ext cx="6852714" cy="2154436"/>
          </a:xfrm>
          <a:prstGeom prst="rect">
            <a:avLst/>
          </a:prstGeom>
        </p:spPr>
        <p:txBody>
          <a:bodyPr lIns="0" tIns="0" rIns="0" bIns="0" rtlCol="0" anchor="t">
            <a:spAutoFit/>
          </a:bodyPr>
          <a:lstStyle/>
          <a:p>
            <a:pPr>
              <a:lnSpc>
                <a:spcPts val="8376"/>
              </a:lnSpc>
            </a:pPr>
            <a:r>
              <a:rPr lang="en-US" sz="7000">
                <a:solidFill>
                  <a:srgbClr val="474242"/>
                </a:solidFill>
                <a:latin typeface="UD Digi Kyokasho NK-B"/>
                <a:ea typeface="Jua"/>
                <a:cs typeface="Jua"/>
                <a:sym typeface="Jua"/>
              </a:rPr>
              <a:t>Mentorship Program</a:t>
            </a:r>
            <a:endParaRPr lang="en-US" sz="6950">
              <a:solidFill>
                <a:srgbClr val="474242"/>
              </a:solidFill>
              <a:latin typeface="UD Digi Kyokasho NK-B"/>
              <a:ea typeface="Jua"/>
              <a:cs typeface="Ju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AEFE0"/>
        </a:solidFill>
        <a:effectLst/>
      </p:bgPr>
    </p:bg>
    <p:spTree>
      <p:nvGrpSpPr>
        <p:cNvPr id="1" name=""/>
        <p:cNvGrpSpPr/>
        <p:nvPr/>
      </p:nvGrpSpPr>
      <p:grpSpPr>
        <a:xfrm>
          <a:off x="0" y="0"/>
          <a:ext cx="0" cy="0"/>
          <a:chOff x="0" y="0"/>
          <a:chExt cx="0" cy="0"/>
        </a:xfrm>
      </p:grpSpPr>
      <p:sp>
        <p:nvSpPr>
          <p:cNvPr id="2" name="Freeform 2"/>
          <p:cNvSpPr/>
          <p:nvPr/>
        </p:nvSpPr>
        <p:spPr>
          <a:xfrm>
            <a:off x="11083819" y="6727701"/>
            <a:ext cx="2141624" cy="2278323"/>
          </a:xfrm>
          <a:custGeom>
            <a:avLst/>
            <a:gdLst/>
            <a:ahLst/>
            <a:cxnLst/>
            <a:rect l="l" t="t" r="r" b="b"/>
            <a:pathLst>
              <a:path w="2141624" h="2278323">
                <a:moveTo>
                  <a:pt x="0" y="0"/>
                </a:moveTo>
                <a:lnTo>
                  <a:pt x="2141624" y="0"/>
                </a:lnTo>
                <a:lnTo>
                  <a:pt x="2141624" y="2278324"/>
                </a:lnTo>
                <a:lnTo>
                  <a:pt x="0" y="227832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p:cNvSpPr/>
          <p:nvPr/>
        </p:nvSpPr>
        <p:spPr>
          <a:xfrm>
            <a:off x="5023247" y="7373777"/>
            <a:ext cx="2298526" cy="2445240"/>
          </a:xfrm>
          <a:custGeom>
            <a:avLst/>
            <a:gdLst/>
            <a:ahLst/>
            <a:cxnLst/>
            <a:rect l="l" t="t" r="r" b="b"/>
            <a:pathLst>
              <a:path w="2298526" h="2445240">
                <a:moveTo>
                  <a:pt x="0" y="0"/>
                </a:moveTo>
                <a:lnTo>
                  <a:pt x="2298526" y="0"/>
                </a:lnTo>
                <a:lnTo>
                  <a:pt x="2298526" y="2445240"/>
                </a:lnTo>
                <a:lnTo>
                  <a:pt x="0" y="244524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4" name="Freeform 4"/>
          <p:cNvSpPr/>
          <p:nvPr/>
        </p:nvSpPr>
        <p:spPr>
          <a:xfrm>
            <a:off x="13505801" y="3676071"/>
            <a:ext cx="2436732" cy="2592268"/>
          </a:xfrm>
          <a:custGeom>
            <a:avLst/>
            <a:gdLst/>
            <a:ahLst/>
            <a:cxnLst/>
            <a:rect l="l" t="t" r="r" b="b"/>
            <a:pathLst>
              <a:path w="2436732" h="2592268">
                <a:moveTo>
                  <a:pt x="0" y="0"/>
                </a:moveTo>
                <a:lnTo>
                  <a:pt x="2436732" y="0"/>
                </a:lnTo>
                <a:lnTo>
                  <a:pt x="2436732" y="2592268"/>
                </a:lnTo>
                <a:lnTo>
                  <a:pt x="0" y="259226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5" name="Freeform 5"/>
          <p:cNvSpPr/>
          <p:nvPr/>
        </p:nvSpPr>
        <p:spPr>
          <a:xfrm>
            <a:off x="2023581" y="3348406"/>
            <a:ext cx="2451002" cy="2607449"/>
          </a:xfrm>
          <a:custGeom>
            <a:avLst/>
            <a:gdLst/>
            <a:ahLst/>
            <a:cxnLst/>
            <a:rect l="l" t="t" r="r" b="b"/>
            <a:pathLst>
              <a:path w="2451002" h="2607449">
                <a:moveTo>
                  <a:pt x="0" y="0"/>
                </a:moveTo>
                <a:lnTo>
                  <a:pt x="2451002" y="0"/>
                </a:lnTo>
                <a:lnTo>
                  <a:pt x="2451002" y="2607449"/>
                </a:lnTo>
                <a:lnTo>
                  <a:pt x="0" y="2607449"/>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6" name="TextBox 6"/>
          <p:cNvSpPr txBox="1"/>
          <p:nvPr/>
        </p:nvSpPr>
        <p:spPr>
          <a:xfrm>
            <a:off x="1349200" y="4084044"/>
            <a:ext cx="6153592" cy="1681935"/>
          </a:xfrm>
          <a:prstGeom prst="rect">
            <a:avLst/>
          </a:prstGeom>
        </p:spPr>
        <p:txBody>
          <a:bodyPr lIns="0" tIns="0" rIns="0" bIns="0" rtlCol="0" anchor="t">
            <a:spAutoFit/>
          </a:bodyPr>
          <a:lstStyle/>
          <a:p>
            <a:pPr algn="ctr">
              <a:lnSpc>
                <a:spcPts val="6599"/>
              </a:lnSpc>
              <a:spcBef>
                <a:spcPct val="0"/>
              </a:spcBef>
            </a:pPr>
            <a:r>
              <a:rPr lang="en-US" sz="5450">
                <a:solidFill>
                  <a:srgbClr val="474242"/>
                </a:solidFill>
                <a:latin typeface="UD Digi Kyokasho NK-B"/>
                <a:ea typeface="Jua"/>
                <a:cs typeface="Jua"/>
                <a:sym typeface="Jua"/>
              </a:rPr>
              <a:t>HSCL Wellness Team</a:t>
            </a:r>
            <a:endParaRPr lang="en-US" sz="5450">
              <a:solidFill>
                <a:srgbClr val="474242"/>
              </a:solidFill>
              <a:latin typeface="UD Digi Kyokasho NK-B"/>
              <a:ea typeface="Jua"/>
              <a:cs typeface="Jua"/>
            </a:endParaRPr>
          </a:p>
        </p:txBody>
      </p:sp>
      <p:sp>
        <p:nvSpPr>
          <p:cNvPr id="7" name="TextBox 7"/>
          <p:cNvSpPr txBox="1"/>
          <p:nvPr/>
        </p:nvSpPr>
        <p:spPr>
          <a:xfrm>
            <a:off x="1865581" y="748327"/>
            <a:ext cx="14578405" cy="1308050"/>
          </a:xfrm>
          <a:prstGeom prst="rect">
            <a:avLst/>
          </a:prstGeom>
        </p:spPr>
        <p:txBody>
          <a:bodyPr wrap="square" lIns="0" tIns="0" rIns="0" bIns="0" rtlCol="0" anchor="t">
            <a:spAutoFit/>
          </a:bodyPr>
          <a:lstStyle/>
          <a:p>
            <a:pPr algn="ctr">
              <a:lnSpc>
                <a:spcPts val="10200"/>
              </a:lnSpc>
            </a:pPr>
            <a:r>
              <a:rPr lang="en-US" sz="8500">
                <a:solidFill>
                  <a:srgbClr val="474242"/>
                </a:solidFill>
                <a:latin typeface="UD Digi Kyokasho NK-B"/>
                <a:ea typeface="Jua"/>
                <a:cs typeface="Jua"/>
                <a:sym typeface="Jua"/>
              </a:rPr>
              <a:t>Interest-Based Groups</a:t>
            </a:r>
            <a:endParaRPr lang="en-US" sz="8500">
              <a:solidFill>
                <a:srgbClr val="474242"/>
              </a:solidFill>
              <a:latin typeface="UD Digi Kyokasho NK-B"/>
              <a:ea typeface="Jua"/>
              <a:cs typeface="Jua"/>
            </a:endParaRPr>
          </a:p>
        </p:txBody>
      </p:sp>
      <p:sp>
        <p:nvSpPr>
          <p:cNvPr id="8" name="Freeform 8"/>
          <p:cNvSpPr/>
          <p:nvPr/>
        </p:nvSpPr>
        <p:spPr>
          <a:xfrm>
            <a:off x="5770115" y="1873343"/>
            <a:ext cx="6220232" cy="1051785"/>
          </a:xfrm>
          <a:custGeom>
            <a:avLst/>
            <a:gdLst/>
            <a:ahLst/>
            <a:cxnLst/>
            <a:rect l="l" t="t" r="r" b="b"/>
            <a:pathLst>
              <a:path w="6220232" h="1051785">
                <a:moveTo>
                  <a:pt x="0" y="0"/>
                </a:moveTo>
                <a:lnTo>
                  <a:pt x="6220232" y="0"/>
                </a:lnTo>
                <a:lnTo>
                  <a:pt x="6220232" y="1051785"/>
                </a:lnTo>
                <a:lnTo>
                  <a:pt x="0" y="1051785"/>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9" name="TextBox 9"/>
          <p:cNvSpPr txBox="1"/>
          <p:nvPr/>
        </p:nvSpPr>
        <p:spPr>
          <a:xfrm>
            <a:off x="9144000" y="3546580"/>
            <a:ext cx="7049822" cy="2528321"/>
          </a:xfrm>
          <a:prstGeom prst="rect">
            <a:avLst/>
          </a:prstGeom>
        </p:spPr>
        <p:txBody>
          <a:bodyPr lIns="0" tIns="0" rIns="0" bIns="0" rtlCol="0" anchor="t">
            <a:spAutoFit/>
          </a:bodyPr>
          <a:lstStyle/>
          <a:p>
            <a:pPr algn="ctr">
              <a:lnSpc>
                <a:spcPts val="6599"/>
              </a:lnSpc>
              <a:spcBef>
                <a:spcPct val="0"/>
              </a:spcBef>
            </a:pPr>
            <a:r>
              <a:rPr lang="en-US" sz="5450">
                <a:solidFill>
                  <a:srgbClr val="474242"/>
                </a:solidFill>
                <a:latin typeface="UD Digi Kyokasho NK-B"/>
                <a:ea typeface="Jua"/>
                <a:cs typeface="Jua"/>
                <a:sym typeface="Jua"/>
              </a:rPr>
              <a:t>UF Accessibility Community of Practice</a:t>
            </a:r>
            <a:endParaRPr lang="en-US" sz="5450">
              <a:solidFill>
                <a:srgbClr val="474242"/>
              </a:solidFill>
              <a:latin typeface="UD Digi Kyokasho NK-B"/>
              <a:ea typeface="Jua"/>
              <a:cs typeface="Jua"/>
            </a:endParaRPr>
          </a:p>
        </p:txBody>
      </p:sp>
      <p:sp>
        <p:nvSpPr>
          <p:cNvPr id="10" name="TextBox 10"/>
          <p:cNvSpPr txBox="1"/>
          <p:nvPr/>
        </p:nvSpPr>
        <p:spPr>
          <a:xfrm>
            <a:off x="9458969" y="6813060"/>
            <a:ext cx="5798885" cy="2528321"/>
          </a:xfrm>
          <a:prstGeom prst="rect">
            <a:avLst/>
          </a:prstGeom>
        </p:spPr>
        <p:txBody>
          <a:bodyPr lIns="0" tIns="0" rIns="0" bIns="0" rtlCol="0" anchor="t">
            <a:spAutoFit/>
          </a:bodyPr>
          <a:lstStyle/>
          <a:p>
            <a:pPr algn="ctr">
              <a:lnSpc>
                <a:spcPts val="6599"/>
              </a:lnSpc>
              <a:spcBef>
                <a:spcPct val="0"/>
              </a:spcBef>
            </a:pPr>
            <a:r>
              <a:rPr lang="en-US" sz="5450">
                <a:solidFill>
                  <a:srgbClr val="474242"/>
                </a:solidFill>
                <a:latin typeface="UD Digi Kyokasho NK-B"/>
                <a:ea typeface="Jua"/>
                <a:cs typeface="Jua"/>
                <a:sym typeface="Jua"/>
              </a:rPr>
              <a:t>Systematic Review Working Group</a:t>
            </a:r>
            <a:endParaRPr lang="en-US" sz="5450">
              <a:solidFill>
                <a:srgbClr val="474242"/>
              </a:solidFill>
              <a:latin typeface="UD Digi Kyokasho NK-B"/>
              <a:ea typeface="Jua"/>
              <a:cs typeface="Jua"/>
            </a:endParaRPr>
          </a:p>
        </p:txBody>
      </p:sp>
      <p:sp>
        <p:nvSpPr>
          <p:cNvPr id="11" name="TextBox 11"/>
          <p:cNvSpPr txBox="1"/>
          <p:nvPr/>
        </p:nvSpPr>
        <p:spPr>
          <a:xfrm>
            <a:off x="1540607" y="7142818"/>
            <a:ext cx="5770778" cy="1681935"/>
          </a:xfrm>
          <a:prstGeom prst="rect">
            <a:avLst/>
          </a:prstGeom>
        </p:spPr>
        <p:txBody>
          <a:bodyPr lIns="0" tIns="0" rIns="0" bIns="0" rtlCol="0" anchor="t">
            <a:spAutoFit/>
          </a:bodyPr>
          <a:lstStyle/>
          <a:p>
            <a:pPr algn="ctr">
              <a:lnSpc>
                <a:spcPts val="6599"/>
              </a:lnSpc>
              <a:spcBef>
                <a:spcPct val="0"/>
              </a:spcBef>
            </a:pPr>
            <a:r>
              <a:rPr lang="en-US" sz="5450">
                <a:solidFill>
                  <a:srgbClr val="474242"/>
                </a:solidFill>
                <a:latin typeface="UD Digi Kyokasho NK-B"/>
                <a:ea typeface="Jua"/>
                <a:cs typeface="Jua"/>
                <a:sym typeface="Jua"/>
              </a:rPr>
              <a:t>Crafts and the Library</a:t>
            </a:r>
            <a:endParaRPr lang="en-US" sz="5450">
              <a:solidFill>
                <a:srgbClr val="474242"/>
              </a:solidFill>
              <a:latin typeface="UD Digi Kyokasho NK-B"/>
              <a:ea typeface="Jua"/>
              <a:cs typeface="Jua"/>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AEFE0"/>
        </a:solidFill>
        <a:effectLst/>
      </p:bgPr>
    </p:bg>
    <p:spTree>
      <p:nvGrpSpPr>
        <p:cNvPr id="1" name=""/>
        <p:cNvGrpSpPr/>
        <p:nvPr/>
      </p:nvGrpSpPr>
      <p:grpSpPr>
        <a:xfrm>
          <a:off x="0" y="0"/>
          <a:ext cx="0" cy="0"/>
          <a:chOff x="0" y="0"/>
          <a:chExt cx="0" cy="0"/>
        </a:xfrm>
      </p:grpSpPr>
      <p:grpSp>
        <p:nvGrpSpPr>
          <p:cNvPr id="2" name="Group 2"/>
          <p:cNvGrpSpPr/>
          <p:nvPr/>
        </p:nvGrpSpPr>
        <p:grpSpPr>
          <a:xfrm>
            <a:off x="2537902" y="1846766"/>
            <a:ext cx="13212197" cy="6751142"/>
            <a:chOff x="0" y="0"/>
            <a:chExt cx="17616262" cy="9001523"/>
          </a:xfrm>
        </p:grpSpPr>
        <p:sp>
          <p:nvSpPr>
            <p:cNvPr id="3" name="Freeform 3"/>
            <p:cNvSpPr/>
            <p:nvPr/>
          </p:nvSpPr>
          <p:spPr>
            <a:xfrm>
              <a:off x="0" y="0"/>
              <a:ext cx="17616262" cy="9001523"/>
            </a:xfrm>
            <a:custGeom>
              <a:avLst/>
              <a:gdLst/>
              <a:ahLst/>
              <a:cxnLst/>
              <a:rect l="l" t="t" r="r" b="b"/>
              <a:pathLst>
                <a:path w="17616262" h="9001523">
                  <a:moveTo>
                    <a:pt x="0" y="0"/>
                  </a:moveTo>
                  <a:lnTo>
                    <a:pt x="17616262" y="0"/>
                  </a:lnTo>
                  <a:lnTo>
                    <a:pt x="17616262" y="9001523"/>
                  </a:lnTo>
                  <a:lnTo>
                    <a:pt x="0" y="900152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740458" y="378358"/>
              <a:ext cx="16135347" cy="8244808"/>
            </a:xfrm>
            <a:custGeom>
              <a:avLst/>
              <a:gdLst/>
              <a:ahLst/>
              <a:cxnLst/>
              <a:rect l="l" t="t" r="r" b="b"/>
              <a:pathLst>
                <a:path w="16135347" h="8244808">
                  <a:moveTo>
                    <a:pt x="0" y="0"/>
                  </a:moveTo>
                  <a:lnTo>
                    <a:pt x="16135347" y="0"/>
                  </a:lnTo>
                  <a:lnTo>
                    <a:pt x="16135347" y="8244808"/>
                  </a:lnTo>
                  <a:lnTo>
                    <a:pt x="0" y="824480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sp>
        <p:nvSpPr>
          <p:cNvPr id="5" name="Freeform 5"/>
          <p:cNvSpPr/>
          <p:nvPr/>
        </p:nvSpPr>
        <p:spPr>
          <a:xfrm rot="-5548002">
            <a:off x="13395972" y="-1519903"/>
            <a:ext cx="5711154" cy="5097205"/>
          </a:xfrm>
          <a:custGeom>
            <a:avLst/>
            <a:gdLst/>
            <a:ahLst/>
            <a:cxnLst/>
            <a:rect l="l" t="t" r="r" b="b"/>
            <a:pathLst>
              <a:path w="5711154" h="5097205">
                <a:moveTo>
                  <a:pt x="0" y="0"/>
                </a:moveTo>
                <a:lnTo>
                  <a:pt x="5711154" y="0"/>
                </a:lnTo>
                <a:lnTo>
                  <a:pt x="5711154" y="5097206"/>
                </a:lnTo>
                <a:lnTo>
                  <a:pt x="0" y="509720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6" name="Freeform 6"/>
          <p:cNvSpPr/>
          <p:nvPr/>
        </p:nvSpPr>
        <p:spPr>
          <a:xfrm rot="-5548002">
            <a:off x="-838305" y="6681681"/>
            <a:ext cx="4920235" cy="4391310"/>
          </a:xfrm>
          <a:custGeom>
            <a:avLst/>
            <a:gdLst/>
            <a:ahLst/>
            <a:cxnLst/>
            <a:rect l="l" t="t" r="r" b="b"/>
            <a:pathLst>
              <a:path w="4920235" h="4391310">
                <a:moveTo>
                  <a:pt x="0" y="0"/>
                </a:moveTo>
                <a:lnTo>
                  <a:pt x="4920235" y="0"/>
                </a:lnTo>
                <a:lnTo>
                  <a:pt x="4920235" y="4391310"/>
                </a:lnTo>
                <a:lnTo>
                  <a:pt x="0" y="439131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grpSp>
        <p:nvGrpSpPr>
          <p:cNvPr id="7" name="Group 7"/>
          <p:cNvGrpSpPr/>
          <p:nvPr/>
        </p:nvGrpSpPr>
        <p:grpSpPr>
          <a:xfrm>
            <a:off x="5123337" y="4204572"/>
            <a:ext cx="8041325" cy="2120427"/>
            <a:chOff x="0" y="0"/>
            <a:chExt cx="10721767" cy="2827235"/>
          </a:xfrm>
        </p:grpSpPr>
        <p:sp>
          <p:nvSpPr>
            <p:cNvPr id="8" name="TextBox 8"/>
            <p:cNvSpPr txBox="1"/>
            <p:nvPr/>
          </p:nvSpPr>
          <p:spPr>
            <a:xfrm>
              <a:off x="0" y="-219075"/>
              <a:ext cx="10721767" cy="2149475"/>
            </a:xfrm>
            <a:prstGeom prst="rect">
              <a:avLst/>
            </a:prstGeom>
          </p:spPr>
          <p:txBody>
            <a:bodyPr lIns="0" tIns="0" rIns="0" bIns="0" rtlCol="0" anchor="t">
              <a:spAutoFit/>
            </a:bodyPr>
            <a:lstStyle/>
            <a:p>
              <a:pPr algn="ctr">
                <a:lnSpc>
                  <a:spcPts val="11400"/>
                </a:lnSpc>
              </a:pPr>
              <a:r>
                <a:rPr lang="en-US" sz="9500">
                  <a:solidFill>
                    <a:srgbClr val="474242"/>
                  </a:solidFill>
                  <a:latin typeface="Jua"/>
                  <a:ea typeface="Jua"/>
                  <a:cs typeface="Jua"/>
                  <a:sym typeface="Jua"/>
                </a:rPr>
                <a:t>Questions?</a:t>
              </a:r>
            </a:p>
          </p:txBody>
        </p:sp>
        <p:sp>
          <p:nvSpPr>
            <p:cNvPr id="9" name="Freeform 9"/>
            <p:cNvSpPr/>
            <p:nvPr/>
          </p:nvSpPr>
          <p:spPr>
            <a:xfrm>
              <a:off x="1453673" y="1505888"/>
              <a:ext cx="7814421" cy="1321348"/>
            </a:xfrm>
            <a:custGeom>
              <a:avLst/>
              <a:gdLst/>
              <a:ahLst/>
              <a:cxnLst/>
              <a:rect l="l" t="t" r="r" b="b"/>
              <a:pathLst>
                <a:path w="7814421" h="1321348">
                  <a:moveTo>
                    <a:pt x="0" y="0"/>
                  </a:moveTo>
                  <a:lnTo>
                    <a:pt x="7814421" y="0"/>
                  </a:lnTo>
                  <a:lnTo>
                    <a:pt x="7814421" y="1321347"/>
                  </a:lnTo>
                  <a:lnTo>
                    <a:pt x="0" y="132134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AEFE0"/>
        </a:solidFill>
        <a:effectLst/>
      </p:bgPr>
    </p:bg>
    <p:spTree>
      <p:nvGrpSpPr>
        <p:cNvPr id="1" name=""/>
        <p:cNvGrpSpPr/>
        <p:nvPr/>
      </p:nvGrpSpPr>
      <p:grpSpPr>
        <a:xfrm>
          <a:off x="0" y="0"/>
          <a:ext cx="0" cy="0"/>
          <a:chOff x="0" y="0"/>
          <a:chExt cx="0" cy="0"/>
        </a:xfrm>
      </p:grpSpPr>
      <p:sp>
        <p:nvSpPr>
          <p:cNvPr id="2" name="Freeform 2"/>
          <p:cNvSpPr/>
          <p:nvPr/>
        </p:nvSpPr>
        <p:spPr>
          <a:xfrm rot="-10800000">
            <a:off x="-2445941" y="924975"/>
            <a:ext cx="8309392" cy="8000547"/>
          </a:xfrm>
          <a:custGeom>
            <a:avLst/>
            <a:gdLst/>
            <a:ahLst/>
            <a:cxnLst/>
            <a:rect l="l" t="t" r="r" b="b"/>
            <a:pathLst>
              <a:path w="8309392" h="8000547">
                <a:moveTo>
                  <a:pt x="0" y="0"/>
                </a:moveTo>
                <a:lnTo>
                  <a:pt x="8309391" y="0"/>
                </a:lnTo>
                <a:lnTo>
                  <a:pt x="8309391" y="8000547"/>
                </a:lnTo>
                <a:lnTo>
                  <a:pt x="0" y="800054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p:cNvSpPr/>
          <p:nvPr/>
        </p:nvSpPr>
        <p:spPr>
          <a:xfrm rot="8100000" flipV="1">
            <a:off x="-1799475" y="-663755"/>
            <a:ext cx="8489602" cy="7069523"/>
          </a:xfrm>
          <a:custGeom>
            <a:avLst/>
            <a:gdLst/>
            <a:ahLst/>
            <a:cxnLst/>
            <a:rect l="l" t="t" r="r" b="b"/>
            <a:pathLst>
              <a:path w="8489602" h="7069523">
                <a:moveTo>
                  <a:pt x="0" y="7069523"/>
                </a:moveTo>
                <a:lnTo>
                  <a:pt x="8489602" y="7069523"/>
                </a:lnTo>
                <a:lnTo>
                  <a:pt x="8489602" y="0"/>
                </a:lnTo>
                <a:lnTo>
                  <a:pt x="0" y="0"/>
                </a:lnTo>
                <a:lnTo>
                  <a:pt x="0" y="7069523"/>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4" name="Freeform 4"/>
          <p:cNvSpPr/>
          <p:nvPr/>
        </p:nvSpPr>
        <p:spPr>
          <a:xfrm rot="7302685">
            <a:off x="3709598" y="6453811"/>
            <a:ext cx="2874591" cy="3422132"/>
          </a:xfrm>
          <a:custGeom>
            <a:avLst/>
            <a:gdLst/>
            <a:ahLst/>
            <a:cxnLst/>
            <a:rect l="l" t="t" r="r" b="b"/>
            <a:pathLst>
              <a:path w="2874591" h="3422132">
                <a:moveTo>
                  <a:pt x="0" y="0"/>
                </a:moveTo>
                <a:lnTo>
                  <a:pt x="2874591" y="0"/>
                </a:lnTo>
                <a:lnTo>
                  <a:pt x="2874591" y="3422132"/>
                </a:lnTo>
                <a:lnTo>
                  <a:pt x="0" y="342213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5" name="TextBox 5"/>
          <p:cNvSpPr txBox="1"/>
          <p:nvPr/>
        </p:nvSpPr>
        <p:spPr>
          <a:xfrm>
            <a:off x="7077549" y="542438"/>
            <a:ext cx="10694004" cy="1600200"/>
          </a:xfrm>
          <a:prstGeom prst="rect">
            <a:avLst/>
          </a:prstGeom>
        </p:spPr>
        <p:txBody>
          <a:bodyPr lIns="0" tIns="0" rIns="0" bIns="0" rtlCol="0" anchor="t">
            <a:spAutoFit/>
          </a:bodyPr>
          <a:lstStyle/>
          <a:p>
            <a:pPr algn="ctr">
              <a:lnSpc>
                <a:spcPts val="10800"/>
              </a:lnSpc>
            </a:pPr>
            <a:r>
              <a:rPr lang="en-US" sz="9000">
                <a:solidFill>
                  <a:srgbClr val="474242"/>
                </a:solidFill>
                <a:latin typeface="Jua"/>
                <a:ea typeface="Jua"/>
                <a:cs typeface="Jua"/>
                <a:sym typeface="Jua"/>
              </a:rPr>
              <a:t>Challenges</a:t>
            </a:r>
          </a:p>
        </p:txBody>
      </p:sp>
      <p:sp>
        <p:nvSpPr>
          <p:cNvPr id="6" name="Freeform 6"/>
          <p:cNvSpPr/>
          <p:nvPr/>
        </p:nvSpPr>
        <p:spPr>
          <a:xfrm rot="66707">
            <a:off x="9301955" y="1813757"/>
            <a:ext cx="5913800" cy="999970"/>
          </a:xfrm>
          <a:custGeom>
            <a:avLst/>
            <a:gdLst/>
            <a:ahLst/>
            <a:cxnLst/>
            <a:rect l="l" t="t" r="r" b="b"/>
            <a:pathLst>
              <a:path w="5913800" h="999970">
                <a:moveTo>
                  <a:pt x="0" y="0"/>
                </a:moveTo>
                <a:lnTo>
                  <a:pt x="5913800" y="0"/>
                </a:lnTo>
                <a:lnTo>
                  <a:pt x="5913800" y="999970"/>
                </a:lnTo>
                <a:lnTo>
                  <a:pt x="0" y="99997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7" name="TextBox 7"/>
          <p:cNvSpPr txBox="1"/>
          <p:nvPr/>
        </p:nvSpPr>
        <p:spPr>
          <a:xfrm>
            <a:off x="7685068" y="2936467"/>
            <a:ext cx="10109322" cy="6229350"/>
          </a:xfrm>
          <a:prstGeom prst="rect">
            <a:avLst/>
          </a:prstGeom>
        </p:spPr>
        <p:txBody>
          <a:bodyPr lIns="0" tIns="0" rIns="0" bIns="0" rtlCol="0" anchor="t">
            <a:spAutoFit/>
          </a:bodyPr>
          <a:lstStyle/>
          <a:p>
            <a:pPr marL="1079501" lvl="1" indent="-539750" algn="l">
              <a:lnSpc>
                <a:spcPts val="6000"/>
              </a:lnSpc>
              <a:buFont typeface="Arial"/>
              <a:buChar char="•"/>
            </a:pPr>
            <a:r>
              <a:rPr lang="en-US" sz="5000">
                <a:solidFill>
                  <a:srgbClr val="474242"/>
                </a:solidFill>
                <a:latin typeface="Jua"/>
                <a:ea typeface="Jua"/>
                <a:cs typeface="Jua"/>
                <a:sym typeface="Jua"/>
              </a:rPr>
              <a:t>Time constraints​</a:t>
            </a:r>
          </a:p>
          <a:p>
            <a:pPr marL="1079501" lvl="1" indent="-539750" algn="l">
              <a:lnSpc>
                <a:spcPts val="6000"/>
              </a:lnSpc>
              <a:buFont typeface="Arial"/>
              <a:buChar char="•"/>
            </a:pPr>
            <a:r>
              <a:rPr lang="en-US" sz="5000">
                <a:solidFill>
                  <a:srgbClr val="474242"/>
                </a:solidFill>
                <a:latin typeface="Jua"/>
                <a:ea typeface="Jua"/>
                <a:cs typeface="Jua"/>
                <a:sym typeface="Jua"/>
              </a:rPr>
              <a:t>Differing priorities​</a:t>
            </a:r>
          </a:p>
          <a:p>
            <a:pPr marL="1079501" lvl="1" indent="-539750" algn="l">
              <a:lnSpc>
                <a:spcPts val="6000"/>
              </a:lnSpc>
              <a:buFont typeface="Arial"/>
              <a:buChar char="•"/>
            </a:pPr>
            <a:r>
              <a:rPr lang="en-US" sz="5000">
                <a:solidFill>
                  <a:srgbClr val="474242"/>
                </a:solidFill>
                <a:latin typeface="Jua"/>
                <a:ea typeface="Jua"/>
                <a:cs typeface="Jua"/>
                <a:sym typeface="Jua"/>
              </a:rPr>
              <a:t>Potential power imbalances ​</a:t>
            </a:r>
          </a:p>
          <a:p>
            <a:pPr marL="1079501" lvl="1" indent="-539750" algn="l">
              <a:lnSpc>
                <a:spcPts val="6000"/>
              </a:lnSpc>
              <a:buFont typeface="Arial"/>
              <a:buChar char="•"/>
            </a:pPr>
            <a:r>
              <a:rPr lang="en-US" sz="5000">
                <a:solidFill>
                  <a:srgbClr val="474242"/>
                </a:solidFill>
                <a:latin typeface="Jua"/>
                <a:ea typeface="Jua"/>
                <a:cs typeface="Jua"/>
                <a:sym typeface="Jua"/>
              </a:rPr>
              <a:t>Different work cultures and pressures among the library branches​</a:t>
            </a:r>
          </a:p>
          <a:p>
            <a:pPr marL="1079501" lvl="1" indent="-539750" algn="l">
              <a:lnSpc>
                <a:spcPts val="6000"/>
              </a:lnSpc>
              <a:buFont typeface="Arial"/>
              <a:buChar char="•"/>
            </a:pPr>
            <a:r>
              <a:rPr lang="en-US" sz="5000">
                <a:solidFill>
                  <a:srgbClr val="474242"/>
                </a:solidFill>
                <a:latin typeface="Jua"/>
                <a:ea typeface="Jua"/>
                <a:cs typeface="Jua"/>
                <a:sym typeface="Jua"/>
              </a:rPr>
              <a:t>Turnover​</a:t>
            </a:r>
          </a:p>
          <a:p>
            <a:pPr marL="1079501" lvl="1" indent="-539750" algn="l">
              <a:lnSpc>
                <a:spcPts val="6000"/>
              </a:lnSpc>
              <a:buFont typeface="Arial"/>
              <a:buChar char="•"/>
            </a:pPr>
            <a:r>
              <a:rPr lang="en-US" sz="5000">
                <a:solidFill>
                  <a:srgbClr val="474242"/>
                </a:solidFill>
                <a:latin typeface="Jua"/>
                <a:ea typeface="Jua"/>
                <a:cs typeface="Jua"/>
                <a:sym typeface="Jua"/>
              </a:rPr>
              <a:t>Feeling excluded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AEFE0"/>
        </a:solidFill>
        <a:effectLst/>
      </p:bgPr>
    </p:bg>
    <p:spTree>
      <p:nvGrpSpPr>
        <p:cNvPr id="1" name=""/>
        <p:cNvGrpSpPr/>
        <p:nvPr/>
      </p:nvGrpSpPr>
      <p:grpSpPr>
        <a:xfrm>
          <a:off x="0" y="0"/>
          <a:ext cx="0" cy="0"/>
          <a:chOff x="0" y="0"/>
          <a:chExt cx="0" cy="0"/>
        </a:xfrm>
      </p:grpSpPr>
      <p:sp>
        <p:nvSpPr>
          <p:cNvPr id="2" name="Freeform 2"/>
          <p:cNvSpPr/>
          <p:nvPr/>
        </p:nvSpPr>
        <p:spPr>
          <a:xfrm>
            <a:off x="12220427" y="1985003"/>
            <a:ext cx="5915173" cy="8301997"/>
          </a:xfrm>
          <a:custGeom>
            <a:avLst/>
            <a:gdLst/>
            <a:ahLst/>
            <a:cxnLst/>
            <a:rect l="l" t="t" r="r" b="b"/>
            <a:pathLst>
              <a:path w="5915173" h="8301997">
                <a:moveTo>
                  <a:pt x="0" y="0"/>
                </a:moveTo>
                <a:lnTo>
                  <a:pt x="5915173" y="0"/>
                </a:lnTo>
                <a:lnTo>
                  <a:pt x="5915173" y="8301997"/>
                </a:lnTo>
                <a:lnTo>
                  <a:pt x="0" y="830199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TextBox 3"/>
          <p:cNvSpPr txBox="1"/>
          <p:nvPr/>
        </p:nvSpPr>
        <p:spPr>
          <a:xfrm>
            <a:off x="1566192" y="178499"/>
            <a:ext cx="10694004" cy="1600200"/>
          </a:xfrm>
          <a:prstGeom prst="rect">
            <a:avLst/>
          </a:prstGeom>
        </p:spPr>
        <p:txBody>
          <a:bodyPr lIns="0" tIns="0" rIns="0" bIns="0" rtlCol="0" anchor="t">
            <a:spAutoFit/>
          </a:bodyPr>
          <a:lstStyle/>
          <a:p>
            <a:pPr algn="ctr">
              <a:lnSpc>
                <a:spcPts val="10800"/>
              </a:lnSpc>
            </a:pPr>
            <a:r>
              <a:rPr lang="en-US" sz="9000">
                <a:solidFill>
                  <a:srgbClr val="474242"/>
                </a:solidFill>
                <a:latin typeface="Jua"/>
                <a:ea typeface="Jua"/>
                <a:cs typeface="Jua"/>
                <a:sym typeface="Jua"/>
              </a:rPr>
              <a:t>Successes</a:t>
            </a:r>
          </a:p>
        </p:txBody>
      </p:sp>
      <p:sp>
        <p:nvSpPr>
          <p:cNvPr id="4" name="Freeform 4"/>
          <p:cNvSpPr/>
          <p:nvPr/>
        </p:nvSpPr>
        <p:spPr>
          <a:xfrm rot="66707">
            <a:off x="3956294" y="1320278"/>
            <a:ext cx="5913800" cy="999970"/>
          </a:xfrm>
          <a:custGeom>
            <a:avLst/>
            <a:gdLst/>
            <a:ahLst/>
            <a:cxnLst/>
            <a:rect l="l" t="t" r="r" b="b"/>
            <a:pathLst>
              <a:path w="5913800" h="999970">
                <a:moveTo>
                  <a:pt x="0" y="0"/>
                </a:moveTo>
                <a:lnTo>
                  <a:pt x="5913800" y="0"/>
                </a:lnTo>
                <a:lnTo>
                  <a:pt x="5913800" y="999970"/>
                </a:lnTo>
                <a:lnTo>
                  <a:pt x="0" y="99997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5" name="TextBox 5"/>
          <p:cNvSpPr txBox="1"/>
          <p:nvPr/>
        </p:nvSpPr>
        <p:spPr>
          <a:xfrm>
            <a:off x="676372" y="2192652"/>
            <a:ext cx="11983671" cy="7753350"/>
          </a:xfrm>
          <a:prstGeom prst="rect">
            <a:avLst/>
          </a:prstGeom>
        </p:spPr>
        <p:txBody>
          <a:bodyPr lIns="0" tIns="0" rIns="0" bIns="0" rtlCol="0" anchor="t">
            <a:spAutoFit/>
          </a:bodyPr>
          <a:lstStyle/>
          <a:p>
            <a:pPr marL="1079501" lvl="1" indent="-539750" algn="l">
              <a:lnSpc>
                <a:spcPts val="6000"/>
              </a:lnSpc>
              <a:buFont typeface="Arial"/>
              <a:buChar char="•"/>
            </a:pPr>
            <a:r>
              <a:rPr lang="en-US" sz="4400">
                <a:solidFill>
                  <a:srgbClr val="474242"/>
                </a:solidFill>
                <a:latin typeface="Jua"/>
                <a:ea typeface="Jua"/>
                <a:cs typeface="Jua"/>
                <a:sym typeface="Jua"/>
              </a:rPr>
              <a:t>General idea sharing ​</a:t>
            </a:r>
          </a:p>
          <a:p>
            <a:pPr marL="1079501" lvl="1" indent="-539750" algn="l">
              <a:lnSpc>
                <a:spcPts val="6000"/>
              </a:lnSpc>
              <a:buFont typeface="Arial"/>
              <a:buChar char="•"/>
            </a:pPr>
            <a:r>
              <a:rPr lang="en-US" sz="4400">
                <a:solidFill>
                  <a:srgbClr val="474242"/>
                </a:solidFill>
                <a:latin typeface="Jua"/>
                <a:ea typeface="Jua"/>
                <a:cs typeface="Jua"/>
                <a:sym typeface="Jua"/>
              </a:rPr>
              <a:t>Professional development​</a:t>
            </a:r>
          </a:p>
          <a:p>
            <a:pPr marL="1079501" lvl="1" indent="-539750" algn="l">
              <a:lnSpc>
                <a:spcPts val="6000"/>
              </a:lnSpc>
              <a:buFont typeface="Arial"/>
              <a:buChar char="•"/>
            </a:pPr>
            <a:r>
              <a:rPr lang="en-US" sz="4400">
                <a:solidFill>
                  <a:srgbClr val="474242"/>
                </a:solidFill>
                <a:latin typeface="Jua"/>
                <a:ea typeface="Jua"/>
                <a:cs typeface="Jua"/>
                <a:sym typeface="Jua"/>
              </a:rPr>
              <a:t>Learning outside of your specialty area/focus area ​</a:t>
            </a:r>
          </a:p>
          <a:p>
            <a:pPr marL="1079501" lvl="1" indent="-539750" algn="l">
              <a:lnSpc>
                <a:spcPts val="6000"/>
              </a:lnSpc>
              <a:buFont typeface="Arial"/>
              <a:buChar char="•"/>
            </a:pPr>
            <a:r>
              <a:rPr lang="en-US" sz="4400">
                <a:solidFill>
                  <a:srgbClr val="474242"/>
                </a:solidFill>
                <a:latin typeface="Jua"/>
                <a:ea typeface="Jua"/>
                <a:cs typeface="Jua"/>
                <a:sym typeface="Jua"/>
              </a:rPr>
              <a:t>Building relationships with colleagues across campus ​</a:t>
            </a:r>
          </a:p>
          <a:p>
            <a:pPr marL="1079501" lvl="1" indent="-539750" algn="l">
              <a:lnSpc>
                <a:spcPts val="6000"/>
              </a:lnSpc>
              <a:buFont typeface="Arial"/>
              <a:buChar char="•"/>
            </a:pPr>
            <a:r>
              <a:rPr lang="en-US" sz="4400">
                <a:solidFill>
                  <a:srgbClr val="474242"/>
                </a:solidFill>
                <a:latin typeface="Jua"/>
                <a:ea typeface="Jua"/>
                <a:cs typeface="Jua"/>
                <a:sym typeface="Jua"/>
              </a:rPr>
              <a:t>Learning how to thrive in the academic culture ​</a:t>
            </a:r>
          </a:p>
          <a:p>
            <a:pPr marL="1079501" lvl="1" indent="-539750" algn="l">
              <a:lnSpc>
                <a:spcPts val="6000"/>
              </a:lnSpc>
              <a:buFont typeface="Arial"/>
              <a:buChar char="•"/>
            </a:pPr>
            <a:r>
              <a:rPr lang="en-US" sz="4400">
                <a:solidFill>
                  <a:srgbClr val="474242"/>
                </a:solidFill>
                <a:latin typeface="Jua"/>
                <a:ea typeface="Jua"/>
                <a:cs typeface="Jua"/>
                <a:sym typeface="Jua"/>
              </a:rPr>
              <a:t>Emotional support ​</a:t>
            </a:r>
          </a:p>
          <a:p>
            <a:pPr marL="1079501" lvl="1" indent="-539750" algn="l">
              <a:lnSpc>
                <a:spcPts val="6000"/>
              </a:lnSpc>
              <a:buFont typeface="Arial"/>
              <a:buChar char="•"/>
            </a:pPr>
            <a:r>
              <a:rPr lang="en-US" sz="4400">
                <a:solidFill>
                  <a:srgbClr val="474242"/>
                </a:solidFill>
                <a:latin typeface="Jua"/>
                <a:ea typeface="Jua"/>
                <a:cs typeface="Jua"/>
                <a:sym typeface="Jua"/>
              </a:rPr>
              <a:t>Having fun!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AEFE0"/>
        </a:solidFill>
        <a:effectLst/>
      </p:bgPr>
    </p:bg>
    <p:spTree>
      <p:nvGrpSpPr>
        <p:cNvPr id="1" name=""/>
        <p:cNvGrpSpPr/>
        <p:nvPr/>
      </p:nvGrpSpPr>
      <p:grpSpPr>
        <a:xfrm>
          <a:off x="0" y="0"/>
          <a:ext cx="0" cy="0"/>
          <a:chOff x="0" y="0"/>
          <a:chExt cx="0" cy="0"/>
        </a:xfrm>
      </p:grpSpPr>
      <p:grpSp>
        <p:nvGrpSpPr>
          <p:cNvPr id="2" name="Group 2"/>
          <p:cNvGrpSpPr/>
          <p:nvPr/>
        </p:nvGrpSpPr>
        <p:grpSpPr>
          <a:xfrm>
            <a:off x="6570837" y="5772560"/>
            <a:ext cx="4725518" cy="4725518"/>
            <a:chOff x="0" y="0"/>
            <a:chExt cx="6300690" cy="6300690"/>
          </a:xfrm>
        </p:grpSpPr>
        <p:sp>
          <p:nvSpPr>
            <p:cNvPr id="3" name="Freeform 3"/>
            <p:cNvSpPr/>
            <p:nvPr/>
          </p:nvSpPr>
          <p:spPr>
            <a:xfrm>
              <a:off x="0" y="0"/>
              <a:ext cx="6300690" cy="6300690"/>
            </a:xfrm>
            <a:custGeom>
              <a:avLst/>
              <a:gdLst/>
              <a:ahLst/>
              <a:cxnLst/>
              <a:rect l="l" t="t" r="r" b="b"/>
              <a:pathLst>
                <a:path w="6300690" h="6300690">
                  <a:moveTo>
                    <a:pt x="0" y="0"/>
                  </a:moveTo>
                  <a:lnTo>
                    <a:pt x="6300690" y="0"/>
                  </a:lnTo>
                  <a:lnTo>
                    <a:pt x="6300690" y="6300690"/>
                  </a:lnTo>
                  <a:lnTo>
                    <a:pt x="0" y="6300690"/>
                  </a:lnTo>
                  <a:lnTo>
                    <a:pt x="0" y="0"/>
                  </a:lnTo>
                  <a:close/>
                </a:path>
              </a:pathLst>
            </a:custGeom>
            <a:blipFill>
              <a:blip r:embed="rId3">
                <a:alphaModFix amt="60000"/>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708305" y="814867"/>
              <a:ext cx="4884080" cy="4670956"/>
            </a:xfrm>
            <a:custGeom>
              <a:avLst/>
              <a:gdLst/>
              <a:ahLst/>
              <a:cxnLst/>
              <a:rect l="l" t="t" r="r" b="b"/>
              <a:pathLst>
                <a:path w="4884080" h="4670956">
                  <a:moveTo>
                    <a:pt x="0" y="0"/>
                  </a:moveTo>
                  <a:lnTo>
                    <a:pt x="4884080" y="0"/>
                  </a:lnTo>
                  <a:lnTo>
                    <a:pt x="4884080" y="4670956"/>
                  </a:lnTo>
                  <a:lnTo>
                    <a:pt x="0" y="4670956"/>
                  </a:lnTo>
                  <a:lnTo>
                    <a:pt x="0" y="0"/>
                  </a:lnTo>
                  <a:close/>
                </a:path>
              </a:pathLst>
            </a:custGeom>
            <a:blipFill>
              <a:blip r:embed="rId5">
                <a:alphaModFix amt="70000"/>
                <a:extLst>
                  <a:ext uri="{96DAC541-7B7A-43D3-8B79-37D633B846F1}">
                    <asvg:svgBlip xmlns:asvg="http://schemas.microsoft.com/office/drawing/2016/SVG/main" r:embed="rId6"/>
                  </a:ext>
                </a:extLst>
              </a:blip>
              <a:stretch>
                <a:fillRect/>
              </a:stretch>
            </a:blipFill>
          </p:spPr>
          <p:txBody>
            <a:bodyPr/>
            <a:lstStyle/>
            <a:p>
              <a:endParaRPr lang="en-US"/>
            </a:p>
          </p:txBody>
        </p:sp>
      </p:grpSp>
      <p:grpSp>
        <p:nvGrpSpPr>
          <p:cNvPr id="5" name="Group 5"/>
          <p:cNvGrpSpPr/>
          <p:nvPr/>
        </p:nvGrpSpPr>
        <p:grpSpPr>
          <a:xfrm>
            <a:off x="12077405" y="5772560"/>
            <a:ext cx="4725518" cy="4725518"/>
            <a:chOff x="0" y="0"/>
            <a:chExt cx="6300690" cy="6300690"/>
          </a:xfrm>
        </p:grpSpPr>
        <p:sp>
          <p:nvSpPr>
            <p:cNvPr id="6" name="Freeform 6"/>
            <p:cNvSpPr/>
            <p:nvPr/>
          </p:nvSpPr>
          <p:spPr>
            <a:xfrm>
              <a:off x="0" y="0"/>
              <a:ext cx="6300690" cy="6300690"/>
            </a:xfrm>
            <a:custGeom>
              <a:avLst/>
              <a:gdLst/>
              <a:ahLst/>
              <a:cxnLst/>
              <a:rect l="l" t="t" r="r" b="b"/>
              <a:pathLst>
                <a:path w="6300690" h="6300690">
                  <a:moveTo>
                    <a:pt x="0" y="0"/>
                  </a:moveTo>
                  <a:lnTo>
                    <a:pt x="6300690" y="0"/>
                  </a:lnTo>
                  <a:lnTo>
                    <a:pt x="6300690" y="6300690"/>
                  </a:lnTo>
                  <a:lnTo>
                    <a:pt x="0" y="6300690"/>
                  </a:lnTo>
                  <a:lnTo>
                    <a:pt x="0" y="0"/>
                  </a:lnTo>
                  <a:close/>
                </a:path>
              </a:pathLst>
            </a:custGeom>
            <a:blipFill>
              <a:blip r:embed="rId7">
                <a:alphaModFix amt="60000"/>
                <a:extLst>
                  <a:ext uri="{96DAC541-7B7A-43D3-8B79-37D633B846F1}">
                    <asvg:svgBlip xmlns:asvg="http://schemas.microsoft.com/office/drawing/2016/SVG/main" r:embed="rId8"/>
                  </a:ext>
                </a:extLst>
              </a:blip>
              <a:stretch>
                <a:fillRect/>
              </a:stretch>
            </a:blipFill>
          </p:spPr>
          <p:txBody>
            <a:bodyPr/>
            <a:lstStyle/>
            <a:p>
              <a:endParaRPr lang="en-US"/>
            </a:p>
          </p:txBody>
        </p:sp>
        <p:sp>
          <p:nvSpPr>
            <p:cNvPr id="7" name="Freeform 7"/>
            <p:cNvSpPr/>
            <p:nvPr/>
          </p:nvSpPr>
          <p:spPr>
            <a:xfrm>
              <a:off x="747941" y="814867"/>
              <a:ext cx="4884080" cy="4670956"/>
            </a:xfrm>
            <a:custGeom>
              <a:avLst/>
              <a:gdLst/>
              <a:ahLst/>
              <a:cxnLst/>
              <a:rect l="l" t="t" r="r" b="b"/>
              <a:pathLst>
                <a:path w="4884080" h="4670956">
                  <a:moveTo>
                    <a:pt x="0" y="0"/>
                  </a:moveTo>
                  <a:lnTo>
                    <a:pt x="4884080" y="0"/>
                  </a:lnTo>
                  <a:lnTo>
                    <a:pt x="4884080" y="4670956"/>
                  </a:lnTo>
                  <a:lnTo>
                    <a:pt x="0" y="4670956"/>
                  </a:lnTo>
                  <a:lnTo>
                    <a:pt x="0" y="0"/>
                  </a:lnTo>
                  <a:close/>
                </a:path>
              </a:pathLst>
            </a:custGeom>
            <a:blipFill>
              <a:blip r:embed="rId9">
                <a:alphaModFix amt="70000"/>
                <a:extLst>
                  <a:ext uri="{96DAC541-7B7A-43D3-8B79-37D633B846F1}">
                    <asvg:svgBlip xmlns:asvg="http://schemas.microsoft.com/office/drawing/2016/SVG/main" r:embed="rId10"/>
                  </a:ext>
                </a:extLst>
              </a:blip>
              <a:stretch>
                <a:fillRect/>
              </a:stretch>
            </a:blipFill>
          </p:spPr>
          <p:txBody>
            <a:bodyPr/>
            <a:lstStyle/>
            <a:p>
              <a:endParaRPr lang="en-US"/>
            </a:p>
          </p:txBody>
        </p:sp>
      </p:grpSp>
      <p:grpSp>
        <p:nvGrpSpPr>
          <p:cNvPr id="8" name="Group 8"/>
          <p:cNvGrpSpPr/>
          <p:nvPr/>
        </p:nvGrpSpPr>
        <p:grpSpPr>
          <a:xfrm>
            <a:off x="1066732" y="1945098"/>
            <a:ext cx="4725518" cy="4725518"/>
            <a:chOff x="0" y="0"/>
            <a:chExt cx="6300690" cy="6300690"/>
          </a:xfrm>
        </p:grpSpPr>
        <p:sp>
          <p:nvSpPr>
            <p:cNvPr id="9" name="Freeform 9"/>
            <p:cNvSpPr/>
            <p:nvPr/>
          </p:nvSpPr>
          <p:spPr>
            <a:xfrm>
              <a:off x="0" y="0"/>
              <a:ext cx="6300690" cy="6300690"/>
            </a:xfrm>
            <a:custGeom>
              <a:avLst/>
              <a:gdLst/>
              <a:ahLst/>
              <a:cxnLst/>
              <a:rect l="l" t="t" r="r" b="b"/>
              <a:pathLst>
                <a:path w="6300690" h="6300690">
                  <a:moveTo>
                    <a:pt x="0" y="0"/>
                  </a:moveTo>
                  <a:lnTo>
                    <a:pt x="6300690" y="0"/>
                  </a:lnTo>
                  <a:lnTo>
                    <a:pt x="6300690" y="6300690"/>
                  </a:lnTo>
                  <a:lnTo>
                    <a:pt x="0" y="6300690"/>
                  </a:lnTo>
                  <a:lnTo>
                    <a:pt x="0" y="0"/>
                  </a:lnTo>
                  <a:close/>
                </a:path>
              </a:pathLst>
            </a:custGeom>
            <a:blipFill>
              <a:blip r:embed="rId11">
                <a:alphaModFix amt="60000"/>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10" name="Freeform 10"/>
            <p:cNvSpPr/>
            <p:nvPr/>
          </p:nvSpPr>
          <p:spPr>
            <a:xfrm>
              <a:off x="708305" y="722420"/>
              <a:ext cx="4884080" cy="4670956"/>
            </a:xfrm>
            <a:custGeom>
              <a:avLst/>
              <a:gdLst/>
              <a:ahLst/>
              <a:cxnLst/>
              <a:rect l="l" t="t" r="r" b="b"/>
              <a:pathLst>
                <a:path w="4884080" h="4670956">
                  <a:moveTo>
                    <a:pt x="0" y="0"/>
                  </a:moveTo>
                  <a:lnTo>
                    <a:pt x="4884080" y="0"/>
                  </a:lnTo>
                  <a:lnTo>
                    <a:pt x="4884080" y="4670956"/>
                  </a:lnTo>
                  <a:lnTo>
                    <a:pt x="0" y="4670956"/>
                  </a:lnTo>
                  <a:lnTo>
                    <a:pt x="0" y="0"/>
                  </a:lnTo>
                  <a:close/>
                </a:path>
              </a:pathLst>
            </a:custGeom>
            <a:blipFill>
              <a:blip r:embed="rId13">
                <a:alphaModFix amt="70000"/>
                <a:extLst>
                  <a:ext uri="{96DAC541-7B7A-43D3-8B79-37D633B846F1}">
                    <asvg:svgBlip xmlns:asvg="http://schemas.microsoft.com/office/drawing/2016/SVG/main" r:embed="rId14"/>
                  </a:ext>
                </a:extLst>
              </a:blip>
              <a:stretch>
                <a:fillRect/>
              </a:stretch>
            </a:blipFill>
          </p:spPr>
          <p:txBody>
            <a:bodyPr/>
            <a:lstStyle/>
            <a:p>
              <a:endParaRPr lang="en-US"/>
            </a:p>
          </p:txBody>
        </p:sp>
      </p:grpSp>
      <p:grpSp>
        <p:nvGrpSpPr>
          <p:cNvPr id="11" name="Group 11"/>
          <p:cNvGrpSpPr/>
          <p:nvPr/>
        </p:nvGrpSpPr>
        <p:grpSpPr>
          <a:xfrm>
            <a:off x="6570837" y="1875763"/>
            <a:ext cx="4725518" cy="4725518"/>
            <a:chOff x="0" y="0"/>
            <a:chExt cx="6300690" cy="6300690"/>
          </a:xfrm>
        </p:grpSpPr>
        <p:sp>
          <p:nvSpPr>
            <p:cNvPr id="12" name="Freeform 12"/>
            <p:cNvSpPr/>
            <p:nvPr/>
          </p:nvSpPr>
          <p:spPr>
            <a:xfrm>
              <a:off x="0" y="0"/>
              <a:ext cx="6300690" cy="6300690"/>
            </a:xfrm>
            <a:custGeom>
              <a:avLst/>
              <a:gdLst/>
              <a:ahLst/>
              <a:cxnLst/>
              <a:rect l="l" t="t" r="r" b="b"/>
              <a:pathLst>
                <a:path w="6300690" h="6300690">
                  <a:moveTo>
                    <a:pt x="0" y="0"/>
                  </a:moveTo>
                  <a:lnTo>
                    <a:pt x="6300690" y="0"/>
                  </a:lnTo>
                  <a:lnTo>
                    <a:pt x="6300690" y="6300690"/>
                  </a:lnTo>
                  <a:lnTo>
                    <a:pt x="0" y="6300690"/>
                  </a:lnTo>
                  <a:lnTo>
                    <a:pt x="0" y="0"/>
                  </a:lnTo>
                  <a:close/>
                </a:path>
              </a:pathLst>
            </a:custGeom>
            <a:blipFill>
              <a:blip r:embed="rId15">
                <a:alphaModFix amt="60000"/>
                <a:extLst>
                  <a:ext uri="{96DAC541-7B7A-43D3-8B79-37D633B846F1}">
                    <asvg:svgBlip xmlns:asvg="http://schemas.microsoft.com/office/drawing/2016/SVG/main" r:embed="rId16"/>
                  </a:ext>
                </a:extLst>
              </a:blip>
              <a:stretch>
                <a:fillRect/>
              </a:stretch>
            </a:blipFill>
          </p:spPr>
          <p:txBody>
            <a:bodyPr/>
            <a:lstStyle/>
            <a:p>
              <a:endParaRPr lang="en-US"/>
            </a:p>
          </p:txBody>
        </p:sp>
        <p:sp>
          <p:nvSpPr>
            <p:cNvPr id="13" name="Freeform 13"/>
            <p:cNvSpPr/>
            <p:nvPr/>
          </p:nvSpPr>
          <p:spPr>
            <a:xfrm>
              <a:off x="708305" y="810032"/>
              <a:ext cx="4884080" cy="4670956"/>
            </a:xfrm>
            <a:custGeom>
              <a:avLst/>
              <a:gdLst/>
              <a:ahLst/>
              <a:cxnLst/>
              <a:rect l="l" t="t" r="r" b="b"/>
              <a:pathLst>
                <a:path w="4884080" h="4670956">
                  <a:moveTo>
                    <a:pt x="0" y="0"/>
                  </a:moveTo>
                  <a:lnTo>
                    <a:pt x="4884080" y="0"/>
                  </a:lnTo>
                  <a:lnTo>
                    <a:pt x="4884080" y="4670956"/>
                  </a:lnTo>
                  <a:lnTo>
                    <a:pt x="0" y="4670956"/>
                  </a:lnTo>
                  <a:lnTo>
                    <a:pt x="0" y="0"/>
                  </a:lnTo>
                  <a:close/>
                </a:path>
              </a:pathLst>
            </a:custGeom>
            <a:blipFill>
              <a:blip r:embed="rId17">
                <a:alphaModFix amt="70000"/>
                <a:extLst>
                  <a:ext uri="{96DAC541-7B7A-43D3-8B79-37D633B846F1}">
                    <asvg:svgBlip xmlns:asvg="http://schemas.microsoft.com/office/drawing/2016/SVG/main" r:embed="rId18"/>
                  </a:ext>
                </a:extLst>
              </a:blip>
              <a:stretch>
                <a:fillRect/>
              </a:stretch>
            </a:blipFill>
          </p:spPr>
          <p:txBody>
            <a:bodyPr/>
            <a:lstStyle/>
            <a:p>
              <a:endParaRPr lang="en-US"/>
            </a:p>
          </p:txBody>
        </p:sp>
      </p:grpSp>
      <p:grpSp>
        <p:nvGrpSpPr>
          <p:cNvPr id="14" name="Group 14"/>
          <p:cNvGrpSpPr/>
          <p:nvPr/>
        </p:nvGrpSpPr>
        <p:grpSpPr>
          <a:xfrm>
            <a:off x="1066732" y="5772560"/>
            <a:ext cx="4725518" cy="4725518"/>
            <a:chOff x="0" y="0"/>
            <a:chExt cx="6300690" cy="6300690"/>
          </a:xfrm>
        </p:grpSpPr>
        <p:sp>
          <p:nvSpPr>
            <p:cNvPr id="15" name="Freeform 15"/>
            <p:cNvSpPr/>
            <p:nvPr/>
          </p:nvSpPr>
          <p:spPr>
            <a:xfrm>
              <a:off x="0" y="0"/>
              <a:ext cx="6300690" cy="6300690"/>
            </a:xfrm>
            <a:custGeom>
              <a:avLst/>
              <a:gdLst/>
              <a:ahLst/>
              <a:cxnLst/>
              <a:rect l="l" t="t" r="r" b="b"/>
              <a:pathLst>
                <a:path w="6300690" h="6300690">
                  <a:moveTo>
                    <a:pt x="0" y="0"/>
                  </a:moveTo>
                  <a:lnTo>
                    <a:pt x="6300690" y="0"/>
                  </a:lnTo>
                  <a:lnTo>
                    <a:pt x="6300690" y="6300690"/>
                  </a:lnTo>
                  <a:lnTo>
                    <a:pt x="0" y="6300690"/>
                  </a:lnTo>
                  <a:lnTo>
                    <a:pt x="0" y="0"/>
                  </a:lnTo>
                  <a:close/>
                </a:path>
              </a:pathLst>
            </a:custGeom>
            <a:blipFill>
              <a:blip r:embed="rId19">
                <a:alphaModFix amt="60000"/>
                <a:extLst>
                  <a:ext uri="{96DAC541-7B7A-43D3-8B79-37D633B846F1}">
                    <asvg:svgBlip xmlns:asvg="http://schemas.microsoft.com/office/drawing/2016/SVG/main" r:embed="rId20"/>
                  </a:ext>
                </a:extLst>
              </a:blip>
              <a:stretch>
                <a:fillRect/>
              </a:stretch>
            </a:blipFill>
          </p:spPr>
          <p:txBody>
            <a:bodyPr/>
            <a:lstStyle/>
            <a:p>
              <a:endParaRPr lang="en-US"/>
            </a:p>
          </p:txBody>
        </p:sp>
        <p:sp>
          <p:nvSpPr>
            <p:cNvPr id="16" name="Freeform 16"/>
            <p:cNvSpPr/>
            <p:nvPr/>
          </p:nvSpPr>
          <p:spPr>
            <a:xfrm>
              <a:off x="664331" y="814867"/>
              <a:ext cx="4884080" cy="4670956"/>
            </a:xfrm>
            <a:custGeom>
              <a:avLst/>
              <a:gdLst/>
              <a:ahLst/>
              <a:cxnLst/>
              <a:rect l="l" t="t" r="r" b="b"/>
              <a:pathLst>
                <a:path w="4884080" h="4670956">
                  <a:moveTo>
                    <a:pt x="0" y="0"/>
                  </a:moveTo>
                  <a:lnTo>
                    <a:pt x="4884080" y="0"/>
                  </a:lnTo>
                  <a:lnTo>
                    <a:pt x="4884080" y="4670956"/>
                  </a:lnTo>
                  <a:lnTo>
                    <a:pt x="0" y="4670956"/>
                  </a:lnTo>
                  <a:lnTo>
                    <a:pt x="0" y="0"/>
                  </a:lnTo>
                  <a:close/>
                </a:path>
              </a:pathLst>
            </a:custGeom>
            <a:blipFill>
              <a:blip r:embed="rId21">
                <a:alphaModFix amt="70000"/>
                <a:extLst>
                  <a:ext uri="{96DAC541-7B7A-43D3-8B79-37D633B846F1}">
                    <asvg:svgBlip xmlns:asvg="http://schemas.microsoft.com/office/drawing/2016/SVG/main" r:embed="rId22"/>
                  </a:ext>
                </a:extLst>
              </a:blip>
              <a:stretch>
                <a:fillRect/>
              </a:stretch>
            </a:blipFill>
          </p:spPr>
          <p:txBody>
            <a:bodyPr/>
            <a:lstStyle/>
            <a:p>
              <a:endParaRPr lang="en-US"/>
            </a:p>
          </p:txBody>
        </p:sp>
      </p:grpSp>
      <p:grpSp>
        <p:nvGrpSpPr>
          <p:cNvPr id="17" name="Group 17"/>
          <p:cNvGrpSpPr/>
          <p:nvPr/>
        </p:nvGrpSpPr>
        <p:grpSpPr>
          <a:xfrm>
            <a:off x="12183717" y="1875763"/>
            <a:ext cx="4725518" cy="4725518"/>
            <a:chOff x="0" y="0"/>
            <a:chExt cx="6300690" cy="6300690"/>
          </a:xfrm>
        </p:grpSpPr>
        <p:sp>
          <p:nvSpPr>
            <p:cNvPr id="18" name="Freeform 18"/>
            <p:cNvSpPr/>
            <p:nvPr/>
          </p:nvSpPr>
          <p:spPr>
            <a:xfrm>
              <a:off x="0" y="0"/>
              <a:ext cx="6300690" cy="6300690"/>
            </a:xfrm>
            <a:custGeom>
              <a:avLst/>
              <a:gdLst/>
              <a:ahLst/>
              <a:cxnLst/>
              <a:rect l="l" t="t" r="r" b="b"/>
              <a:pathLst>
                <a:path w="6300690" h="6300690">
                  <a:moveTo>
                    <a:pt x="0" y="0"/>
                  </a:moveTo>
                  <a:lnTo>
                    <a:pt x="6300690" y="0"/>
                  </a:lnTo>
                  <a:lnTo>
                    <a:pt x="6300690" y="6300690"/>
                  </a:lnTo>
                  <a:lnTo>
                    <a:pt x="0" y="6300690"/>
                  </a:lnTo>
                  <a:lnTo>
                    <a:pt x="0" y="0"/>
                  </a:lnTo>
                  <a:close/>
                </a:path>
              </a:pathLst>
            </a:custGeom>
            <a:blipFill>
              <a:blip r:embed="rId23">
                <a:alphaModFix amt="60000"/>
                <a:extLst>
                  <a:ext uri="{96DAC541-7B7A-43D3-8B79-37D633B846F1}">
                    <asvg:svgBlip xmlns:asvg="http://schemas.microsoft.com/office/drawing/2016/SVG/main" r:embed="rId24"/>
                  </a:ext>
                </a:extLst>
              </a:blip>
              <a:stretch>
                <a:fillRect/>
              </a:stretch>
            </a:blipFill>
          </p:spPr>
          <p:txBody>
            <a:bodyPr/>
            <a:lstStyle/>
            <a:p>
              <a:endParaRPr lang="en-US"/>
            </a:p>
          </p:txBody>
        </p:sp>
        <p:sp>
          <p:nvSpPr>
            <p:cNvPr id="19" name="Freeform 19"/>
            <p:cNvSpPr/>
            <p:nvPr/>
          </p:nvSpPr>
          <p:spPr>
            <a:xfrm>
              <a:off x="606192" y="907314"/>
              <a:ext cx="4884080" cy="4670956"/>
            </a:xfrm>
            <a:custGeom>
              <a:avLst/>
              <a:gdLst/>
              <a:ahLst/>
              <a:cxnLst/>
              <a:rect l="l" t="t" r="r" b="b"/>
              <a:pathLst>
                <a:path w="4884080" h="4670956">
                  <a:moveTo>
                    <a:pt x="0" y="0"/>
                  </a:moveTo>
                  <a:lnTo>
                    <a:pt x="4884080" y="0"/>
                  </a:lnTo>
                  <a:lnTo>
                    <a:pt x="4884080" y="4670957"/>
                  </a:lnTo>
                  <a:lnTo>
                    <a:pt x="0" y="4670957"/>
                  </a:lnTo>
                  <a:lnTo>
                    <a:pt x="0" y="0"/>
                  </a:lnTo>
                  <a:close/>
                </a:path>
              </a:pathLst>
            </a:custGeom>
            <a:blipFill>
              <a:blip r:embed="rId25">
                <a:alphaModFix amt="70000"/>
                <a:extLst>
                  <a:ext uri="{96DAC541-7B7A-43D3-8B79-37D633B846F1}">
                    <asvg:svgBlip xmlns:asvg="http://schemas.microsoft.com/office/drawing/2016/SVG/main" r:embed="rId26"/>
                  </a:ext>
                </a:extLst>
              </a:blip>
              <a:stretch>
                <a:fillRect/>
              </a:stretch>
            </a:blipFill>
          </p:spPr>
          <p:txBody>
            <a:bodyPr/>
            <a:lstStyle/>
            <a:p>
              <a:endParaRPr lang="en-US"/>
            </a:p>
          </p:txBody>
        </p:sp>
      </p:grpSp>
      <p:sp>
        <p:nvSpPr>
          <p:cNvPr id="20" name="TextBox 20"/>
          <p:cNvSpPr txBox="1"/>
          <p:nvPr/>
        </p:nvSpPr>
        <p:spPr>
          <a:xfrm>
            <a:off x="7312886" y="7105104"/>
            <a:ext cx="3321605" cy="2000548"/>
          </a:xfrm>
          <a:prstGeom prst="rect">
            <a:avLst/>
          </a:prstGeom>
        </p:spPr>
        <p:txBody>
          <a:bodyPr lIns="0" tIns="0" rIns="0" bIns="0" rtlCol="0" anchor="t">
            <a:spAutoFit/>
          </a:bodyPr>
          <a:lstStyle/>
          <a:p>
            <a:pPr algn="ctr">
              <a:lnSpc>
                <a:spcPts val="3904"/>
              </a:lnSpc>
              <a:spcBef>
                <a:spcPct val="0"/>
              </a:spcBef>
            </a:pPr>
            <a:r>
              <a:rPr lang="en-US" sz="3300">
                <a:solidFill>
                  <a:srgbClr val="474242"/>
                </a:solidFill>
                <a:latin typeface="UD Digi Kyokasho NK-B"/>
                <a:ea typeface="Jua"/>
                <a:cs typeface="Jua"/>
                <a:sym typeface="Jua"/>
              </a:rPr>
              <a:t>Reaching out can be intimidating but its worth it</a:t>
            </a:r>
            <a:endParaRPr lang="en-US" sz="3300">
              <a:solidFill>
                <a:srgbClr val="474242"/>
              </a:solidFill>
              <a:latin typeface="UD Digi Kyokasho NK-B"/>
              <a:ea typeface="Jua"/>
              <a:cs typeface="Jua"/>
            </a:endParaRPr>
          </a:p>
        </p:txBody>
      </p:sp>
      <p:sp>
        <p:nvSpPr>
          <p:cNvPr id="21" name="TextBox 21"/>
          <p:cNvSpPr txBox="1"/>
          <p:nvPr/>
        </p:nvSpPr>
        <p:spPr>
          <a:xfrm>
            <a:off x="1857535" y="3486255"/>
            <a:ext cx="3160727" cy="1522725"/>
          </a:xfrm>
          <a:prstGeom prst="rect">
            <a:avLst/>
          </a:prstGeom>
        </p:spPr>
        <p:txBody>
          <a:bodyPr lIns="0" tIns="0" rIns="0" bIns="0" rtlCol="0" anchor="t">
            <a:spAutoFit/>
          </a:bodyPr>
          <a:lstStyle/>
          <a:p>
            <a:pPr algn="ctr">
              <a:lnSpc>
                <a:spcPts val="3904"/>
              </a:lnSpc>
              <a:spcBef>
                <a:spcPct val="0"/>
              </a:spcBef>
            </a:pPr>
            <a:r>
              <a:rPr lang="en-US" sz="3300">
                <a:solidFill>
                  <a:srgbClr val="474242"/>
                </a:solidFill>
                <a:latin typeface="UD Digi Kyokasho NK-B"/>
                <a:ea typeface="Jua"/>
                <a:cs typeface="Jua"/>
                <a:sym typeface="Jua"/>
              </a:rPr>
              <a:t>Develop a sense of empathy</a:t>
            </a:r>
          </a:p>
        </p:txBody>
      </p:sp>
      <p:sp>
        <p:nvSpPr>
          <p:cNvPr id="22" name="TextBox 22"/>
          <p:cNvSpPr txBox="1"/>
          <p:nvPr/>
        </p:nvSpPr>
        <p:spPr>
          <a:xfrm>
            <a:off x="1789856" y="7572070"/>
            <a:ext cx="3296084" cy="1000274"/>
          </a:xfrm>
          <a:prstGeom prst="rect">
            <a:avLst/>
          </a:prstGeom>
        </p:spPr>
        <p:txBody>
          <a:bodyPr lIns="0" tIns="0" rIns="0" bIns="0" rtlCol="0" anchor="t">
            <a:spAutoFit/>
          </a:bodyPr>
          <a:lstStyle/>
          <a:p>
            <a:pPr algn="ctr">
              <a:lnSpc>
                <a:spcPts val="3904"/>
              </a:lnSpc>
              <a:spcBef>
                <a:spcPct val="0"/>
              </a:spcBef>
            </a:pPr>
            <a:r>
              <a:rPr lang="en-US" sz="3300">
                <a:solidFill>
                  <a:srgbClr val="474242"/>
                </a:solidFill>
                <a:latin typeface="UD Digi Kyokasho NK-B"/>
                <a:ea typeface="Jua"/>
                <a:cs typeface="Jua"/>
                <a:sym typeface="Jua"/>
              </a:rPr>
              <a:t>Find a good mentor</a:t>
            </a:r>
            <a:endParaRPr lang="en-US" sz="3300">
              <a:solidFill>
                <a:srgbClr val="474242"/>
              </a:solidFill>
              <a:latin typeface="UD Digi Kyokasho NK-B"/>
              <a:ea typeface="Jua"/>
              <a:cs typeface="Jua"/>
            </a:endParaRPr>
          </a:p>
        </p:txBody>
      </p:sp>
      <p:sp>
        <p:nvSpPr>
          <p:cNvPr id="23" name="TextBox 23"/>
          <p:cNvSpPr txBox="1"/>
          <p:nvPr/>
        </p:nvSpPr>
        <p:spPr>
          <a:xfrm>
            <a:off x="12992880" y="3431749"/>
            <a:ext cx="3107192" cy="1537346"/>
          </a:xfrm>
          <a:prstGeom prst="rect">
            <a:avLst/>
          </a:prstGeom>
        </p:spPr>
        <p:txBody>
          <a:bodyPr lIns="0" tIns="0" rIns="0" bIns="0" rtlCol="0" anchor="t">
            <a:spAutoFit/>
          </a:bodyPr>
          <a:lstStyle/>
          <a:p>
            <a:pPr algn="ctr">
              <a:lnSpc>
                <a:spcPts val="3904"/>
              </a:lnSpc>
              <a:spcBef>
                <a:spcPct val="0"/>
              </a:spcBef>
            </a:pPr>
            <a:r>
              <a:rPr lang="en-US" sz="3300">
                <a:solidFill>
                  <a:srgbClr val="474242"/>
                </a:solidFill>
                <a:latin typeface="UD Digi Kyokasho NK-B"/>
                <a:ea typeface="Jua"/>
                <a:cs typeface="Jua"/>
                <a:sym typeface="Jua"/>
              </a:rPr>
              <a:t>Prioritize working relationships</a:t>
            </a:r>
            <a:endParaRPr lang="en-US" sz="3300">
              <a:solidFill>
                <a:srgbClr val="474242"/>
              </a:solidFill>
              <a:latin typeface="UD Digi Kyokasho NK-B"/>
              <a:ea typeface="Jua"/>
              <a:cs typeface="Jua"/>
            </a:endParaRPr>
          </a:p>
        </p:txBody>
      </p:sp>
      <p:sp>
        <p:nvSpPr>
          <p:cNvPr id="24" name="TextBox 24"/>
          <p:cNvSpPr txBox="1"/>
          <p:nvPr/>
        </p:nvSpPr>
        <p:spPr>
          <a:xfrm>
            <a:off x="7237644" y="3675273"/>
            <a:ext cx="3391904" cy="1022588"/>
          </a:xfrm>
          <a:prstGeom prst="rect">
            <a:avLst/>
          </a:prstGeom>
        </p:spPr>
        <p:txBody>
          <a:bodyPr lIns="0" tIns="0" rIns="0" bIns="0" rtlCol="0" anchor="t">
            <a:spAutoFit/>
          </a:bodyPr>
          <a:lstStyle/>
          <a:p>
            <a:pPr algn="ctr">
              <a:lnSpc>
                <a:spcPts val="3904"/>
              </a:lnSpc>
              <a:spcBef>
                <a:spcPct val="0"/>
              </a:spcBef>
            </a:pPr>
            <a:r>
              <a:rPr lang="en-US" sz="3300">
                <a:solidFill>
                  <a:srgbClr val="474242"/>
                </a:solidFill>
                <a:latin typeface="UD Digi Kyokasho NK-B"/>
                <a:ea typeface="Jua"/>
                <a:cs typeface="Jua"/>
                <a:sym typeface="Jua"/>
              </a:rPr>
              <a:t>It is okay to say ”no”</a:t>
            </a:r>
          </a:p>
        </p:txBody>
      </p:sp>
      <p:sp>
        <p:nvSpPr>
          <p:cNvPr id="25" name="TextBox 25"/>
          <p:cNvSpPr txBox="1"/>
          <p:nvPr/>
        </p:nvSpPr>
        <p:spPr>
          <a:xfrm>
            <a:off x="12830825" y="7098507"/>
            <a:ext cx="3431302" cy="2000548"/>
          </a:xfrm>
          <a:prstGeom prst="rect">
            <a:avLst/>
          </a:prstGeom>
        </p:spPr>
        <p:txBody>
          <a:bodyPr wrap="square" lIns="0" tIns="0" rIns="0" bIns="0" rtlCol="0" anchor="t">
            <a:spAutoFit/>
          </a:bodyPr>
          <a:lstStyle/>
          <a:p>
            <a:pPr algn="ctr">
              <a:lnSpc>
                <a:spcPts val="3904"/>
              </a:lnSpc>
              <a:spcBef>
                <a:spcPct val="0"/>
              </a:spcBef>
            </a:pPr>
            <a:r>
              <a:rPr lang="en-US" sz="3300">
                <a:solidFill>
                  <a:srgbClr val="474242"/>
                </a:solidFill>
                <a:latin typeface="UD Digi Kyokasho NK-B"/>
                <a:ea typeface="Jua"/>
                <a:cs typeface="Jua"/>
                <a:sym typeface="Jua"/>
              </a:rPr>
              <a:t>Be open to trying new things without overcommitting</a:t>
            </a:r>
            <a:endParaRPr lang="en-US" sz="3300">
              <a:solidFill>
                <a:srgbClr val="474242"/>
              </a:solidFill>
              <a:latin typeface="UD Digi Kyokasho NK-B"/>
              <a:ea typeface="Jua"/>
              <a:cs typeface="Jua"/>
            </a:endParaRPr>
          </a:p>
        </p:txBody>
      </p:sp>
      <p:grpSp>
        <p:nvGrpSpPr>
          <p:cNvPr id="26" name="Group 26"/>
          <p:cNvGrpSpPr/>
          <p:nvPr/>
        </p:nvGrpSpPr>
        <p:grpSpPr>
          <a:xfrm>
            <a:off x="2859835" y="230981"/>
            <a:ext cx="12227707" cy="2033231"/>
            <a:chOff x="0" y="-200025"/>
            <a:chExt cx="16303609" cy="2710974"/>
          </a:xfrm>
        </p:grpSpPr>
        <p:sp>
          <p:nvSpPr>
            <p:cNvPr id="27" name="TextBox 27"/>
            <p:cNvSpPr txBox="1"/>
            <p:nvPr/>
          </p:nvSpPr>
          <p:spPr>
            <a:xfrm>
              <a:off x="0" y="-200025"/>
              <a:ext cx="16303609" cy="1744066"/>
            </a:xfrm>
            <a:prstGeom prst="rect">
              <a:avLst/>
            </a:prstGeom>
          </p:spPr>
          <p:txBody>
            <a:bodyPr lIns="0" tIns="0" rIns="0" bIns="0" rtlCol="0" anchor="t">
              <a:spAutoFit/>
            </a:bodyPr>
            <a:lstStyle/>
            <a:p>
              <a:pPr algn="ctr">
                <a:lnSpc>
                  <a:spcPts val="10200"/>
                </a:lnSpc>
              </a:pPr>
              <a:r>
                <a:rPr lang="en-US" sz="8500">
                  <a:solidFill>
                    <a:srgbClr val="474242"/>
                  </a:solidFill>
                  <a:latin typeface="UD Digi Kyokasho NK-B"/>
                  <a:ea typeface="Jua"/>
                  <a:cs typeface="Jua"/>
                  <a:sym typeface="Jua"/>
                </a:rPr>
                <a:t>Lessons Learned</a:t>
              </a:r>
            </a:p>
          </p:txBody>
        </p:sp>
        <p:sp>
          <p:nvSpPr>
            <p:cNvPr id="28" name="Freeform 28"/>
            <p:cNvSpPr/>
            <p:nvPr/>
          </p:nvSpPr>
          <p:spPr>
            <a:xfrm>
              <a:off x="7697526" y="1108569"/>
              <a:ext cx="8293643" cy="1402380"/>
            </a:xfrm>
            <a:custGeom>
              <a:avLst/>
              <a:gdLst/>
              <a:ahLst/>
              <a:cxnLst/>
              <a:rect l="l" t="t" r="r" b="b"/>
              <a:pathLst>
                <a:path w="8293643" h="1402380">
                  <a:moveTo>
                    <a:pt x="0" y="0"/>
                  </a:moveTo>
                  <a:lnTo>
                    <a:pt x="8293643" y="0"/>
                  </a:lnTo>
                  <a:lnTo>
                    <a:pt x="8293643" y="1402380"/>
                  </a:lnTo>
                  <a:lnTo>
                    <a:pt x="0" y="1402380"/>
                  </a:lnTo>
                  <a:lnTo>
                    <a:pt x="0" y="0"/>
                  </a:lnTo>
                  <a:close/>
                </a:path>
              </a:pathLst>
            </a:custGeom>
            <a:blipFill>
              <a:blip r:embed="rId27">
                <a:extLst>
                  <a:ext uri="{96DAC541-7B7A-43D3-8B79-37D633B846F1}">
                    <asvg:svgBlip xmlns:asvg="http://schemas.microsoft.com/office/drawing/2016/SVG/main" r:embed="rId28"/>
                  </a:ext>
                </a:extLst>
              </a:blip>
              <a:stretch>
                <a:fillRect/>
              </a:stretch>
            </a:blipFill>
          </p:spPr>
          <p:txBody>
            <a:bodyPr/>
            <a:lstStyle/>
            <a:p>
              <a:endParaRPr lang="en-US"/>
            </a:p>
          </p:txBody>
        </p:sp>
      </p:grpSp>
      <p:sp>
        <p:nvSpPr>
          <p:cNvPr id="29" name="Freeform 29"/>
          <p:cNvSpPr/>
          <p:nvPr/>
        </p:nvSpPr>
        <p:spPr>
          <a:xfrm rot="-3497314">
            <a:off x="-719578" y="-476840"/>
            <a:ext cx="2529307" cy="3011080"/>
          </a:xfrm>
          <a:custGeom>
            <a:avLst/>
            <a:gdLst/>
            <a:ahLst/>
            <a:cxnLst/>
            <a:rect l="l" t="t" r="r" b="b"/>
            <a:pathLst>
              <a:path w="2529307" h="3011080">
                <a:moveTo>
                  <a:pt x="0" y="0"/>
                </a:moveTo>
                <a:lnTo>
                  <a:pt x="2529307" y="0"/>
                </a:lnTo>
                <a:lnTo>
                  <a:pt x="2529307" y="3011080"/>
                </a:lnTo>
                <a:lnTo>
                  <a:pt x="0" y="3011080"/>
                </a:lnTo>
                <a:lnTo>
                  <a:pt x="0" y="0"/>
                </a:lnTo>
                <a:close/>
              </a:path>
            </a:pathLst>
          </a:custGeom>
          <a:blipFill>
            <a:blip r:embed="rId29">
              <a:extLst>
                <a:ext uri="{96DAC541-7B7A-43D3-8B79-37D633B846F1}">
                  <asvg:svgBlip xmlns:asvg="http://schemas.microsoft.com/office/drawing/2016/SVG/main" r:embed="rId30"/>
                </a:ext>
              </a:extLst>
            </a:blip>
            <a:stretch>
              <a:fillRect/>
            </a:stretch>
          </a:blipFill>
        </p:spPr>
        <p:txBody>
          <a:bodyPr/>
          <a:lstStyle/>
          <a:p>
            <a:endParaRPr lang="en-US"/>
          </a:p>
        </p:txBody>
      </p:sp>
      <p:sp>
        <p:nvSpPr>
          <p:cNvPr id="30" name="Freeform 30"/>
          <p:cNvSpPr/>
          <p:nvPr/>
        </p:nvSpPr>
        <p:spPr>
          <a:xfrm rot="-3497314">
            <a:off x="16728524" y="8449255"/>
            <a:ext cx="2195408" cy="2613581"/>
          </a:xfrm>
          <a:custGeom>
            <a:avLst/>
            <a:gdLst/>
            <a:ahLst/>
            <a:cxnLst/>
            <a:rect l="l" t="t" r="r" b="b"/>
            <a:pathLst>
              <a:path w="2195408" h="2613581">
                <a:moveTo>
                  <a:pt x="0" y="0"/>
                </a:moveTo>
                <a:lnTo>
                  <a:pt x="2195407" y="0"/>
                </a:lnTo>
                <a:lnTo>
                  <a:pt x="2195407" y="2613581"/>
                </a:lnTo>
                <a:lnTo>
                  <a:pt x="0" y="2613581"/>
                </a:lnTo>
                <a:lnTo>
                  <a:pt x="0" y="0"/>
                </a:lnTo>
                <a:close/>
              </a:path>
            </a:pathLst>
          </a:custGeom>
          <a:blipFill>
            <a:blip r:embed="rId29">
              <a:extLst>
                <a:ext uri="{96DAC541-7B7A-43D3-8B79-37D633B846F1}">
                  <asvg:svgBlip xmlns:asvg="http://schemas.microsoft.com/office/drawing/2016/SVG/main" r:embed="rId30"/>
                </a:ext>
              </a:extLst>
            </a:blip>
            <a:stretch>
              <a:fillRect/>
            </a:stretch>
          </a:blipFill>
        </p:spPr>
        <p:txBody>
          <a:bodyPr/>
          <a:lstStyle/>
          <a:p>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AEFE0"/>
        </a:solidFill>
        <a:effectLst/>
      </p:bgPr>
    </p:bg>
    <p:spTree>
      <p:nvGrpSpPr>
        <p:cNvPr id="1" name=""/>
        <p:cNvGrpSpPr/>
        <p:nvPr/>
      </p:nvGrpSpPr>
      <p:grpSpPr>
        <a:xfrm>
          <a:off x="0" y="0"/>
          <a:ext cx="0" cy="0"/>
          <a:chOff x="0" y="0"/>
          <a:chExt cx="0" cy="0"/>
        </a:xfrm>
      </p:grpSpPr>
      <p:sp>
        <p:nvSpPr>
          <p:cNvPr id="2" name="Freeform 2"/>
          <p:cNvSpPr/>
          <p:nvPr/>
        </p:nvSpPr>
        <p:spPr>
          <a:xfrm>
            <a:off x="12541871" y="-710668"/>
            <a:ext cx="6153221" cy="6198300"/>
          </a:xfrm>
          <a:custGeom>
            <a:avLst/>
            <a:gdLst/>
            <a:ahLst/>
            <a:cxnLst/>
            <a:rect l="l" t="t" r="r" b="b"/>
            <a:pathLst>
              <a:path w="6153221" h="6198300">
                <a:moveTo>
                  <a:pt x="0" y="0"/>
                </a:moveTo>
                <a:lnTo>
                  <a:pt x="6153221" y="0"/>
                </a:lnTo>
                <a:lnTo>
                  <a:pt x="6153221" y="6198300"/>
                </a:lnTo>
                <a:lnTo>
                  <a:pt x="0" y="61983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3" name="Group 3"/>
          <p:cNvGrpSpPr/>
          <p:nvPr/>
        </p:nvGrpSpPr>
        <p:grpSpPr>
          <a:xfrm>
            <a:off x="1904752" y="2375894"/>
            <a:ext cx="12444483" cy="7082764"/>
            <a:chOff x="-363309" y="-290661"/>
            <a:chExt cx="3277559" cy="1865419"/>
          </a:xfrm>
        </p:grpSpPr>
        <p:sp>
          <p:nvSpPr>
            <p:cNvPr id="4" name="Freeform 4"/>
            <p:cNvSpPr/>
            <p:nvPr/>
          </p:nvSpPr>
          <p:spPr>
            <a:xfrm>
              <a:off x="0" y="0"/>
              <a:ext cx="2914250" cy="1574758"/>
            </a:xfrm>
            <a:custGeom>
              <a:avLst/>
              <a:gdLst/>
              <a:ahLst/>
              <a:cxnLst/>
              <a:rect l="l" t="t" r="r" b="b"/>
              <a:pathLst>
                <a:path w="2914250" h="1574758">
                  <a:moveTo>
                    <a:pt x="0" y="0"/>
                  </a:moveTo>
                  <a:lnTo>
                    <a:pt x="2914250" y="0"/>
                  </a:lnTo>
                  <a:lnTo>
                    <a:pt x="2914250" y="1574758"/>
                  </a:lnTo>
                  <a:lnTo>
                    <a:pt x="0" y="1574758"/>
                  </a:lnTo>
                  <a:close/>
                </a:path>
              </a:pathLst>
            </a:custGeom>
            <a:solidFill>
              <a:srgbClr val="000000">
                <a:alpha val="0"/>
              </a:srgbClr>
            </a:solidFill>
          </p:spPr>
          <p:txBody>
            <a:bodyPr/>
            <a:lstStyle/>
            <a:p>
              <a:endParaRPr lang="en-US"/>
            </a:p>
          </p:txBody>
        </p:sp>
        <p:sp>
          <p:nvSpPr>
            <p:cNvPr id="5" name="TextBox 5"/>
            <p:cNvSpPr txBox="1"/>
            <p:nvPr/>
          </p:nvSpPr>
          <p:spPr>
            <a:xfrm>
              <a:off x="-363309" y="-290661"/>
              <a:ext cx="2914250" cy="1850983"/>
            </a:xfrm>
            <a:prstGeom prst="rect">
              <a:avLst/>
            </a:prstGeom>
          </p:spPr>
          <p:txBody>
            <a:bodyPr lIns="254000" tIns="254000" rIns="254000" bIns="254000" rtlCol="0" anchor="ctr"/>
            <a:lstStyle/>
            <a:p>
              <a:pPr marL="1079500" lvl="1" indent="-539750" algn="l">
                <a:buFont typeface="Arial"/>
                <a:buChar char="•"/>
              </a:pPr>
              <a:r>
                <a:rPr lang="en-US" sz="5000">
                  <a:solidFill>
                    <a:srgbClr val="474242"/>
                  </a:solidFill>
                  <a:latin typeface="UD Digi Kyokasho NK-B"/>
                  <a:ea typeface="Jua"/>
                  <a:cs typeface="Jua"/>
                  <a:sym typeface="Jua"/>
                </a:rPr>
                <a:t>It is important to find your community​</a:t>
              </a:r>
              <a:endParaRPr lang="en-US" sz="5000">
                <a:solidFill>
                  <a:srgbClr val="474242"/>
                </a:solidFill>
                <a:latin typeface="UD Digi Kyokasho NK-B"/>
                <a:ea typeface="Jua"/>
                <a:cs typeface="Jua"/>
              </a:endParaRPr>
            </a:p>
            <a:p>
              <a:pPr marL="1079500" lvl="1" indent="-539750" algn="l">
                <a:buFont typeface="Arial"/>
                <a:buChar char="•"/>
              </a:pPr>
              <a:r>
                <a:rPr lang="en-US" sz="5000">
                  <a:solidFill>
                    <a:srgbClr val="474242"/>
                  </a:solidFill>
                  <a:latin typeface="UD Digi Kyokasho NK-B"/>
                  <a:ea typeface="Jua"/>
                  <a:cs typeface="Jua"/>
                  <a:sym typeface="Jua"/>
                </a:rPr>
                <a:t>Asking questions and for help is okay when you are stuck​</a:t>
              </a:r>
              <a:endParaRPr lang="en-US" sz="5000">
                <a:solidFill>
                  <a:srgbClr val="474242"/>
                </a:solidFill>
                <a:latin typeface="UD Digi Kyokasho NK-B"/>
                <a:ea typeface="Jua"/>
                <a:cs typeface="Jua"/>
              </a:endParaRPr>
            </a:p>
            <a:p>
              <a:pPr marL="1079500" lvl="1" indent="-539750" algn="l">
                <a:buFont typeface="Arial"/>
                <a:buChar char="•"/>
              </a:pPr>
              <a:r>
                <a:rPr lang="en-US" sz="5000">
                  <a:solidFill>
                    <a:srgbClr val="474242"/>
                  </a:solidFill>
                  <a:latin typeface="UD Digi Kyokasho NK-B"/>
                  <a:ea typeface="Jua"/>
                  <a:cs typeface="Jua"/>
                  <a:sym typeface="Jua"/>
                </a:rPr>
                <a:t>Try networking with individuals outside of your area of expertise</a:t>
              </a:r>
              <a:endParaRPr lang="en-US" sz="5000">
                <a:solidFill>
                  <a:srgbClr val="474242"/>
                </a:solidFill>
                <a:latin typeface="UD Digi Kyokasho NK-B"/>
                <a:ea typeface="Jua"/>
                <a:cs typeface="Jua"/>
              </a:endParaRPr>
            </a:p>
          </p:txBody>
        </p:sp>
      </p:grpSp>
      <p:grpSp>
        <p:nvGrpSpPr>
          <p:cNvPr id="6" name="Group 6"/>
          <p:cNvGrpSpPr/>
          <p:nvPr/>
        </p:nvGrpSpPr>
        <p:grpSpPr>
          <a:xfrm>
            <a:off x="-929189" y="449296"/>
            <a:ext cx="12227707" cy="2163826"/>
            <a:chOff x="0" y="-200025"/>
            <a:chExt cx="16303609" cy="2885101"/>
          </a:xfrm>
        </p:grpSpPr>
        <p:sp>
          <p:nvSpPr>
            <p:cNvPr id="7" name="TextBox 7"/>
            <p:cNvSpPr txBox="1"/>
            <p:nvPr/>
          </p:nvSpPr>
          <p:spPr>
            <a:xfrm>
              <a:off x="0" y="-200025"/>
              <a:ext cx="16303609" cy="1744066"/>
            </a:xfrm>
            <a:prstGeom prst="rect">
              <a:avLst/>
            </a:prstGeom>
          </p:spPr>
          <p:txBody>
            <a:bodyPr lIns="0" tIns="0" rIns="0" bIns="0" rtlCol="0" anchor="t">
              <a:spAutoFit/>
            </a:bodyPr>
            <a:lstStyle/>
            <a:p>
              <a:pPr algn="ctr"/>
              <a:r>
                <a:rPr lang="en-US" sz="8500">
                  <a:solidFill>
                    <a:srgbClr val="474242"/>
                  </a:solidFill>
                  <a:latin typeface="UD Digi Kyokasho NK-B"/>
                  <a:ea typeface="Jua"/>
                  <a:cs typeface="Jua"/>
                  <a:sym typeface="Jua"/>
                </a:rPr>
                <a:t>General Advice</a:t>
              </a:r>
            </a:p>
          </p:txBody>
        </p:sp>
        <p:sp>
          <p:nvSpPr>
            <p:cNvPr id="8" name="Freeform 8"/>
            <p:cNvSpPr/>
            <p:nvPr/>
          </p:nvSpPr>
          <p:spPr>
            <a:xfrm>
              <a:off x="3968615" y="1282696"/>
              <a:ext cx="8293642" cy="1402380"/>
            </a:xfrm>
            <a:custGeom>
              <a:avLst/>
              <a:gdLst/>
              <a:ahLst/>
              <a:cxnLst/>
              <a:rect l="l" t="t" r="r" b="b"/>
              <a:pathLst>
                <a:path w="8293643" h="1402380">
                  <a:moveTo>
                    <a:pt x="0" y="0"/>
                  </a:moveTo>
                  <a:lnTo>
                    <a:pt x="8293643" y="0"/>
                  </a:lnTo>
                  <a:lnTo>
                    <a:pt x="8293643" y="1402380"/>
                  </a:lnTo>
                  <a:lnTo>
                    <a:pt x="0" y="140238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sp>
        <p:nvSpPr>
          <p:cNvPr id="9" name="Freeform 9"/>
          <p:cNvSpPr/>
          <p:nvPr/>
        </p:nvSpPr>
        <p:spPr>
          <a:xfrm rot="-5548002">
            <a:off x="-1826877" y="6709697"/>
            <a:ext cx="5711154" cy="5097205"/>
          </a:xfrm>
          <a:custGeom>
            <a:avLst/>
            <a:gdLst/>
            <a:ahLst/>
            <a:cxnLst/>
            <a:rect l="l" t="t" r="r" b="b"/>
            <a:pathLst>
              <a:path w="5711154" h="5097205">
                <a:moveTo>
                  <a:pt x="0" y="0"/>
                </a:moveTo>
                <a:lnTo>
                  <a:pt x="5711154" y="0"/>
                </a:lnTo>
                <a:lnTo>
                  <a:pt x="5711154" y="5097206"/>
                </a:lnTo>
                <a:lnTo>
                  <a:pt x="0" y="509720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AEFE0"/>
        </a:solidFill>
        <a:effectLst/>
      </p:bgPr>
    </p:bg>
    <p:spTree>
      <p:nvGrpSpPr>
        <p:cNvPr id="1" name=""/>
        <p:cNvGrpSpPr/>
        <p:nvPr/>
      </p:nvGrpSpPr>
      <p:grpSpPr>
        <a:xfrm>
          <a:off x="0" y="0"/>
          <a:ext cx="0" cy="0"/>
          <a:chOff x="0" y="0"/>
          <a:chExt cx="0" cy="0"/>
        </a:xfrm>
      </p:grpSpPr>
      <p:sp>
        <p:nvSpPr>
          <p:cNvPr id="2" name="Freeform 2"/>
          <p:cNvSpPr/>
          <p:nvPr/>
        </p:nvSpPr>
        <p:spPr>
          <a:xfrm rot="-821271">
            <a:off x="-3605604" y="-1215647"/>
            <a:ext cx="22227323" cy="15437886"/>
          </a:xfrm>
          <a:custGeom>
            <a:avLst/>
            <a:gdLst/>
            <a:ahLst/>
            <a:cxnLst/>
            <a:rect l="l" t="t" r="r" b="b"/>
            <a:pathLst>
              <a:path w="22227323" h="15437886">
                <a:moveTo>
                  <a:pt x="0" y="0"/>
                </a:moveTo>
                <a:lnTo>
                  <a:pt x="22227323" y="0"/>
                </a:lnTo>
                <a:lnTo>
                  <a:pt x="22227323" y="15437886"/>
                </a:lnTo>
                <a:lnTo>
                  <a:pt x="0" y="1543788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TextBox 3"/>
          <p:cNvSpPr txBox="1"/>
          <p:nvPr/>
        </p:nvSpPr>
        <p:spPr>
          <a:xfrm>
            <a:off x="3034933" y="2840814"/>
            <a:ext cx="13607317" cy="4298950"/>
          </a:xfrm>
          <a:prstGeom prst="rect">
            <a:avLst/>
          </a:prstGeom>
        </p:spPr>
        <p:txBody>
          <a:bodyPr lIns="0" tIns="0" rIns="0" bIns="0" rtlCol="0" anchor="t">
            <a:spAutoFit/>
          </a:bodyPr>
          <a:lstStyle/>
          <a:p>
            <a:pPr algn="just">
              <a:lnSpc>
                <a:spcPts val="5599"/>
              </a:lnSpc>
            </a:pPr>
            <a:r>
              <a:rPr lang="en-US" sz="3200">
                <a:solidFill>
                  <a:srgbClr val="474242"/>
                </a:solidFill>
                <a:latin typeface="UD Digi Kyokasho NK-B"/>
                <a:ea typeface="Jua"/>
                <a:cs typeface="Jua"/>
                <a:sym typeface="Jua"/>
              </a:rPr>
              <a:t>Questions:​</a:t>
            </a:r>
            <a:endParaRPr lang="en-US" sz="3200">
              <a:solidFill>
                <a:srgbClr val="474242"/>
              </a:solidFill>
              <a:latin typeface="UD Digi Kyokasho NK-B"/>
              <a:ea typeface="Jua"/>
              <a:cs typeface="Jua"/>
            </a:endParaRPr>
          </a:p>
          <a:p>
            <a:pPr marL="862965" lvl="1" indent="-431800" algn="just">
              <a:lnSpc>
                <a:spcPts val="5599"/>
              </a:lnSpc>
              <a:buFont typeface="Arial"/>
              <a:buChar char="•"/>
            </a:pPr>
            <a:r>
              <a:rPr lang="en-US" sz="3200">
                <a:solidFill>
                  <a:srgbClr val="474242"/>
                </a:solidFill>
                <a:latin typeface="UD Digi Kyokasho NK-B"/>
                <a:ea typeface="Jua"/>
                <a:cs typeface="Jua"/>
                <a:sym typeface="Jua"/>
              </a:rPr>
              <a:t>What does community mean to you?​</a:t>
            </a:r>
            <a:endParaRPr lang="en-US" sz="3200">
              <a:solidFill>
                <a:srgbClr val="474242"/>
              </a:solidFill>
              <a:latin typeface="UD Digi Kyokasho NK-B"/>
              <a:ea typeface="Jua"/>
              <a:cs typeface="Jua"/>
            </a:endParaRPr>
          </a:p>
          <a:p>
            <a:pPr marL="862965" lvl="1" indent="-431800" algn="just">
              <a:lnSpc>
                <a:spcPts val="5599"/>
              </a:lnSpc>
              <a:buFont typeface="Arial"/>
              <a:buChar char="•"/>
            </a:pPr>
            <a:r>
              <a:rPr lang="en-US" sz="3200">
                <a:solidFill>
                  <a:srgbClr val="474242"/>
                </a:solidFill>
                <a:latin typeface="UD Digi Kyokasho NK-B"/>
                <a:ea typeface="Jua"/>
                <a:cs typeface="Jua"/>
                <a:sym typeface="Jua"/>
              </a:rPr>
              <a:t>How have you found community in your own library? ​</a:t>
            </a:r>
            <a:endParaRPr lang="en-US" sz="3200">
              <a:solidFill>
                <a:srgbClr val="474242"/>
              </a:solidFill>
              <a:latin typeface="UD Digi Kyokasho NK-B"/>
              <a:ea typeface="Jua"/>
              <a:cs typeface="Jua"/>
            </a:endParaRPr>
          </a:p>
          <a:p>
            <a:pPr marL="862965" lvl="1" indent="-431800" algn="just">
              <a:lnSpc>
                <a:spcPts val="5599"/>
              </a:lnSpc>
              <a:buFont typeface="Arial"/>
              <a:buChar char="•"/>
            </a:pPr>
            <a:r>
              <a:rPr lang="en-US" sz="3200">
                <a:solidFill>
                  <a:srgbClr val="474242"/>
                </a:solidFill>
                <a:latin typeface="UD Digi Kyokasho NK-B"/>
                <a:ea typeface="Jua"/>
                <a:cs typeface="Jua"/>
                <a:sym typeface="Jua"/>
              </a:rPr>
              <a:t>What successes and challenges have you had?​</a:t>
            </a:r>
            <a:endParaRPr lang="en-US" sz="3200">
              <a:solidFill>
                <a:srgbClr val="474242"/>
              </a:solidFill>
              <a:latin typeface="UD Digi Kyokasho NK-B"/>
              <a:ea typeface="Jua"/>
              <a:cs typeface="Jua"/>
            </a:endParaRPr>
          </a:p>
          <a:p>
            <a:pPr marL="862965" lvl="1" indent="-431800" algn="just">
              <a:lnSpc>
                <a:spcPts val="5599"/>
              </a:lnSpc>
              <a:spcBef>
                <a:spcPct val="0"/>
              </a:spcBef>
              <a:buFont typeface="Arial"/>
              <a:buChar char="•"/>
            </a:pPr>
            <a:r>
              <a:rPr lang="en-US" sz="3200">
                <a:solidFill>
                  <a:srgbClr val="474242"/>
                </a:solidFill>
                <a:latin typeface="UD Digi Kyokasho NK-B"/>
                <a:ea typeface="Jua"/>
                <a:cs typeface="Jua"/>
                <a:sym typeface="Jua"/>
              </a:rPr>
              <a:t>What advice might you offer someone seeking community at their library?</a:t>
            </a:r>
            <a:endParaRPr lang="en-US" sz="3200">
              <a:solidFill>
                <a:srgbClr val="474242"/>
              </a:solidFill>
              <a:latin typeface="UD Digi Kyokasho NK-B"/>
              <a:ea typeface="Jua"/>
              <a:cs typeface="Jua"/>
            </a:endParaRPr>
          </a:p>
        </p:txBody>
      </p:sp>
      <p:sp>
        <p:nvSpPr>
          <p:cNvPr id="4" name="Freeform 4"/>
          <p:cNvSpPr/>
          <p:nvPr/>
        </p:nvSpPr>
        <p:spPr>
          <a:xfrm>
            <a:off x="9838592" y="7030153"/>
            <a:ext cx="2932294" cy="2932294"/>
          </a:xfrm>
          <a:custGeom>
            <a:avLst/>
            <a:gdLst/>
            <a:ahLst/>
            <a:cxnLst/>
            <a:rect l="l" t="t" r="r" b="b"/>
            <a:pathLst>
              <a:path w="2932294" h="2932294">
                <a:moveTo>
                  <a:pt x="0" y="0"/>
                </a:moveTo>
                <a:lnTo>
                  <a:pt x="2932295" y="0"/>
                </a:lnTo>
                <a:lnTo>
                  <a:pt x="2932295" y="2932294"/>
                </a:lnTo>
                <a:lnTo>
                  <a:pt x="0" y="2932294"/>
                </a:lnTo>
                <a:lnTo>
                  <a:pt x="0" y="0"/>
                </a:lnTo>
                <a:close/>
              </a:path>
            </a:pathLst>
          </a:custGeom>
          <a:blipFill>
            <a:blip r:embed="rId5"/>
            <a:stretch>
              <a:fillRect/>
            </a:stretch>
          </a:blipFill>
        </p:spPr>
        <p:txBody>
          <a:bodyPr/>
          <a:lstStyle/>
          <a:p>
            <a:endParaRPr lang="en-US"/>
          </a:p>
        </p:txBody>
      </p:sp>
      <p:sp>
        <p:nvSpPr>
          <p:cNvPr id="5" name="TextBox 5"/>
          <p:cNvSpPr txBox="1"/>
          <p:nvPr/>
        </p:nvSpPr>
        <p:spPr>
          <a:xfrm>
            <a:off x="3469369" y="131728"/>
            <a:ext cx="11349262" cy="2769989"/>
          </a:xfrm>
          <a:prstGeom prst="rect">
            <a:avLst/>
          </a:prstGeom>
        </p:spPr>
        <p:txBody>
          <a:bodyPr wrap="square" lIns="0" tIns="0" rIns="0" bIns="0" rtlCol="0" anchor="t">
            <a:spAutoFit/>
          </a:bodyPr>
          <a:lstStyle/>
          <a:p>
            <a:pPr algn="ctr">
              <a:lnSpc>
                <a:spcPts val="10800"/>
              </a:lnSpc>
            </a:pPr>
            <a:r>
              <a:rPr lang="en-US" sz="9000">
                <a:solidFill>
                  <a:srgbClr val="474242"/>
                </a:solidFill>
                <a:latin typeface="UD Digi Kyokasho NK-B"/>
                <a:ea typeface="Jua"/>
                <a:cs typeface="Jua"/>
                <a:sym typeface="Jua"/>
              </a:rPr>
              <a:t>We want to hear from you!</a:t>
            </a:r>
          </a:p>
        </p:txBody>
      </p:sp>
      <p:sp>
        <p:nvSpPr>
          <p:cNvPr id="6" name="TextBox 6"/>
          <p:cNvSpPr txBox="1"/>
          <p:nvPr/>
        </p:nvSpPr>
        <p:spPr>
          <a:xfrm>
            <a:off x="12766675" y="7592255"/>
            <a:ext cx="4749800" cy="1538883"/>
          </a:xfrm>
          <a:prstGeom prst="rect">
            <a:avLst/>
          </a:prstGeom>
        </p:spPr>
        <p:txBody>
          <a:bodyPr lIns="0" tIns="0" rIns="0" bIns="0" rtlCol="0" anchor="t">
            <a:spAutoFit/>
          </a:bodyPr>
          <a:lstStyle/>
          <a:p>
            <a:pPr algn="ctr">
              <a:lnSpc>
                <a:spcPts val="6000"/>
              </a:lnSpc>
              <a:spcBef>
                <a:spcPct val="0"/>
              </a:spcBef>
            </a:pPr>
            <a:r>
              <a:rPr lang="en-US" sz="5000">
                <a:solidFill>
                  <a:srgbClr val="474242"/>
                </a:solidFill>
                <a:latin typeface="UD Digi Kyokasho NK-B"/>
                <a:ea typeface="Jua"/>
                <a:cs typeface="Jua"/>
                <a:sym typeface="Jua"/>
              </a:rPr>
              <a:t>Join at menti.com</a:t>
            </a:r>
            <a:endParaRPr lang="en-US" sz="5000">
              <a:solidFill>
                <a:srgbClr val="474242"/>
              </a:solidFill>
              <a:latin typeface="UD Digi Kyokasho NK-B"/>
              <a:ea typeface="Jua"/>
              <a:cs typeface="Jua"/>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AEFE0"/>
        </a:solidFill>
        <a:effectLst/>
      </p:bgPr>
    </p:bg>
    <p:spTree>
      <p:nvGrpSpPr>
        <p:cNvPr id="1" name=""/>
        <p:cNvGrpSpPr/>
        <p:nvPr/>
      </p:nvGrpSpPr>
      <p:grpSpPr>
        <a:xfrm>
          <a:off x="0" y="0"/>
          <a:ext cx="0" cy="0"/>
          <a:chOff x="0" y="0"/>
          <a:chExt cx="0" cy="0"/>
        </a:xfrm>
      </p:grpSpPr>
      <p:sp>
        <p:nvSpPr>
          <p:cNvPr id="2" name="TextBox 2"/>
          <p:cNvSpPr txBox="1"/>
          <p:nvPr/>
        </p:nvSpPr>
        <p:spPr>
          <a:xfrm>
            <a:off x="410728" y="336550"/>
            <a:ext cx="17010149" cy="1143000"/>
          </a:xfrm>
          <a:prstGeom prst="rect">
            <a:avLst/>
          </a:prstGeom>
        </p:spPr>
        <p:txBody>
          <a:bodyPr lIns="0" tIns="0" rIns="0" bIns="0" rtlCol="0" anchor="t">
            <a:spAutoFit/>
          </a:bodyPr>
          <a:lstStyle/>
          <a:p>
            <a:pPr marL="0" lvl="0" indent="0" algn="ctr">
              <a:lnSpc>
                <a:spcPts val="7800"/>
              </a:lnSpc>
              <a:spcBef>
                <a:spcPct val="0"/>
              </a:spcBef>
            </a:pPr>
            <a:r>
              <a:rPr lang="en-US" sz="6500">
                <a:solidFill>
                  <a:srgbClr val="474242"/>
                </a:solidFill>
                <a:latin typeface="Jua"/>
                <a:ea typeface="Jua"/>
                <a:cs typeface="Jua"/>
                <a:sym typeface="Jua"/>
              </a:rPr>
              <a:t>References</a:t>
            </a:r>
          </a:p>
        </p:txBody>
      </p:sp>
      <p:sp>
        <p:nvSpPr>
          <p:cNvPr id="3" name="TextBox 3"/>
          <p:cNvSpPr txBox="1"/>
          <p:nvPr/>
        </p:nvSpPr>
        <p:spPr>
          <a:xfrm>
            <a:off x="1064990" y="2166446"/>
            <a:ext cx="15701624" cy="7309693"/>
          </a:xfrm>
          <a:prstGeom prst="rect">
            <a:avLst/>
          </a:prstGeom>
        </p:spPr>
        <p:txBody>
          <a:bodyPr lIns="0" tIns="0" rIns="0" bIns="0" rtlCol="0" anchor="t">
            <a:spAutoFit/>
          </a:bodyPr>
          <a:lstStyle/>
          <a:p>
            <a:pPr marL="690880" lvl="1" indent="-345440" algn="l">
              <a:lnSpc>
                <a:spcPts val="3840"/>
              </a:lnSpc>
              <a:buFont typeface="Arial"/>
              <a:buChar char="•"/>
            </a:pPr>
            <a:r>
              <a:rPr lang="en-US" sz="3000">
                <a:solidFill>
                  <a:srgbClr val="474242"/>
                </a:solidFill>
                <a:latin typeface="UD Digi Kyokasho NK-B"/>
                <a:ea typeface="Jua"/>
                <a:cs typeface="Jua"/>
                <a:sym typeface="Jua"/>
              </a:rPr>
              <a:t>Garmendia, P., Fernández-Salinero, S., </a:t>
            </a:r>
            <a:r>
              <a:rPr lang="en-US" sz="3000" err="1">
                <a:solidFill>
                  <a:srgbClr val="474242"/>
                </a:solidFill>
                <a:latin typeface="UD Digi Kyokasho NK-B"/>
                <a:ea typeface="Jua"/>
                <a:cs typeface="Jua"/>
                <a:sym typeface="Jua"/>
              </a:rPr>
              <a:t>Holgueras</a:t>
            </a:r>
            <a:r>
              <a:rPr lang="en-US" sz="3000">
                <a:solidFill>
                  <a:srgbClr val="474242"/>
                </a:solidFill>
                <a:latin typeface="UD Digi Kyokasho NK-B"/>
                <a:ea typeface="Jua"/>
                <a:cs typeface="Jua"/>
                <a:sym typeface="Jua"/>
              </a:rPr>
              <a:t> González, A. I., &amp; Topa, G. (2023). Social Support and Its Impact on Job Satisfaction and Emotional Exhaustion. European Journal of Investigation in Health, Psychology and Education, 13(12), 2827–2840. https://doi.org/10.3390/ejihpe13120195​</a:t>
            </a:r>
            <a:endParaRPr lang="en-US" sz="3000">
              <a:solidFill>
                <a:srgbClr val="474242"/>
              </a:solidFill>
              <a:latin typeface="UD Digi Kyokasho NK-B"/>
              <a:ea typeface="Jua"/>
              <a:cs typeface="Jua"/>
            </a:endParaRPr>
          </a:p>
          <a:p>
            <a:pPr marL="690880" lvl="1" indent="-345440" algn="l">
              <a:lnSpc>
                <a:spcPts val="3840"/>
              </a:lnSpc>
              <a:buFont typeface="Arial"/>
              <a:buChar char="•"/>
            </a:pPr>
            <a:r>
              <a:rPr lang="en-US" sz="3000">
                <a:solidFill>
                  <a:srgbClr val="474242"/>
                </a:solidFill>
                <a:latin typeface="UD Digi Kyokasho NK-B"/>
                <a:ea typeface="Jua"/>
                <a:cs typeface="Jua"/>
                <a:sym typeface="Jua"/>
              </a:rPr>
              <a:t>Park, E. Y., Oliver, T. R., Peppard, P. E., &amp; Malecki, K. C. (2023). Sense of community and mental health: a cross-sectional analysis from a household survey in Wisconsin. Family Medicine and Community Health, 11(2), e001971. https://doi.org/10.1136/fmch-2022-001971 ​</a:t>
            </a:r>
            <a:endParaRPr lang="en-US" sz="3000">
              <a:solidFill>
                <a:srgbClr val="474242"/>
              </a:solidFill>
              <a:latin typeface="UD Digi Kyokasho NK-B"/>
              <a:ea typeface="Jua"/>
              <a:cs typeface="Jua"/>
            </a:endParaRPr>
          </a:p>
          <a:p>
            <a:pPr marL="690880" lvl="1" indent="-345440" algn="l">
              <a:lnSpc>
                <a:spcPts val="3840"/>
              </a:lnSpc>
              <a:buFont typeface="Arial"/>
              <a:buChar char="•"/>
            </a:pPr>
            <a:r>
              <a:rPr lang="en-US" sz="3000">
                <a:solidFill>
                  <a:srgbClr val="474242"/>
                </a:solidFill>
                <a:latin typeface="UD Digi Kyokasho NK-B"/>
                <a:ea typeface="Jua"/>
                <a:cs typeface="Jua"/>
                <a:sym typeface="Jua"/>
              </a:rPr>
              <a:t>Powell, N., Dalton, H., Lawrence-Bourne, J., &amp; Perkins, D. (2024). Co-creating community wellbeing initiatives: what is the evidence and how do they work?. International journal of mental health systems, 18(1), 28. https://doi.org/10.1186/s13033-024-00645-7​</a:t>
            </a:r>
            <a:endParaRPr lang="en-US" sz="3000">
              <a:solidFill>
                <a:srgbClr val="474242"/>
              </a:solidFill>
              <a:latin typeface="UD Digi Kyokasho NK-B"/>
              <a:ea typeface="Jua"/>
              <a:cs typeface="Jua"/>
            </a:endParaRPr>
          </a:p>
          <a:p>
            <a:pPr marL="690880" lvl="1" indent="-345440" algn="l">
              <a:lnSpc>
                <a:spcPts val="3840"/>
              </a:lnSpc>
              <a:buFont typeface="Arial"/>
              <a:buChar char="•"/>
            </a:pPr>
            <a:r>
              <a:rPr lang="en-US" sz="3000">
                <a:solidFill>
                  <a:srgbClr val="474242"/>
                </a:solidFill>
                <a:latin typeface="UD Digi Kyokasho NK-B"/>
                <a:ea typeface="Jua"/>
                <a:cs typeface="Jua"/>
                <a:sym typeface="Jua"/>
              </a:rPr>
              <a:t>University of Florida's Core</a:t>
            </a:r>
            <a:r>
              <a:rPr lang="en-US" sz="3200">
                <a:solidFill>
                  <a:srgbClr val="474242"/>
                </a:solidFill>
                <a:latin typeface="Jua"/>
                <a:ea typeface="Jua"/>
                <a:cs typeface="Jua"/>
                <a:sym typeface="Jua"/>
              </a:rPr>
              <a:t> </a:t>
            </a:r>
            <a:r>
              <a:rPr lang="en-US" sz="3000">
                <a:solidFill>
                  <a:srgbClr val="474242"/>
                </a:solidFill>
                <a:latin typeface="UD Digi Kyokasho NK-B"/>
                <a:ea typeface="Jua"/>
                <a:cs typeface="Jua"/>
                <a:sym typeface="Jua"/>
              </a:rPr>
              <a:t>Values https://www.ufl.edu/about/core-values/#el-877a98b1 </a:t>
            </a:r>
            <a:endParaRPr lang="en-US" sz="3000">
              <a:solidFill>
                <a:srgbClr val="474242"/>
              </a:solidFill>
              <a:latin typeface="UD Digi Kyokasho NK-B"/>
              <a:ea typeface="Jua"/>
              <a:cs typeface="Jua"/>
            </a:endParaRPr>
          </a:p>
        </p:txBody>
      </p:sp>
      <p:sp>
        <p:nvSpPr>
          <p:cNvPr id="4" name="Freeform 4"/>
          <p:cNvSpPr/>
          <p:nvPr/>
        </p:nvSpPr>
        <p:spPr>
          <a:xfrm>
            <a:off x="6689929" y="1103175"/>
            <a:ext cx="4451745" cy="752750"/>
          </a:xfrm>
          <a:custGeom>
            <a:avLst/>
            <a:gdLst/>
            <a:ahLst/>
            <a:cxnLst/>
            <a:rect l="l" t="t" r="r" b="b"/>
            <a:pathLst>
              <a:path w="4451745" h="752750">
                <a:moveTo>
                  <a:pt x="0" y="0"/>
                </a:moveTo>
                <a:lnTo>
                  <a:pt x="4451745" y="0"/>
                </a:lnTo>
                <a:lnTo>
                  <a:pt x="4451745" y="752750"/>
                </a:lnTo>
                <a:lnTo>
                  <a:pt x="0" y="75275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Freeform 29">
            <a:extLst>
              <a:ext uri="{FF2B5EF4-FFF2-40B4-BE49-F238E27FC236}">
                <a16:creationId xmlns:a16="http://schemas.microsoft.com/office/drawing/2014/main" id="{79248F62-FE25-AF8E-715A-6F445DF2D4A8}"/>
              </a:ext>
            </a:extLst>
          </p:cNvPr>
          <p:cNvSpPr/>
          <p:nvPr/>
        </p:nvSpPr>
        <p:spPr>
          <a:xfrm rot="18102686">
            <a:off x="-719578" y="-476840"/>
            <a:ext cx="2529307" cy="3011080"/>
          </a:xfrm>
          <a:custGeom>
            <a:avLst/>
            <a:gdLst/>
            <a:ahLst/>
            <a:cxnLst/>
            <a:rect l="l" t="t" r="r" b="b"/>
            <a:pathLst>
              <a:path w="2529307" h="3011080">
                <a:moveTo>
                  <a:pt x="0" y="0"/>
                </a:moveTo>
                <a:lnTo>
                  <a:pt x="2529307" y="0"/>
                </a:lnTo>
                <a:lnTo>
                  <a:pt x="2529307" y="3011080"/>
                </a:lnTo>
                <a:lnTo>
                  <a:pt x="0" y="301108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Freeform 29">
            <a:extLst>
              <a:ext uri="{FF2B5EF4-FFF2-40B4-BE49-F238E27FC236}">
                <a16:creationId xmlns:a16="http://schemas.microsoft.com/office/drawing/2014/main" id="{C7058F5E-8768-AC01-13F3-C5E444520BB8}"/>
              </a:ext>
            </a:extLst>
          </p:cNvPr>
          <p:cNvSpPr/>
          <p:nvPr/>
        </p:nvSpPr>
        <p:spPr>
          <a:xfrm rot="18102686">
            <a:off x="16149197" y="8152810"/>
            <a:ext cx="2529307" cy="3011080"/>
          </a:xfrm>
          <a:custGeom>
            <a:avLst/>
            <a:gdLst/>
            <a:ahLst/>
            <a:cxnLst/>
            <a:rect l="l" t="t" r="r" b="b"/>
            <a:pathLst>
              <a:path w="2529307" h="3011080">
                <a:moveTo>
                  <a:pt x="0" y="0"/>
                </a:moveTo>
                <a:lnTo>
                  <a:pt x="2529307" y="0"/>
                </a:lnTo>
                <a:lnTo>
                  <a:pt x="2529307" y="3011080"/>
                </a:lnTo>
                <a:lnTo>
                  <a:pt x="0" y="3011080"/>
                </a:lnTo>
                <a:lnTo>
                  <a:pt x="0" y="0"/>
                </a:lnTo>
                <a:close/>
              </a:path>
            </a:pathLst>
          </a:custGeom>
          <a:blipFill>
            <a:blip r:embed="rId5">
              <a:extLst>
                <a:ext uri="{96DAC541-7B7A-43D3-8B79-37D633B846F1}">
                  <asvg:svgBlip xmlns:asvg="http://schemas.microsoft.com/office/drawing/2016/SVG/main" r:embed="rId7"/>
                </a:ext>
              </a:extLst>
            </a:blip>
            <a:stretch>
              <a:fillRect/>
            </a:stretch>
          </a:blipFill>
        </p:spPr>
        <p:txBody>
          <a:bodyPr/>
          <a:lstStyle/>
          <a:p>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AEFE0"/>
        </a:solidFill>
        <a:effectLst/>
      </p:bgPr>
    </p:bg>
    <p:spTree>
      <p:nvGrpSpPr>
        <p:cNvPr id="1" name=""/>
        <p:cNvGrpSpPr/>
        <p:nvPr/>
      </p:nvGrpSpPr>
      <p:grpSpPr>
        <a:xfrm>
          <a:off x="0" y="0"/>
          <a:ext cx="0" cy="0"/>
          <a:chOff x="0" y="0"/>
          <a:chExt cx="0" cy="0"/>
        </a:xfrm>
      </p:grpSpPr>
      <p:sp>
        <p:nvSpPr>
          <p:cNvPr id="2" name="Freeform 2"/>
          <p:cNvSpPr/>
          <p:nvPr/>
        </p:nvSpPr>
        <p:spPr>
          <a:xfrm rot="-10800000">
            <a:off x="398488" y="-1356245"/>
            <a:ext cx="17889512" cy="12425080"/>
          </a:xfrm>
          <a:custGeom>
            <a:avLst/>
            <a:gdLst/>
            <a:ahLst/>
            <a:cxnLst/>
            <a:rect l="l" t="t" r="r" b="b"/>
            <a:pathLst>
              <a:path w="17889512" h="12425080">
                <a:moveTo>
                  <a:pt x="0" y="0"/>
                </a:moveTo>
                <a:lnTo>
                  <a:pt x="17889512" y="0"/>
                </a:lnTo>
                <a:lnTo>
                  <a:pt x="17889512" y="12425079"/>
                </a:lnTo>
                <a:lnTo>
                  <a:pt x="0" y="1242507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p:cNvSpPr/>
          <p:nvPr/>
        </p:nvSpPr>
        <p:spPr>
          <a:xfrm>
            <a:off x="10101953" y="1841994"/>
            <a:ext cx="6855871" cy="9130095"/>
          </a:xfrm>
          <a:custGeom>
            <a:avLst/>
            <a:gdLst/>
            <a:ahLst/>
            <a:cxnLst/>
            <a:rect l="l" t="t" r="r" b="b"/>
            <a:pathLst>
              <a:path w="6855871" h="9130095">
                <a:moveTo>
                  <a:pt x="0" y="0"/>
                </a:moveTo>
                <a:lnTo>
                  <a:pt x="6855871" y="0"/>
                </a:lnTo>
                <a:lnTo>
                  <a:pt x="6855871" y="9130095"/>
                </a:lnTo>
                <a:lnTo>
                  <a:pt x="0" y="913009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4" name="TextBox 4"/>
          <p:cNvSpPr txBox="1"/>
          <p:nvPr/>
        </p:nvSpPr>
        <p:spPr>
          <a:xfrm>
            <a:off x="886454" y="3300588"/>
            <a:ext cx="9587212" cy="2923877"/>
          </a:xfrm>
          <a:prstGeom prst="rect">
            <a:avLst/>
          </a:prstGeom>
        </p:spPr>
        <p:txBody>
          <a:bodyPr lIns="0" tIns="0" rIns="0" bIns="0" rtlCol="0" anchor="t">
            <a:spAutoFit/>
          </a:bodyPr>
          <a:lstStyle/>
          <a:p>
            <a:pPr algn="ctr">
              <a:lnSpc>
                <a:spcPts val="11400"/>
              </a:lnSpc>
            </a:pPr>
            <a:r>
              <a:rPr lang="en-US" sz="9500">
                <a:solidFill>
                  <a:srgbClr val="474242"/>
                </a:solidFill>
                <a:latin typeface="UD Digi Kyokasho NK-B"/>
                <a:ea typeface="Jua"/>
                <a:cs typeface="Jua"/>
                <a:sym typeface="Jua"/>
              </a:rPr>
              <a:t>Thank you!</a:t>
            </a:r>
            <a:endParaRPr lang="en-US" sz="9500">
              <a:solidFill>
                <a:srgbClr val="474242"/>
              </a:solidFill>
              <a:latin typeface="UD Digi Kyokasho NK-B"/>
              <a:ea typeface="Jua"/>
              <a:cs typeface="Jua"/>
            </a:endParaRPr>
          </a:p>
          <a:p>
            <a:pPr algn="ctr">
              <a:lnSpc>
                <a:spcPts val="11400"/>
              </a:lnSpc>
            </a:pPr>
            <a:r>
              <a:rPr lang="en-US" sz="9500">
                <a:solidFill>
                  <a:srgbClr val="474242"/>
                </a:solidFill>
                <a:latin typeface="UD Digi Kyokasho NK-B"/>
                <a:ea typeface="Jua"/>
                <a:cs typeface="Jua"/>
                <a:sym typeface="Jua"/>
              </a:rPr>
              <a:t>Questions?</a:t>
            </a:r>
            <a:endParaRPr lang="en-US" sz="9500">
              <a:solidFill>
                <a:srgbClr val="474242"/>
              </a:solidFill>
              <a:latin typeface="UD Digi Kyokasho NK-B"/>
              <a:ea typeface="Jua"/>
              <a:cs typeface="Jua"/>
            </a:endParaRPr>
          </a:p>
        </p:txBody>
      </p:sp>
      <p:sp>
        <p:nvSpPr>
          <p:cNvPr id="5" name="Freeform 5"/>
          <p:cNvSpPr/>
          <p:nvPr/>
        </p:nvSpPr>
        <p:spPr>
          <a:xfrm>
            <a:off x="1485107" y="5700644"/>
            <a:ext cx="8389906" cy="1418657"/>
          </a:xfrm>
          <a:custGeom>
            <a:avLst/>
            <a:gdLst/>
            <a:ahLst/>
            <a:cxnLst/>
            <a:rect l="l" t="t" r="r" b="b"/>
            <a:pathLst>
              <a:path w="8389906" h="1418657">
                <a:moveTo>
                  <a:pt x="0" y="0"/>
                </a:moveTo>
                <a:lnTo>
                  <a:pt x="8389906" y="0"/>
                </a:lnTo>
                <a:lnTo>
                  <a:pt x="8389906" y="1418657"/>
                </a:lnTo>
                <a:lnTo>
                  <a:pt x="0" y="141865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6" name="TextBox 6"/>
          <p:cNvSpPr txBox="1"/>
          <p:nvPr/>
        </p:nvSpPr>
        <p:spPr>
          <a:xfrm>
            <a:off x="1231885" y="7112951"/>
            <a:ext cx="8896350" cy="1228725"/>
          </a:xfrm>
          <a:prstGeom prst="rect">
            <a:avLst/>
          </a:prstGeom>
        </p:spPr>
        <p:txBody>
          <a:bodyPr lIns="0" tIns="0" rIns="0" bIns="0" rtlCol="0" anchor="t">
            <a:spAutoFit/>
          </a:bodyPr>
          <a:lstStyle/>
          <a:p>
            <a:pPr algn="ctr">
              <a:lnSpc>
                <a:spcPts val="4541"/>
              </a:lnSpc>
              <a:spcBef>
                <a:spcPct val="0"/>
              </a:spcBef>
            </a:pPr>
            <a:r>
              <a:rPr lang="en-US" sz="3784">
                <a:solidFill>
                  <a:srgbClr val="474242"/>
                </a:solidFill>
                <a:latin typeface="Jua"/>
                <a:ea typeface="Jua"/>
                <a:cs typeface="Jua"/>
                <a:sym typeface="Jua"/>
              </a:rPr>
              <a:t>Jennie Crumpton: jenniebalchunas@ufl.edu ​</a:t>
            </a:r>
          </a:p>
          <a:p>
            <a:pPr algn="ctr">
              <a:lnSpc>
                <a:spcPts val="4541"/>
              </a:lnSpc>
              <a:spcBef>
                <a:spcPct val="0"/>
              </a:spcBef>
            </a:pPr>
            <a:r>
              <a:rPr lang="en-US" sz="3784">
                <a:solidFill>
                  <a:srgbClr val="474242"/>
                </a:solidFill>
                <a:latin typeface="Jua"/>
                <a:ea typeface="Jua"/>
                <a:cs typeface="Jua"/>
                <a:sym typeface="Jua"/>
              </a:rPr>
              <a:t>Brittany Kester: brittany.kester@ufl.edu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AEFE0"/>
        </a:solidFill>
        <a:effectLst/>
      </p:bgPr>
    </p:bg>
    <p:spTree>
      <p:nvGrpSpPr>
        <p:cNvPr id="1" name=""/>
        <p:cNvGrpSpPr/>
        <p:nvPr/>
      </p:nvGrpSpPr>
      <p:grpSpPr>
        <a:xfrm>
          <a:off x="0" y="0"/>
          <a:ext cx="0" cy="0"/>
          <a:chOff x="0" y="0"/>
          <a:chExt cx="0" cy="0"/>
        </a:xfrm>
      </p:grpSpPr>
      <p:sp>
        <p:nvSpPr>
          <p:cNvPr id="2" name="Freeform 2"/>
          <p:cNvSpPr/>
          <p:nvPr/>
        </p:nvSpPr>
        <p:spPr>
          <a:xfrm flipV="1">
            <a:off x="-366582" y="122659"/>
            <a:ext cx="3932377" cy="3274597"/>
          </a:xfrm>
          <a:custGeom>
            <a:avLst/>
            <a:gdLst/>
            <a:ahLst/>
            <a:cxnLst/>
            <a:rect l="l" t="t" r="r" b="b"/>
            <a:pathLst>
              <a:path w="3932377" h="3274597">
                <a:moveTo>
                  <a:pt x="0" y="3274597"/>
                </a:moveTo>
                <a:lnTo>
                  <a:pt x="3932376" y="3274597"/>
                </a:lnTo>
                <a:lnTo>
                  <a:pt x="3932376" y="0"/>
                </a:lnTo>
                <a:lnTo>
                  <a:pt x="0" y="0"/>
                </a:lnTo>
                <a:lnTo>
                  <a:pt x="0" y="3274597"/>
                </a:lnTo>
                <a:close/>
              </a:path>
            </a:pathLst>
          </a:custGeom>
          <a:blipFill>
            <a:blip r:embed="rId3">
              <a:alphaModFix amt="80000"/>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TextBox 7"/>
          <p:cNvSpPr txBox="1"/>
          <p:nvPr/>
        </p:nvSpPr>
        <p:spPr>
          <a:xfrm>
            <a:off x="5241149" y="677771"/>
            <a:ext cx="8003276" cy="1384995"/>
          </a:xfrm>
          <a:prstGeom prst="rect">
            <a:avLst/>
          </a:prstGeom>
        </p:spPr>
        <p:txBody>
          <a:bodyPr wrap="square" lIns="0" tIns="0" rIns="0" bIns="0" rtlCol="0" anchor="t">
            <a:spAutoFit/>
          </a:bodyPr>
          <a:lstStyle/>
          <a:p>
            <a:pPr algn="ctr">
              <a:lnSpc>
                <a:spcPts val="10800"/>
              </a:lnSpc>
            </a:pPr>
            <a:r>
              <a:rPr lang="en-US" sz="9000">
                <a:solidFill>
                  <a:srgbClr val="474242"/>
                </a:solidFill>
                <a:latin typeface="UD Digi Kyokasho NK-B"/>
                <a:ea typeface="Jua"/>
                <a:cs typeface="Jua"/>
                <a:sym typeface="Jua"/>
              </a:rPr>
              <a:t>Introduction</a:t>
            </a:r>
          </a:p>
        </p:txBody>
      </p:sp>
      <p:sp>
        <p:nvSpPr>
          <p:cNvPr id="8" name="Freeform 8"/>
          <p:cNvSpPr/>
          <p:nvPr/>
        </p:nvSpPr>
        <p:spPr>
          <a:xfrm>
            <a:off x="5914820" y="1750712"/>
            <a:ext cx="6482325" cy="1096102"/>
          </a:xfrm>
          <a:custGeom>
            <a:avLst/>
            <a:gdLst/>
            <a:ahLst/>
            <a:cxnLst/>
            <a:rect l="l" t="t" r="r" b="b"/>
            <a:pathLst>
              <a:path w="6482325" h="1096102">
                <a:moveTo>
                  <a:pt x="0" y="0"/>
                </a:moveTo>
                <a:lnTo>
                  <a:pt x="6482324" y="0"/>
                </a:lnTo>
                <a:lnTo>
                  <a:pt x="6482324" y="1096103"/>
                </a:lnTo>
                <a:lnTo>
                  <a:pt x="0" y="109610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4" name="Freeform 3">
            <a:extLst>
              <a:ext uri="{FF2B5EF4-FFF2-40B4-BE49-F238E27FC236}">
                <a16:creationId xmlns:a16="http://schemas.microsoft.com/office/drawing/2014/main" id="{35B795C5-2587-CBF3-0F69-9947ED0B0F46}"/>
              </a:ext>
            </a:extLst>
          </p:cNvPr>
          <p:cNvSpPr/>
          <p:nvPr/>
        </p:nvSpPr>
        <p:spPr>
          <a:xfrm rot="3900000">
            <a:off x="13088236" y="3074117"/>
            <a:ext cx="4142142" cy="3294432"/>
          </a:xfrm>
          <a:custGeom>
            <a:avLst/>
            <a:gdLst/>
            <a:ahLst/>
            <a:cxnLst/>
            <a:rect l="l" t="t" r="r" b="b"/>
            <a:pathLst>
              <a:path w="10539767" h="8930057">
                <a:moveTo>
                  <a:pt x="0" y="0"/>
                </a:moveTo>
                <a:lnTo>
                  <a:pt x="10539767" y="0"/>
                </a:lnTo>
                <a:lnTo>
                  <a:pt x="10539767" y="8930057"/>
                </a:lnTo>
                <a:lnTo>
                  <a:pt x="0" y="893005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0" name="Freeform 10"/>
          <p:cNvSpPr/>
          <p:nvPr/>
        </p:nvSpPr>
        <p:spPr>
          <a:xfrm>
            <a:off x="11387747" y="2981414"/>
            <a:ext cx="3939881" cy="4788993"/>
          </a:xfrm>
          <a:custGeom>
            <a:avLst/>
            <a:gdLst/>
            <a:ahLst/>
            <a:cxnLst/>
            <a:rect l="l" t="t" r="r" b="b"/>
            <a:pathLst>
              <a:path w="3939881" h="4788993">
                <a:moveTo>
                  <a:pt x="0" y="0"/>
                </a:moveTo>
                <a:lnTo>
                  <a:pt x="3939881" y="0"/>
                </a:lnTo>
                <a:lnTo>
                  <a:pt x="3939881" y="4788993"/>
                </a:lnTo>
                <a:lnTo>
                  <a:pt x="0" y="4788993"/>
                </a:lnTo>
                <a:lnTo>
                  <a:pt x="0" y="0"/>
                </a:lnTo>
                <a:close/>
              </a:path>
            </a:pathLst>
          </a:custGeom>
          <a:blipFill>
            <a:blip r:embed="rId9"/>
            <a:stretch>
              <a:fillRect/>
            </a:stretch>
          </a:blipFill>
        </p:spPr>
        <p:txBody>
          <a:bodyPr/>
          <a:lstStyle/>
          <a:p>
            <a:endParaRPr lang="en-US"/>
          </a:p>
        </p:txBody>
      </p:sp>
      <p:sp>
        <p:nvSpPr>
          <p:cNvPr id="16" name="Freeform 4">
            <a:extLst>
              <a:ext uri="{FF2B5EF4-FFF2-40B4-BE49-F238E27FC236}">
                <a16:creationId xmlns:a16="http://schemas.microsoft.com/office/drawing/2014/main" id="{4AE0879E-E5D6-0D23-A4F6-F1E7AD66BE3A}"/>
              </a:ext>
            </a:extLst>
          </p:cNvPr>
          <p:cNvSpPr/>
          <p:nvPr/>
        </p:nvSpPr>
        <p:spPr>
          <a:xfrm rot="8940000">
            <a:off x="2291171" y="5285731"/>
            <a:ext cx="2583240" cy="2694325"/>
          </a:xfrm>
          <a:custGeom>
            <a:avLst/>
            <a:gdLst/>
            <a:ahLst/>
            <a:cxnLst/>
            <a:rect l="l" t="t" r="r" b="b"/>
            <a:pathLst>
              <a:path w="5186740" h="5234325">
                <a:moveTo>
                  <a:pt x="0" y="0"/>
                </a:moveTo>
                <a:lnTo>
                  <a:pt x="5186740" y="0"/>
                </a:lnTo>
                <a:lnTo>
                  <a:pt x="5186740" y="5234324"/>
                </a:lnTo>
                <a:lnTo>
                  <a:pt x="0" y="5234324"/>
                </a:lnTo>
                <a:lnTo>
                  <a:pt x="0" y="0"/>
                </a:lnTo>
                <a:close/>
              </a:path>
            </a:pathLst>
          </a:custGeom>
          <a:blipFill>
            <a:blip r:embed="rId10">
              <a:alphaModFix amt="6000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9" name="Freeform 9"/>
          <p:cNvSpPr/>
          <p:nvPr/>
        </p:nvSpPr>
        <p:spPr>
          <a:xfrm>
            <a:off x="3818710" y="2981414"/>
            <a:ext cx="3939881" cy="4788993"/>
          </a:xfrm>
          <a:custGeom>
            <a:avLst/>
            <a:gdLst/>
            <a:ahLst/>
            <a:cxnLst/>
            <a:rect l="l" t="t" r="r" b="b"/>
            <a:pathLst>
              <a:path w="3939881" h="4788993">
                <a:moveTo>
                  <a:pt x="0" y="0"/>
                </a:moveTo>
                <a:lnTo>
                  <a:pt x="3939881" y="0"/>
                </a:lnTo>
                <a:lnTo>
                  <a:pt x="3939881" y="4788993"/>
                </a:lnTo>
                <a:lnTo>
                  <a:pt x="0" y="4788993"/>
                </a:lnTo>
                <a:lnTo>
                  <a:pt x="0" y="0"/>
                </a:lnTo>
                <a:close/>
              </a:path>
            </a:pathLst>
          </a:custGeom>
          <a:blipFill>
            <a:blip r:embed="rId12"/>
            <a:stretch>
              <a:fillRect/>
            </a:stretch>
          </a:blipFill>
        </p:spPr>
        <p:txBody>
          <a:bodyPr/>
          <a:lstStyle/>
          <a:p>
            <a:endParaRPr lang="en-US"/>
          </a:p>
        </p:txBody>
      </p:sp>
      <p:sp>
        <p:nvSpPr>
          <p:cNvPr id="11" name="TextBox 11"/>
          <p:cNvSpPr txBox="1"/>
          <p:nvPr/>
        </p:nvSpPr>
        <p:spPr>
          <a:xfrm>
            <a:off x="1779181" y="7951195"/>
            <a:ext cx="7898219" cy="1846659"/>
          </a:xfrm>
          <a:prstGeom prst="rect">
            <a:avLst/>
          </a:prstGeom>
        </p:spPr>
        <p:txBody>
          <a:bodyPr wrap="square" lIns="0" tIns="0" rIns="0" bIns="0" rtlCol="0" anchor="t">
            <a:spAutoFit/>
          </a:bodyPr>
          <a:lstStyle/>
          <a:p>
            <a:pPr algn="ctr"/>
            <a:r>
              <a:rPr lang="en-US" sz="4000">
                <a:solidFill>
                  <a:srgbClr val="474242"/>
                </a:solidFill>
                <a:latin typeface="UD Digi Kyokasho NK-B"/>
                <a:ea typeface="Jua"/>
                <a:cs typeface="Jua"/>
                <a:sym typeface="Jua"/>
              </a:rPr>
              <a:t>Jennifer Crumpton​</a:t>
            </a:r>
            <a:endParaRPr lang="en-US" sz="4000">
              <a:solidFill>
                <a:srgbClr val="474242"/>
              </a:solidFill>
              <a:latin typeface="UD Digi Kyokasho NK-B"/>
              <a:ea typeface="Jua"/>
              <a:cs typeface="Jua"/>
            </a:endParaRPr>
          </a:p>
          <a:p>
            <a:pPr algn="ctr">
              <a:spcBef>
                <a:spcPct val="0"/>
              </a:spcBef>
            </a:pPr>
            <a:r>
              <a:rPr lang="en-US" sz="4000">
                <a:solidFill>
                  <a:srgbClr val="474242"/>
                </a:solidFill>
                <a:latin typeface="UD Digi Kyokasho NK-B"/>
                <a:ea typeface="Jua"/>
                <a:cs typeface="Jua"/>
                <a:sym typeface="Jua"/>
              </a:rPr>
              <a:t>Health Science Liaison Librarian</a:t>
            </a:r>
            <a:r>
              <a:rPr lang="en-US" sz="4000">
                <a:solidFill>
                  <a:srgbClr val="FFC580"/>
                </a:solidFill>
                <a:latin typeface="UD Digi Kyokasho NK-B"/>
                <a:ea typeface="Jua"/>
                <a:cs typeface="Jua"/>
                <a:sym typeface="Jua"/>
              </a:rPr>
              <a:t>​</a:t>
            </a:r>
            <a:endParaRPr lang="en-US" sz="4000">
              <a:solidFill>
                <a:srgbClr val="FFC580"/>
              </a:solidFill>
              <a:latin typeface="UD Digi Kyokasho NK-B"/>
              <a:ea typeface="Jua"/>
              <a:cs typeface="Jua"/>
            </a:endParaRPr>
          </a:p>
        </p:txBody>
      </p:sp>
      <p:sp>
        <p:nvSpPr>
          <p:cNvPr id="12" name="TextBox 12"/>
          <p:cNvSpPr txBox="1"/>
          <p:nvPr/>
        </p:nvSpPr>
        <p:spPr>
          <a:xfrm>
            <a:off x="10886268" y="7951195"/>
            <a:ext cx="4942840" cy="1846659"/>
          </a:xfrm>
          <a:prstGeom prst="rect">
            <a:avLst/>
          </a:prstGeom>
        </p:spPr>
        <p:txBody>
          <a:bodyPr lIns="0" tIns="0" rIns="0" bIns="0" rtlCol="0" anchor="t">
            <a:spAutoFit/>
          </a:bodyPr>
          <a:lstStyle/>
          <a:p>
            <a:pPr algn="ctr"/>
            <a:r>
              <a:rPr lang="en-US" sz="4000">
                <a:solidFill>
                  <a:srgbClr val="474242"/>
                </a:solidFill>
                <a:latin typeface="UD Digi Kyokasho NK-B"/>
                <a:ea typeface="Jua"/>
                <a:cs typeface="Jua"/>
                <a:sym typeface="Jua"/>
              </a:rPr>
              <a:t>Brittany Kester​</a:t>
            </a:r>
            <a:endParaRPr lang="en-US" sz="4000">
              <a:solidFill>
                <a:srgbClr val="474242"/>
              </a:solidFill>
              <a:latin typeface="UD Digi Kyokasho NK-B"/>
              <a:ea typeface="Jua"/>
              <a:cs typeface="Jua"/>
            </a:endParaRPr>
          </a:p>
          <a:p>
            <a:pPr algn="ctr">
              <a:spcBef>
                <a:spcPct val="0"/>
              </a:spcBef>
            </a:pPr>
            <a:r>
              <a:rPr lang="en-US" sz="4000">
                <a:solidFill>
                  <a:srgbClr val="474242"/>
                </a:solidFill>
                <a:latin typeface="UD Digi Kyokasho NK-B"/>
                <a:ea typeface="Jua"/>
                <a:cs typeface="Jua"/>
                <a:sym typeface="Jua"/>
              </a:rPr>
              <a:t>Education Librarian</a:t>
            </a:r>
            <a:r>
              <a:rPr lang="en-US" sz="4000">
                <a:solidFill>
                  <a:srgbClr val="EDD8DE"/>
                </a:solidFill>
                <a:latin typeface="UD Digi Kyokasho NK-B"/>
                <a:ea typeface="Jua"/>
                <a:cs typeface="Jua"/>
                <a:sym typeface="Jua"/>
              </a:rPr>
              <a:t>​</a:t>
            </a:r>
            <a:endParaRPr lang="en-US" sz="4000">
              <a:solidFill>
                <a:srgbClr val="EDD8DE"/>
              </a:solidFill>
              <a:latin typeface="UD Digi Kyokasho NK-B"/>
              <a:ea typeface="Jua"/>
              <a:cs typeface="Ju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AEFE0"/>
        </a:solidFill>
        <a:effectLst/>
      </p:bgPr>
    </p:bg>
    <p:spTree>
      <p:nvGrpSpPr>
        <p:cNvPr id="1" name=""/>
        <p:cNvGrpSpPr/>
        <p:nvPr/>
      </p:nvGrpSpPr>
      <p:grpSpPr>
        <a:xfrm>
          <a:off x="0" y="0"/>
          <a:ext cx="0" cy="0"/>
          <a:chOff x="0" y="0"/>
          <a:chExt cx="0" cy="0"/>
        </a:xfrm>
      </p:grpSpPr>
      <p:sp>
        <p:nvSpPr>
          <p:cNvPr id="2" name="Freeform 2"/>
          <p:cNvSpPr/>
          <p:nvPr/>
        </p:nvSpPr>
        <p:spPr>
          <a:xfrm>
            <a:off x="8261681" y="4192508"/>
            <a:ext cx="10507740" cy="7890357"/>
          </a:xfrm>
          <a:custGeom>
            <a:avLst/>
            <a:gdLst/>
            <a:ahLst/>
            <a:cxnLst/>
            <a:rect l="l" t="t" r="r" b="b"/>
            <a:pathLst>
              <a:path w="10507740" h="7890357">
                <a:moveTo>
                  <a:pt x="0" y="0"/>
                </a:moveTo>
                <a:lnTo>
                  <a:pt x="10507740" y="0"/>
                </a:lnTo>
                <a:lnTo>
                  <a:pt x="10507740" y="7890357"/>
                </a:lnTo>
                <a:lnTo>
                  <a:pt x="0" y="789035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p:cNvSpPr/>
          <p:nvPr/>
        </p:nvSpPr>
        <p:spPr>
          <a:xfrm rot="-5548002">
            <a:off x="12763281" y="-1318715"/>
            <a:ext cx="5711154" cy="5097205"/>
          </a:xfrm>
          <a:custGeom>
            <a:avLst/>
            <a:gdLst/>
            <a:ahLst/>
            <a:cxnLst/>
            <a:rect l="l" t="t" r="r" b="b"/>
            <a:pathLst>
              <a:path w="5711154" h="5097205">
                <a:moveTo>
                  <a:pt x="0" y="0"/>
                </a:moveTo>
                <a:lnTo>
                  <a:pt x="5711154" y="0"/>
                </a:lnTo>
                <a:lnTo>
                  <a:pt x="5711154" y="5097205"/>
                </a:lnTo>
                <a:lnTo>
                  <a:pt x="0" y="509720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5" name="TextBox 5"/>
          <p:cNvSpPr txBox="1"/>
          <p:nvPr/>
        </p:nvSpPr>
        <p:spPr>
          <a:xfrm>
            <a:off x="1028700" y="3335451"/>
            <a:ext cx="10004425" cy="4360168"/>
          </a:xfrm>
          <a:prstGeom prst="rect">
            <a:avLst/>
          </a:prstGeom>
        </p:spPr>
        <p:txBody>
          <a:bodyPr wrap="square" lIns="0" tIns="0" rIns="0" bIns="0" rtlCol="0" anchor="t">
            <a:spAutoFit/>
          </a:bodyPr>
          <a:lstStyle/>
          <a:p>
            <a:pPr marL="971550" lvl="1" indent="-485775" algn="l">
              <a:spcBef>
                <a:spcPts val="1000"/>
              </a:spcBef>
              <a:buFont typeface="Arial"/>
              <a:buChar char="•"/>
            </a:pPr>
            <a:r>
              <a:rPr lang="en-US" sz="5000">
                <a:solidFill>
                  <a:srgbClr val="474242"/>
                </a:solidFill>
                <a:latin typeface="UD Digi Kyokasho NK-B"/>
                <a:ea typeface="Jua"/>
                <a:cs typeface="Jua"/>
                <a:sym typeface="Jua"/>
              </a:rPr>
              <a:t>Background</a:t>
            </a:r>
            <a:endParaRPr lang="en-US" sz="5000">
              <a:solidFill>
                <a:srgbClr val="474242"/>
              </a:solidFill>
              <a:latin typeface="UD Digi Kyokasho NK-B"/>
              <a:ea typeface="Jua"/>
              <a:cs typeface="Jua"/>
            </a:endParaRPr>
          </a:p>
          <a:p>
            <a:pPr marL="971550" lvl="1" indent="-485775">
              <a:spcBef>
                <a:spcPts val="1000"/>
              </a:spcBef>
              <a:buFont typeface="Arial"/>
              <a:buChar char="•"/>
            </a:pPr>
            <a:r>
              <a:rPr lang="en-US" sz="5000">
                <a:solidFill>
                  <a:srgbClr val="474242"/>
                </a:solidFill>
                <a:latin typeface="UD Digi Kyokasho NK-B"/>
                <a:ea typeface="Jua"/>
                <a:cs typeface="Jua"/>
              </a:rPr>
              <a:t>Cultivating community</a:t>
            </a:r>
          </a:p>
          <a:p>
            <a:pPr marL="971550" lvl="1" indent="-485775">
              <a:spcBef>
                <a:spcPts val="1000"/>
              </a:spcBef>
              <a:buFont typeface="Arial"/>
              <a:buChar char="•"/>
            </a:pPr>
            <a:r>
              <a:rPr lang="en-US" sz="5000">
                <a:solidFill>
                  <a:srgbClr val="474242"/>
                </a:solidFill>
                <a:latin typeface="UD Digi Kyokasho NK-B"/>
                <a:ea typeface="Jua"/>
                <a:cs typeface="Jua"/>
              </a:rPr>
              <a:t>Our experiences</a:t>
            </a:r>
          </a:p>
          <a:p>
            <a:pPr marL="971550" lvl="1" indent="-485775">
              <a:spcBef>
                <a:spcPts val="1000"/>
              </a:spcBef>
              <a:buFont typeface="Arial"/>
              <a:buChar char="•"/>
            </a:pPr>
            <a:r>
              <a:rPr lang="en-US" sz="5000">
                <a:solidFill>
                  <a:srgbClr val="474242"/>
                </a:solidFill>
                <a:latin typeface="UD Digi Kyokasho NK-B"/>
                <a:ea typeface="Jua"/>
                <a:cs typeface="Jua"/>
              </a:rPr>
              <a:t>Successes and challenges</a:t>
            </a:r>
          </a:p>
          <a:p>
            <a:pPr marL="971550" lvl="1" indent="-485775">
              <a:spcBef>
                <a:spcPts val="1000"/>
              </a:spcBef>
              <a:buFont typeface="Arial"/>
              <a:buChar char="•"/>
            </a:pPr>
            <a:r>
              <a:rPr lang="en-US" sz="5000">
                <a:solidFill>
                  <a:srgbClr val="474242"/>
                </a:solidFill>
                <a:latin typeface="UD Digi Kyokasho NK-B"/>
                <a:ea typeface="Jua"/>
                <a:cs typeface="Jua"/>
              </a:rPr>
              <a:t>Share your stories</a:t>
            </a:r>
          </a:p>
        </p:txBody>
      </p:sp>
      <p:sp>
        <p:nvSpPr>
          <p:cNvPr id="10" name="TextBox 10"/>
          <p:cNvSpPr txBox="1"/>
          <p:nvPr/>
        </p:nvSpPr>
        <p:spPr>
          <a:xfrm>
            <a:off x="1363548" y="767184"/>
            <a:ext cx="8486899" cy="1600200"/>
          </a:xfrm>
          <a:prstGeom prst="rect">
            <a:avLst/>
          </a:prstGeom>
        </p:spPr>
        <p:txBody>
          <a:bodyPr lIns="0" tIns="0" rIns="0" bIns="0" rtlCol="0" anchor="t">
            <a:spAutoFit/>
          </a:bodyPr>
          <a:lstStyle/>
          <a:p>
            <a:pPr marL="0" lvl="0" indent="0" algn="l">
              <a:lnSpc>
                <a:spcPts val="10800"/>
              </a:lnSpc>
              <a:spcBef>
                <a:spcPct val="0"/>
              </a:spcBef>
            </a:pPr>
            <a:r>
              <a:rPr lang="en-US" sz="9000">
                <a:solidFill>
                  <a:srgbClr val="F9A01B"/>
                </a:solidFill>
                <a:latin typeface="Jua"/>
                <a:ea typeface="Jua"/>
                <a:cs typeface="Jua"/>
                <a:sym typeface="Jua"/>
              </a:rPr>
              <a:t>Agenda</a:t>
            </a:r>
          </a:p>
        </p:txBody>
      </p:sp>
      <p:sp>
        <p:nvSpPr>
          <p:cNvPr id="11" name="Freeform 11"/>
          <p:cNvSpPr/>
          <p:nvPr/>
        </p:nvSpPr>
        <p:spPr>
          <a:xfrm>
            <a:off x="1028700" y="2077156"/>
            <a:ext cx="6692508" cy="1131642"/>
          </a:xfrm>
          <a:custGeom>
            <a:avLst/>
            <a:gdLst/>
            <a:ahLst/>
            <a:cxnLst/>
            <a:rect l="l" t="t" r="r" b="b"/>
            <a:pathLst>
              <a:path w="6692508" h="1131642">
                <a:moveTo>
                  <a:pt x="0" y="0"/>
                </a:moveTo>
                <a:lnTo>
                  <a:pt x="6692509" y="0"/>
                </a:lnTo>
                <a:lnTo>
                  <a:pt x="6692509" y="1131643"/>
                </a:lnTo>
                <a:lnTo>
                  <a:pt x="0" y="113164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AEFE0"/>
        </a:solidFill>
        <a:effectLst/>
      </p:bgPr>
    </p:bg>
    <p:spTree>
      <p:nvGrpSpPr>
        <p:cNvPr id="1" name=""/>
        <p:cNvGrpSpPr/>
        <p:nvPr/>
      </p:nvGrpSpPr>
      <p:grpSpPr>
        <a:xfrm>
          <a:off x="0" y="0"/>
          <a:ext cx="0" cy="0"/>
          <a:chOff x="0" y="0"/>
          <a:chExt cx="0" cy="0"/>
        </a:xfrm>
      </p:grpSpPr>
      <p:sp>
        <p:nvSpPr>
          <p:cNvPr id="2" name="Freeform 2"/>
          <p:cNvSpPr/>
          <p:nvPr/>
        </p:nvSpPr>
        <p:spPr>
          <a:xfrm rot="-1201918">
            <a:off x="11952339" y="8590953"/>
            <a:ext cx="5913230" cy="5010118"/>
          </a:xfrm>
          <a:custGeom>
            <a:avLst/>
            <a:gdLst/>
            <a:ahLst/>
            <a:cxnLst/>
            <a:rect l="l" t="t" r="r" b="b"/>
            <a:pathLst>
              <a:path w="5913230" h="5010118">
                <a:moveTo>
                  <a:pt x="0" y="0"/>
                </a:moveTo>
                <a:lnTo>
                  <a:pt x="5913230" y="0"/>
                </a:lnTo>
                <a:lnTo>
                  <a:pt x="5913230" y="5010118"/>
                </a:lnTo>
                <a:lnTo>
                  <a:pt x="0" y="501011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TextBox 3"/>
          <p:cNvSpPr txBox="1"/>
          <p:nvPr/>
        </p:nvSpPr>
        <p:spPr>
          <a:xfrm>
            <a:off x="3163727" y="2207817"/>
            <a:ext cx="12132459" cy="1600200"/>
          </a:xfrm>
          <a:prstGeom prst="rect">
            <a:avLst/>
          </a:prstGeom>
        </p:spPr>
        <p:txBody>
          <a:bodyPr lIns="0" tIns="0" rIns="0" bIns="0" rtlCol="0" anchor="t">
            <a:spAutoFit/>
          </a:bodyPr>
          <a:lstStyle/>
          <a:p>
            <a:pPr algn="ctr">
              <a:lnSpc>
                <a:spcPts val="10800"/>
              </a:lnSpc>
            </a:pPr>
            <a:r>
              <a:rPr lang="en-US" sz="9000">
                <a:solidFill>
                  <a:srgbClr val="474242"/>
                </a:solidFill>
                <a:latin typeface="Jua"/>
                <a:ea typeface="Jua"/>
                <a:cs typeface="Jua"/>
                <a:sym typeface="Jua"/>
              </a:rPr>
              <a:t>"Sense of Community"​</a:t>
            </a:r>
          </a:p>
        </p:txBody>
      </p:sp>
      <p:sp>
        <p:nvSpPr>
          <p:cNvPr id="4" name="Freeform 4"/>
          <p:cNvSpPr/>
          <p:nvPr/>
        </p:nvSpPr>
        <p:spPr>
          <a:xfrm>
            <a:off x="-1741171" y="5542588"/>
            <a:ext cx="5186740" cy="5234325"/>
          </a:xfrm>
          <a:custGeom>
            <a:avLst/>
            <a:gdLst/>
            <a:ahLst/>
            <a:cxnLst/>
            <a:rect l="l" t="t" r="r" b="b"/>
            <a:pathLst>
              <a:path w="5186740" h="5234325">
                <a:moveTo>
                  <a:pt x="0" y="0"/>
                </a:moveTo>
                <a:lnTo>
                  <a:pt x="5186740" y="0"/>
                </a:lnTo>
                <a:lnTo>
                  <a:pt x="5186740" y="5234324"/>
                </a:lnTo>
                <a:lnTo>
                  <a:pt x="0" y="5234324"/>
                </a:lnTo>
                <a:lnTo>
                  <a:pt x="0" y="0"/>
                </a:lnTo>
                <a:close/>
              </a:path>
            </a:pathLst>
          </a:custGeom>
          <a:blipFill>
            <a:blip r:embed="rId5">
              <a:alphaModFix amt="60000"/>
              <a:extLst>
                <a:ext uri="{96DAC541-7B7A-43D3-8B79-37D633B846F1}">
                  <asvg:svgBlip xmlns:asvg="http://schemas.microsoft.com/office/drawing/2016/SVG/main" r:embed="rId6"/>
                </a:ext>
              </a:extLst>
            </a:blip>
            <a:stretch>
              <a:fillRect/>
            </a:stretch>
          </a:blipFill>
        </p:spPr>
        <p:txBody>
          <a:bodyPr/>
          <a:lstStyle/>
          <a:p>
            <a:endParaRPr lang="en-US"/>
          </a:p>
        </p:txBody>
      </p:sp>
      <p:sp>
        <p:nvSpPr>
          <p:cNvPr id="5" name="Freeform 5"/>
          <p:cNvSpPr/>
          <p:nvPr/>
        </p:nvSpPr>
        <p:spPr>
          <a:xfrm>
            <a:off x="14249400" y="-874146"/>
            <a:ext cx="7693542" cy="7764125"/>
          </a:xfrm>
          <a:custGeom>
            <a:avLst/>
            <a:gdLst/>
            <a:ahLst/>
            <a:cxnLst/>
            <a:rect l="l" t="t" r="r" b="b"/>
            <a:pathLst>
              <a:path w="7693542" h="7764125">
                <a:moveTo>
                  <a:pt x="0" y="0"/>
                </a:moveTo>
                <a:lnTo>
                  <a:pt x="7693542" y="0"/>
                </a:lnTo>
                <a:lnTo>
                  <a:pt x="7693542" y="7764125"/>
                </a:lnTo>
                <a:lnTo>
                  <a:pt x="0" y="7764125"/>
                </a:lnTo>
                <a:lnTo>
                  <a:pt x="0" y="0"/>
                </a:lnTo>
                <a:close/>
              </a:path>
            </a:pathLst>
          </a:custGeom>
          <a:blipFill>
            <a:blip r:embed="rId5">
              <a:alphaModFix amt="60000"/>
              <a:extLst>
                <a:ext uri="{96DAC541-7B7A-43D3-8B79-37D633B846F1}">
                  <asvg:svgBlip xmlns:asvg="http://schemas.microsoft.com/office/drawing/2016/SVG/main" r:embed="rId6"/>
                </a:ext>
              </a:extLst>
            </a:blip>
            <a:stretch>
              <a:fillRect/>
            </a:stretch>
          </a:blipFill>
        </p:spPr>
        <p:txBody>
          <a:bodyPr/>
          <a:lstStyle/>
          <a:p>
            <a:endParaRPr lang="en-US"/>
          </a:p>
        </p:txBody>
      </p:sp>
      <p:sp>
        <p:nvSpPr>
          <p:cNvPr id="6" name="TextBox 6"/>
          <p:cNvSpPr txBox="1"/>
          <p:nvPr/>
        </p:nvSpPr>
        <p:spPr>
          <a:xfrm>
            <a:off x="3251188" y="3907358"/>
            <a:ext cx="11957538" cy="4114800"/>
          </a:xfrm>
          <a:prstGeom prst="rect">
            <a:avLst/>
          </a:prstGeom>
        </p:spPr>
        <p:txBody>
          <a:bodyPr lIns="0" tIns="0" rIns="0" bIns="0" rtlCol="0" anchor="t">
            <a:spAutoFit/>
          </a:bodyPr>
          <a:lstStyle/>
          <a:p>
            <a:pPr algn="ctr">
              <a:lnSpc>
                <a:spcPts val="7800"/>
              </a:lnSpc>
              <a:spcBef>
                <a:spcPct val="0"/>
              </a:spcBef>
            </a:pPr>
            <a:r>
              <a:rPr lang="en-US" sz="6500">
                <a:solidFill>
                  <a:srgbClr val="474242"/>
                </a:solidFill>
                <a:latin typeface="Jua"/>
                <a:ea typeface="Jua"/>
                <a:cs typeface="Jua"/>
                <a:sym typeface="Jua"/>
              </a:rPr>
              <a:t>defined as individuals' perceptions of informal organization and relationships” ​</a:t>
            </a:r>
          </a:p>
          <a:p>
            <a:pPr algn="ctr">
              <a:lnSpc>
                <a:spcPts val="7800"/>
              </a:lnSpc>
              <a:spcBef>
                <a:spcPct val="0"/>
              </a:spcBef>
            </a:pPr>
            <a:r>
              <a:rPr lang="en-US" sz="6500">
                <a:solidFill>
                  <a:srgbClr val="474242"/>
                </a:solidFill>
                <a:latin typeface="Jua"/>
                <a:ea typeface="Jua"/>
                <a:cs typeface="Jua"/>
                <a:sym typeface="Jua"/>
              </a:rPr>
              <a:t>(Park et al., 2023).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AEFE0"/>
        </a:solidFill>
        <a:effectLst/>
      </p:bgPr>
    </p:bg>
    <p:spTree>
      <p:nvGrpSpPr>
        <p:cNvPr id="1" name=""/>
        <p:cNvGrpSpPr/>
        <p:nvPr/>
      </p:nvGrpSpPr>
      <p:grpSpPr>
        <a:xfrm>
          <a:off x="0" y="0"/>
          <a:ext cx="0" cy="0"/>
          <a:chOff x="0" y="0"/>
          <a:chExt cx="0" cy="0"/>
        </a:xfrm>
      </p:grpSpPr>
      <p:sp>
        <p:nvSpPr>
          <p:cNvPr id="2" name="Freeform 2"/>
          <p:cNvSpPr/>
          <p:nvPr/>
        </p:nvSpPr>
        <p:spPr>
          <a:xfrm>
            <a:off x="81428" y="2555053"/>
            <a:ext cx="18125144" cy="9261550"/>
          </a:xfrm>
          <a:custGeom>
            <a:avLst/>
            <a:gdLst/>
            <a:ahLst/>
            <a:cxnLst/>
            <a:rect l="l" t="t" r="r" b="b"/>
            <a:pathLst>
              <a:path w="18125144" h="9261550">
                <a:moveTo>
                  <a:pt x="0" y="0"/>
                </a:moveTo>
                <a:lnTo>
                  <a:pt x="18125144" y="0"/>
                </a:lnTo>
                <a:lnTo>
                  <a:pt x="18125144" y="9261550"/>
                </a:lnTo>
                <a:lnTo>
                  <a:pt x="0" y="926155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TextBox 3"/>
          <p:cNvSpPr txBox="1"/>
          <p:nvPr/>
        </p:nvSpPr>
        <p:spPr>
          <a:xfrm>
            <a:off x="616899" y="828675"/>
            <a:ext cx="17054203" cy="1419225"/>
          </a:xfrm>
          <a:prstGeom prst="rect">
            <a:avLst/>
          </a:prstGeom>
        </p:spPr>
        <p:txBody>
          <a:bodyPr lIns="0" tIns="0" rIns="0" bIns="0" rtlCol="0" anchor="t">
            <a:spAutoFit/>
          </a:bodyPr>
          <a:lstStyle/>
          <a:p>
            <a:pPr marL="0" lvl="0" indent="0" algn="ctr">
              <a:lnSpc>
                <a:spcPts val="9600"/>
              </a:lnSpc>
              <a:spcBef>
                <a:spcPct val="0"/>
              </a:spcBef>
            </a:pPr>
            <a:r>
              <a:rPr lang="en-US" sz="8000">
                <a:solidFill>
                  <a:srgbClr val="474242"/>
                </a:solidFill>
                <a:latin typeface="Jua"/>
                <a:ea typeface="Jua"/>
                <a:cs typeface="Jua"/>
                <a:sym typeface="Jua"/>
              </a:rPr>
              <a:t>Cultivating Community</a:t>
            </a:r>
          </a:p>
        </p:txBody>
      </p:sp>
      <p:sp>
        <p:nvSpPr>
          <p:cNvPr id="4" name="Freeform 4"/>
          <p:cNvSpPr/>
          <p:nvPr/>
        </p:nvSpPr>
        <p:spPr>
          <a:xfrm>
            <a:off x="2447945" y="4085439"/>
            <a:ext cx="803611" cy="752472"/>
          </a:xfrm>
          <a:custGeom>
            <a:avLst/>
            <a:gdLst/>
            <a:ahLst/>
            <a:cxnLst/>
            <a:rect l="l" t="t" r="r" b="b"/>
            <a:pathLst>
              <a:path w="803611" h="752472">
                <a:moveTo>
                  <a:pt x="0" y="0"/>
                </a:moveTo>
                <a:lnTo>
                  <a:pt x="803611" y="0"/>
                </a:lnTo>
                <a:lnTo>
                  <a:pt x="803611" y="752472"/>
                </a:lnTo>
                <a:lnTo>
                  <a:pt x="0" y="75247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5" name="Freeform 5"/>
          <p:cNvSpPr/>
          <p:nvPr/>
        </p:nvSpPr>
        <p:spPr>
          <a:xfrm>
            <a:off x="2447945" y="7014378"/>
            <a:ext cx="803611" cy="752472"/>
          </a:xfrm>
          <a:custGeom>
            <a:avLst/>
            <a:gdLst/>
            <a:ahLst/>
            <a:cxnLst/>
            <a:rect l="l" t="t" r="r" b="b"/>
            <a:pathLst>
              <a:path w="803611" h="752472">
                <a:moveTo>
                  <a:pt x="0" y="0"/>
                </a:moveTo>
                <a:lnTo>
                  <a:pt x="803611" y="0"/>
                </a:lnTo>
                <a:lnTo>
                  <a:pt x="803611" y="752472"/>
                </a:lnTo>
                <a:lnTo>
                  <a:pt x="0" y="75247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6" name="TextBox 6"/>
          <p:cNvSpPr txBox="1"/>
          <p:nvPr/>
        </p:nvSpPr>
        <p:spPr>
          <a:xfrm>
            <a:off x="3706115" y="3833024"/>
            <a:ext cx="12396671" cy="2847975"/>
          </a:xfrm>
          <a:prstGeom prst="rect">
            <a:avLst/>
          </a:prstGeom>
        </p:spPr>
        <p:txBody>
          <a:bodyPr lIns="0" tIns="0" rIns="0" bIns="0" rtlCol="0" anchor="t">
            <a:spAutoFit/>
          </a:bodyPr>
          <a:lstStyle/>
          <a:p>
            <a:pPr algn="l">
              <a:lnSpc>
                <a:spcPts val="5400"/>
              </a:lnSpc>
              <a:spcBef>
                <a:spcPct val="0"/>
              </a:spcBef>
            </a:pPr>
            <a:r>
              <a:rPr lang="en-US" sz="4500">
                <a:solidFill>
                  <a:srgbClr val="474242"/>
                </a:solidFill>
                <a:latin typeface="Jua"/>
                <a:ea typeface="Jua"/>
                <a:cs typeface="Jua"/>
                <a:sym typeface="Jua"/>
              </a:rPr>
              <a:t>Having community aids in the prevention and management of mental health issues and symptoms such as depression, anxiety, and stress (Park et al., 2023).​</a:t>
            </a:r>
          </a:p>
        </p:txBody>
      </p:sp>
      <p:sp>
        <p:nvSpPr>
          <p:cNvPr id="7" name="TextBox 7"/>
          <p:cNvSpPr txBox="1"/>
          <p:nvPr/>
        </p:nvSpPr>
        <p:spPr>
          <a:xfrm>
            <a:off x="3706115" y="6909603"/>
            <a:ext cx="12080148" cy="2847975"/>
          </a:xfrm>
          <a:prstGeom prst="rect">
            <a:avLst/>
          </a:prstGeom>
        </p:spPr>
        <p:txBody>
          <a:bodyPr lIns="0" tIns="0" rIns="0" bIns="0" rtlCol="0" anchor="t">
            <a:spAutoFit/>
          </a:bodyPr>
          <a:lstStyle/>
          <a:p>
            <a:pPr algn="l">
              <a:lnSpc>
                <a:spcPts val="5400"/>
              </a:lnSpc>
              <a:spcBef>
                <a:spcPct val="0"/>
              </a:spcBef>
            </a:pPr>
            <a:r>
              <a:rPr lang="en-US" sz="4500">
                <a:solidFill>
                  <a:srgbClr val="474242"/>
                </a:solidFill>
                <a:latin typeface="Jua"/>
                <a:ea typeface="Jua"/>
                <a:cs typeface="Jua"/>
                <a:sym typeface="Jua"/>
              </a:rPr>
              <a:t>Social support in the workplace may increase job satisfaction, promote relaxation, and reduce emotional exhaustion overall (Garmendia et al., 2023).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AEFE0"/>
        </a:solidFill>
        <a:effectLst/>
      </p:bgPr>
    </p:bg>
    <p:spTree>
      <p:nvGrpSpPr>
        <p:cNvPr id="1" name=""/>
        <p:cNvGrpSpPr/>
        <p:nvPr/>
      </p:nvGrpSpPr>
      <p:grpSpPr>
        <a:xfrm>
          <a:off x="0" y="0"/>
          <a:ext cx="0" cy="0"/>
          <a:chOff x="0" y="0"/>
          <a:chExt cx="0" cy="0"/>
        </a:xfrm>
      </p:grpSpPr>
      <p:sp>
        <p:nvSpPr>
          <p:cNvPr id="2" name="Freeform 2"/>
          <p:cNvSpPr/>
          <p:nvPr/>
        </p:nvSpPr>
        <p:spPr>
          <a:xfrm>
            <a:off x="81428" y="2555053"/>
            <a:ext cx="18125144" cy="9261550"/>
          </a:xfrm>
          <a:custGeom>
            <a:avLst/>
            <a:gdLst/>
            <a:ahLst/>
            <a:cxnLst/>
            <a:rect l="l" t="t" r="r" b="b"/>
            <a:pathLst>
              <a:path w="18125144" h="9261550">
                <a:moveTo>
                  <a:pt x="0" y="0"/>
                </a:moveTo>
                <a:lnTo>
                  <a:pt x="18125144" y="0"/>
                </a:lnTo>
                <a:lnTo>
                  <a:pt x="18125144" y="9261550"/>
                </a:lnTo>
                <a:lnTo>
                  <a:pt x="0" y="926155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TextBox 3"/>
          <p:cNvSpPr txBox="1"/>
          <p:nvPr/>
        </p:nvSpPr>
        <p:spPr>
          <a:xfrm>
            <a:off x="616899" y="828675"/>
            <a:ext cx="17054203" cy="1419225"/>
          </a:xfrm>
          <a:prstGeom prst="rect">
            <a:avLst/>
          </a:prstGeom>
        </p:spPr>
        <p:txBody>
          <a:bodyPr lIns="0" tIns="0" rIns="0" bIns="0" rtlCol="0" anchor="t">
            <a:spAutoFit/>
          </a:bodyPr>
          <a:lstStyle/>
          <a:p>
            <a:pPr marL="0" lvl="0" indent="0" algn="ctr">
              <a:lnSpc>
                <a:spcPts val="9600"/>
              </a:lnSpc>
              <a:spcBef>
                <a:spcPct val="0"/>
              </a:spcBef>
            </a:pPr>
            <a:r>
              <a:rPr lang="en-US" sz="8000">
                <a:solidFill>
                  <a:srgbClr val="474242"/>
                </a:solidFill>
                <a:latin typeface="Jua"/>
                <a:ea typeface="Jua"/>
                <a:cs typeface="Jua"/>
                <a:sym typeface="Jua"/>
              </a:rPr>
              <a:t>Cultivating Community</a:t>
            </a:r>
          </a:p>
        </p:txBody>
      </p:sp>
      <p:sp>
        <p:nvSpPr>
          <p:cNvPr id="4" name="Freeform 4"/>
          <p:cNvSpPr/>
          <p:nvPr/>
        </p:nvSpPr>
        <p:spPr>
          <a:xfrm>
            <a:off x="2553452" y="4606014"/>
            <a:ext cx="803611" cy="752472"/>
          </a:xfrm>
          <a:custGeom>
            <a:avLst/>
            <a:gdLst/>
            <a:ahLst/>
            <a:cxnLst/>
            <a:rect l="l" t="t" r="r" b="b"/>
            <a:pathLst>
              <a:path w="803611" h="752472">
                <a:moveTo>
                  <a:pt x="0" y="0"/>
                </a:moveTo>
                <a:lnTo>
                  <a:pt x="803611" y="0"/>
                </a:lnTo>
                <a:lnTo>
                  <a:pt x="803611" y="752472"/>
                </a:lnTo>
                <a:lnTo>
                  <a:pt x="0" y="75247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5" name="TextBox 5"/>
          <p:cNvSpPr txBox="1"/>
          <p:nvPr/>
        </p:nvSpPr>
        <p:spPr>
          <a:xfrm>
            <a:off x="3886200" y="4606014"/>
            <a:ext cx="12396671" cy="4219575"/>
          </a:xfrm>
          <a:prstGeom prst="rect">
            <a:avLst/>
          </a:prstGeom>
        </p:spPr>
        <p:txBody>
          <a:bodyPr lIns="0" tIns="0" rIns="0" bIns="0" rtlCol="0" anchor="t">
            <a:spAutoFit/>
          </a:bodyPr>
          <a:lstStyle/>
          <a:p>
            <a:pPr algn="l">
              <a:lnSpc>
                <a:spcPts val="5400"/>
              </a:lnSpc>
              <a:spcBef>
                <a:spcPct val="0"/>
              </a:spcBef>
            </a:pPr>
            <a:r>
              <a:rPr lang="en-US" sz="4500">
                <a:solidFill>
                  <a:srgbClr val="474242"/>
                </a:solidFill>
                <a:latin typeface="Jua"/>
                <a:ea typeface="Jua"/>
                <a:cs typeface="Jua"/>
                <a:sym typeface="Jua"/>
              </a:rPr>
              <a:t>Communities build well-being through alignment, ownership, engagement, shared purpose, collaboration, communication, continuous learning, and resource management (Powell et al., 2024).​</a:t>
            </a:r>
          </a:p>
          <a:p>
            <a:pPr algn="l">
              <a:lnSpc>
                <a:spcPts val="5400"/>
              </a:lnSpc>
              <a:spcBef>
                <a:spcPct val="0"/>
              </a:spcBef>
            </a:pPr>
            <a:endParaRPr lang="en-US" sz="4500">
              <a:solidFill>
                <a:srgbClr val="474242"/>
              </a:solidFill>
              <a:latin typeface="Jua"/>
              <a:ea typeface="Jua"/>
              <a:cs typeface="Jua"/>
              <a:sym typeface="Ju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C580"/>
        </a:solidFill>
        <a:effectLst/>
      </p:bgPr>
    </p:bg>
    <p:spTree>
      <p:nvGrpSpPr>
        <p:cNvPr id="1" name=""/>
        <p:cNvGrpSpPr/>
        <p:nvPr/>
      </p:nvGrpSpPr>
      <p:grpSpPr>
        <a:xfrm>
          <a:off x="0" y="0"/>
          <a:ext cx="0" cy="0"/>
          <a:chOff x="0" y="0"/>
          <a:chExt cx="0" cy="0"/>
        </a:xfrm>
      </p:grpSpPr>
      <p:sp>
        <p:nvSpPr>
          <p:cNvPr id="2" name="Freeform 2"/>
          <p:cNvSpPr/>
          <p:nvPr/>
        </p:nvSpPr>
        <p:spPr>
          <a:xfrm rot="-2869904">
            <a:off x="9104721" y="-7511256"/>
            <a:ext cx="11721509" cy="20170129"/>
          </a:xfrm>
          <a:custGeom>
            <a:avLst/>
            <a:gdLst/>
            <a:ahLst/>
            <a:cxnLst/>
            <a:rect l="l" t="t" r="r" b="b"/>
            <a:pathLst>
              <a:path w="11721509" h="20170129">
                <a:moveTo>
                  <a:pt x="0" y="0"/>
                </a:moveTo>
                <a:lnTo>
                  <a:pt x="11721509" y="0"/>
                </a:lnTo>
                <a:lnTo>
                  <a:pt x="11721509" y="20170129"/>
                </a:lnTo>
                <a:lnTo>
                  <a:pt x="0" y="20170129"/>
                </a:lnTo>
                <a:lnTo>
                  <a:pt x="0" y="0"/>
                </a:lnTo>
                <a:close/>
              </a:path>
            </a:pathLst>
          </a:custGeom>
          <a:blipFill>
            <a:blip r:embed="rId3">
              <a:extLst>
                <a:ext uri="{96DAC541-7B7A-43D3-8B79-37D633B846F1}">
                  <asvg:svgBlip xmlns:asvg="http://schemas.microsoft.com/office/drawing/2016/SVG/main" r:embed="rId4"/>
                </a:ext>
              </a:extLst>
            </a:blip>
            <a:stretch>
              <a:fillRect l="-22" r="-22"/>
            </a:stretch>
          </a:blipFill>
        </p:spPr>
        <p:txBody>
          <a:bodyPr/>
          <a:lstStyle/>
          <a:p>
            <a:endParaRPr lang="en-US"/>
          </a:p>
        </p:txBody>
      </p:sp>
      <p:sp>
        <p:nvSpPr>
          <p:cNvPr id="3" name="Freeform 3"/>
          <p:cNvSpPr/>
          <p:nvPr/>
        </p:nvSpPr>
        <p:spPr>
          <a:xfrm rot="3238327">
            <a:off x="14257072" y="5664511"/>
            <a:ext cx="4737859" cy="8152810"/>
          </a:xfrm>
          <a:custGeom>
            <a:avLst/>
            <a:gdLst/>
            <a:ahLst/>
            <a:cxnLst/>
            <a:rect l="l" t="t" r="r" b="b"/>
            <a:pathLst>
              <a:path w="4737859" h="8152810">
                <a:moveTo>
                  <a:pt x="0" y="0"/>
                </a:moveTo>
                <a:lnTo>
                  <a:pt x="4737859" y="0"/>
                </a:lnTo>
                <a:lnTo>
                  <a:pt x="4737859" y="8152810"/>
                </a:lnTo>
                <a:lnTo>
                  <a:pt x="0" y="8152810"/>
                </a:lnTo>
                <a:lnTo>
                  <a:pt x="0" y="0"/>
                </a:lnTo>
                <a:close/>
              </a:path>
            </a:pathLst>
          </a:custGeom>
          <a:blipFill>
            <a:blip r:embed="rId5">
              <a:extLst>
                <a:ext uri="{96DAC541-7B7A-43D3-8B79-37D633B846F1}">
                  <asvg:svgBlip xmlns:asvg="http://schemas.microsoft.com/office/drawing/2016/SVG/main" r:embed="rId6"/>
                </a:ext>
              </a:extLst>
            </a:blip>
            <a:stretch>
              <a:fillRect l="-22" r="-22"/>
            </a:stretch>
          </a:blipFill>
        </p:spPr>
        <p:txBody>
          <a:bodyPr/>
          <a:lstStyle/>
          <a:p>
            <a:endParaRPr lang="en-US"/>
          </a:p>
        </p:txBody>
      </p:sp>
      <p:sp>
        <p:nvSpPr>
          <p:cNvPr id="4" name="Freeform 4"/>
          <p:cNvSpPr/>
          <p:nvPr/>
        </p:nvSpPr>
        <p:spPr>
          <a:xfrm>
            <a:off x="16626001" y="5663193"/>
            <a:ext cx="1927571" cy="1945255"/>
          </a:xfrm>
          <a:custGeom>
            <a:avLst/>
            <a:gdLst/>
            <a:ahLst/>
            <a:cxnLst/>
            <a:rect l="l" t="t" r="r" b="b"/>
            <a:pathLst>
              <a:path w="1927571" h="1945255">
                <a:moveTo>
                  <a:pt x="0" y="0"/>
                </a:moveTo>
                <a:lnTo>
                  <a:pt x="1927571" y="0"/>
                </a:lnTo>
                <a:lnTo>
                  <a:pt x="1927571" y="1945255"/>
                </a:lnTo>
                <a:lnTo>
                  <a:pt x="0" y="194525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5" name="Freeform 5"/>
          <p:cNvSpPr/>
          <p:nvPr/>
        </p:nvSpPr>
        <p:spPr>
          <a:xfrm>
            <a:off x="962787" y="913126"/>
            <a:ext cx="8181213" cy="8827790"/>
          </a:xfrm>
          <a:custGeom>
            <a:avLst/>
            <a:gdLst/>
            <a:ahLst/>
            <a:cxnLst/>
            <a:rect l="l" t="t" r="r" b="b"/>
            <a:pathLst>
              <a:path w="8181213" h="8827790">
                <a:moveTo>
                  <a:pt x="0" y="0"/>
                </a:moveTo>
                <a:lnTo>
                  <a:pt x="8181213" y="0"/>
                </a:lnTo>
                <a:lnTo>
                  <a:pt x="8181213" y="8827790"/>
                </a:lnTo>
                <a:lnTo>
                  <a:pt x="0" y="8827790"/>
                </a:lnTo>
                <a:lnTo>
                  <a:pt x="0" y="0"/>
                </a:lnTo>
                <a:close/>
              </a:path>
            </a:pathLst>
          </a:custGeom>
          <a:blipFill>
            <a:blip r:embed="rId9"/>
            <a:stretch>
              <a:fillRect l="-46005" r="-45822"/>
            </a:stretch>
          </a:blipFill>
        </p:spPr>
        <p:txBody>
          <a:bodyPr/>
          <a:lstStyle/>
          <a:p>
            <a:endParaRPr lang="en-US"/>
          </a:p>
        </p:txBody>
      </p:sp>
      <p:sp>
        <p:nvSpPr>
          <p:cNvPr id="6" name="TextBox 6"/>
          <p:cNvSpPr txBox="1"/>
          <p:nvPr/>
        </p:nvSpPr>
        <p:spPr>
          <a:xfrm>
            <a:off x="9431460" y="508581"/>
            <a:ext cx="8561265" cy="3525772"/>
          </a:xfrm>
          <a:prstGeom prst="rect">
            <a:avLst/>
          </a:prstGeom>
        </p:spPr>
        <p:txBody>
          <a:bodyPr lIns="0" tIns="0" rIns="0" bIns="0" rtlCol="0" anchor="t">
            <a:spAutoFit/>
          </a:bodyPr>
          <a:lstStyle/>
          <a:p>
            <a:pPr algn="ctr">
              <a:lnSpc>
                <a:spcPts val="5472"/>
              </a:lnSpc>
              <a:spcBef>
                <a:spcPct val="0"/>
              </a:spcBef>
            </a:pPr>
            <a:r>
              <a:rPr lang="en-US" sz="4560">
                <a:solidFill>
                  <a:srgbClr val="000000"/>
                </a:solidFill>
                <a:latin typeface="Jua"/>
                <a:ea typeface="Jua"/>
                <a:cs typeface="Jua"/>
                <a:sym typeface="Jua"/>
              </a:rPr>
              <a:t>"Create a safe, welcoming community and a shared purpose that builds a sense of belonging and togetherness."​</a:t>
            </a:r>
          </a:p>
          <a:p>
            <a:pPr algn="ctr">
              <a:lnSpc>
                <a:spcPts val="5472"/>
              </a:lnSpc>
              <a:spcBef>
                <a:spcPct val="0"/>
              </a:spcBef>
            </a:pPr>
            <a:r>
              <a:rPr lang="en-US" sz="4560">
                <a:solidFill>
                  <a:srgbClr val="000000"/>
                </a:solidFill>
                <a:latin typeface="Jua"/>
                <a:ea typeface="Jua"/>
                <a:cs typeface="Jua"/>
                <a:sym typeface="Jua"/>
              </a:rPr>
              <a:t>- UF's Core Values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AEFE0"/>
        </a:solidFill>
        <a:effectLst/>
      </p:bgPr>
    </p:bg>
    <p:spTree>
      <p:nvGrpSpPr>
        <p:cNvPr id="1" name=""/>
        <p:cNvGrpSpPr/>
        <p:nvPr/>
      </p:nvGrpSpPr>
      <p:grpSpPr>
        <a:xfrm>
          <a:off x="0" y="0"/>
          <a:ext cx="0" cy="0"/>
          <a:chOff x="0" y="0"/>
          <a:chExt cx="0" cy="0"/>
        </a:xfrm>
      </p:grpSpPr>
      <p:sp>
        <p:nvSpPr>
          <p:cNvPr id="6" name="Freeform 6"/>
          <p:cNvSpPr/>
          <p:nvPr/>
        </p:nvSpPr>
        <p:spPr>
          <a:xfrm>
            <a:off x="-4767072" y="6878987"/>
            <a:ext cx="9079761" cy="6818075"/>
          </a:xfrm>
          <a:custGeom>
            <a:avLst/>
            <a:gdLst/>
            <a:ahLst/>
            <a:cxnLst/>
            <a:rect l="l" t="t" r="r" b="b"/>
            <a:pathLst>
              <a:path w="9079761" h="6818075">
                <a:moveTo>
                  <a:pt x="0" y="0"/>
                </a:moveTo>
                <a:lnTo>
                  <a:pt x="9079760" y="0"/>
                </a:lnTo>
                <a:lnTo>
                  <a:pt x="9079760" y="6818075"/>
                </a:lnTo>
                <a:lnTo>
                  <a:pt x="0" y="681807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TextBox 7"/>
          <p:cNvSpPr txBox="1"/>
          <p:nvPr/>
        </p:nvSpPr>
        <p:spPr>
          <a:xfrm>
            <a:off x="569124" y="828852"/>
            <a:ext cx="10967671" cy="1123449"/>
          </a:xfrm>
          <a:prstGeom prst="rect">
            <a:avLst/>
          </a:prstGeom>
        </p:spPr>
        <p:txBody>
          <a:bodyPr wrap="square" lIns="0" tIns="0" rIns="0" bIns="0" rtlCol="0" anchor="t">
            <a:spAutoFit/>
          </a:bodyPr>
          <a:lstStyle/>
          <a:p>
            <a:pPr algn="l">
              <a:lnSpc>
                <a:spcPts val="9000"/>
              </a:lnSpc>
            </a:pPr>
            <a:r>
              <a:rPr lang="en-US" sz="7000">
                <a:solidFill>
                  <a:srgbClr val="474242"/>
                </a:solidFill>
                <a:latin typeface="UD Digi Kyokasho NK-B"/>
                <a:ea typeface="Jua"/>
                <a:cs typeface="Jua"/>
                <a:sym typeface="Jua"/>
              </a:rPr>
              <a:t>Developing Connections</a:t>
            </a:r>
            <a:endParaRPr lang="en-US" sz="7000">
              <a:solidFill>
                <a:srgbClr val="474242"/>
              </a:solidFill>
              <a:latin typeface="UD Digi Kyokasho NK-B"/>
              <a:ea typeface="Jua"/>
              <a:cs typeface="Jua"/>
            </a:endParaRPr>
          </a:p>
        </p:txBody>
      </p:sp>
      <p:sp>
        <p:nvSpPr>
          <p:cNvPr id="8" name="Freeform 8"/>
          <p:cNvSpPr/>
          <p:nvPr/>
        </p:nvSpPr>
        <p:spPr>
          <a:xfrm>
            <a:off x="1584325" y="1819551"/>
            <a:ext cx="5966685" cy="1008912"/>
          </a:xfrm>
          <a:custGeom>
            <a:avLst/>
            <a:gdLst/>
            <a:ahLst/>
            <a:cxnLst/>
            <a:rect l="l" t="t" r="r" b="b"/>
            <a:pathLst>
              <a:path w="5966685" h="1008912">
                <a:moveTo>
                  <a:pt x="0" y="0"/>
                </a:moveTo>
                <a:lnTo>
                  <a:pt x="5966685" y="0"/>
                </a:lnTo>
                <a:lnTo>
                  <a:pt x="5966685" y="1008912"/>
                </a:lnTo>
                <a:lnTo>
                  <a:pt x="0" y="100891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9" name="TextBox 9"/>
          <p:cNvSpPr txBox="1"/>
          <p:nvPr/>
        </p:nvSpPr>
        <p:spPr>
          <a:xfrm>
            <a:off x="2294563" y="2812588"/>
            <a:ext cx="10539046" cy="5518690"/>
          </a:xfrm>
          <a:prstGeom prst="rect">
            <a:avLst/>
          </a:prstGeom>
        </p:spPr>
        <p:txBody>
          <a:bodyPr wrap="square" lIns="0" tIns="0" rIns="0" bIns="0" rtlCol="0" anchor="t">
            <a:spAutoFit/>
          </a:bodyPr>
          <a:lstStyle/>
          <a:p>
            <a:pPr marL="862965" lvl="1" indent="-431800" algn="l">
              <a:lnSpc>
                <a:spcPts val="4799"/>
              </a:lnSpc>
              <a:buFont typeface="Arial"/>
              <a:buChar char="•"/>
            </a:pPr>
            <a:r>
              <a:rPr lang="en-US" sz="3600">
                <a:solidFill>
                  <a:srgbClr val="474242"/>
                </a:solidFill>
                <a:latin typeface="UD Digi Kyokasho NK-B"/>
                <a:ea typeface="Jua"/>
                <a:cs typeface="Jua"/>
                <a:sym typeface="Jua"/>
              </a:rPr>
              <a:t>Within and across library departments </a:t>
            </a:r>
            <a:endParaRPr lang="en-US" sz="3600">
              <a:solidFill>
                <a:srgbClr val="474242"/>
              </a:solidFill>
              <a:latin typeface="UD Digi Kyokasho NK-B"/>
              <a:ea typeface="Jua"/>
              <a:cs typeface="Jua"/>
            </a:endParaRPr>
          </a:p>
          <a:p>
            <a:pPr marL="862965" lvl="1" indent="-431800" algn="l">
              <a:lnSpc>
                <a:spcPts val="4799"/>
              </a:lnSpc>
              <a:buFont typeface="Arial"/>
              <a:buChar char="•"/>
            </a:pPr>
            <a:r>
              <a:rPr lang="en-US" sz="3600">
                <a:solidFill>
                  <a:srgbClr val="474242"/>
                </a:solidFill>
                <a:latin typeface="UD Digi Kyokasho NK-B"/>
                <a:ea typeface="Jua"/>
                <a:cs typeface="Jua"/>
                <a:sym typeface="Jua"/>
              </a:rPr>
              <a:t>Offer librarians the chance to learn from each other, grow their confidence, and empower each other to thrive in their roles and responsibilities serving patrons.</a:t>
            </a:r>
            <a:endParaRPr lang="en-US" sz="3600">
              <a:solidFill>
                <a:srgbClr val="474242"/>
              </a:solidFill>
              <a:latin typeface="UD Digi Kyokasho NK-B"/>
              <a:ea typeface="Jua"/>
              <a:cs typeface="Jua"/>
            </a:endParaRPr>
          </a:p>
          <a:p>
            <a:pPr marL="862965" lvl="1" indent="-431800" algn="l">
              <a:lnSpc>
                <a:spcPts val="4799"/>
              </a:lnSpc>
              <a:buFont typeface="Arial"/>
              <a:buChar char="•"/>
            </a:pPr>
            <a:r>
              <a:rPr lang="en-US" sz="3600">
                <a:solidFill>
                  <a:srgbClr val="474242"/>
                </a:solidFill>
                <a:latin typeface="UD Digi Kyokasho NK-B"/>
                <a:ea typeface="Jua"/>
                <a:cs typeface="Jua"/>
                <a:sym typeface="Jua"/>
              </a:rPr>
              <a:t>Result in networking, mentoring, collaborating, finding shared interests, friendship, etc.</a:t>
            </a:r>
            <a:endParaRPr lang="en-US" sz="3600">
              <a:solidFill>
                <a:srgbClr val="474242"/>
              </a:solidFill>
              <a:latin typeface="UD Digi Kyokasho NK-B"/>
              <a:ea typeface="Jua"/>
              <a:cs typeface="Jua"/>
            </a:endParaRPr>
          </a:p>
        </p:txBody>
      </p:sp>
      <p:sp>
        <p:nvSpPr>
          <p:cNvPr id="11" name="Freeform 3">
            <a:extLst>
              <a:ext uri="{FF2B5EF4-FFF2-40B4-BE49-F238E27FC236}">
                <a16:creationId xmlns:a16="http://schemas.microsoft.com/office/drawing/2014/main" id="{18A27702-5568-F362-05AD-3E166FB7EC9D}"/>
              </a:ext>
            </a:extLst>
          </p:cNvPr>
          <p:cNvSpPr/>
          <p:nvPr/>
        </p:nvSpPr>
        <p:spPr>
          <a:xfrm rot="19200000">
            <a:off x="14660437" y="-1914415"/>
            <a:ext cx="5087109" cy="8454435"/>
          </a:xfrm>
          <a:custGeom>
            <a:avLst/>
            <a:gdLst/>
            <a:ahLst/>
            <a:cxnLst/>
            <a:rect l="l" t="t" r="r" b="b"/>
            <a:pathLst>
              <a:path w="4737859" h="8152810">
                <a:moveTo>
                  <a:pt x="0" y="0"/>
                </a:moveTo>
                <a:lnTo>
                  <a:pt x="4737859" y="0"/>
                </a:lnTo>
                <a:lnTo>
                  <a:pt x="4737859" y="8152810"/>
                </a:lnTo>
                <a:lnTo>
                  <a:pt x="0" y="8152810"/>
                </a:lnTo>
                <a:lnTo>
                  <a:pt x="0" y="0"/>
                </a:lnTo>
                <a:close/>
              </a:path>
            </a:pathLst>
          </a:custGeom>
          <a:blipFill>
            <a:blip r:embed="rId7">
              <a:extLst>
                <a:ext uri="{96DAC541-7B7A-43D3-8B79-37D633B846F1}">
                  <asvg:svgBlip xmlns:asvg="http://schemas.microsoft.com/office/drawing/2016/SVG/main" r:embed="rId8"/>
                </a:ext>
              </a:extLst>
            </a:blip>
            <a:stretch>
              <a:fillRect l="-22" r="-22"/>
            </a:stretch>
          </a:blipFill>
        </p:spPr>
        <p:txBody>
          <a:bodyPr/>
          <a:lstStyle/>
          <a:p>
            <a:endParaRPr lang="en-US"/>
          </a:p>
        </p:txBody>
      </p:sp>
      <p:sp>
        <p:nvSpPr>
          <p:cNvPr id="12" name="Freeform 3">
            <a:extLst>
              <a:ext uri="{FF2B5EF4-FFF2-40B4-BE49-F238E27FC236}">
                <a16:creationId xmlns:a16="http://schemas.microsoft.com/office/drawing/2014/main" id="{F5A2D2D8-65E7-1EEE-B7E9-06B7796F9C6A}"/>
              </a:ext>
            </a:extLst>
          </p:cNvPr>
          <p:cNvSpPr/>
          <p:nvPr/>
        </p:nvSpPr>
        <p:spPr>
          <a:xfrm rot="9360000">
            <a:off x="13989916" y="4265533"/>
            <a:ext cx="4737859" cy="8152810"/>
          </a:xfrm>
          <a:custGeom>
            <a:avLst/>
            <a:gdLst/>
            <a:ahLst/>
            <a:cxnLst/>
            <a:rect l="l" t="t" r="r" b="b"/>
            <a:pathLst>
              <a:path w="4737859" h="8152810">
                <a:moveTo>
                  <a:pt x="0" y="0"/>
                </a:moveTo>
                <a:lnTo>
                  <a:pt x="4737859" y="0"/>
                </a:lnTo>
                <a:lnTo>
                  <a:pt x="4737859" y="8152810"/>
                </a:lnTo>
                <a:lnTo>
                  <a:pt x="0" y="8152810"/>
                </a:lnTo>
                <a:lnTo>
                  <a:pt x="0" y="0"/>
                </a:lnTo>
                <a:close/>
              </a:path>
            </a:pathLst>
          </a:custGeom>
          <a:blipFill>
            <a:blip r:embed="rId7">
              <a:extLst>
                <a:ext uri="{96DAC541-7B7A-43D3-8B79-37D633B846F1}">
                  <asvg:svgBlip xmlns:asvg="http://schemas.microsoft.com/office/drawing/2016/SVG/main" r:embed="rId8"/>
                </a:ext>
              </a:extLst>
            </a:blip>
            <a:stretch>
              <a:fillRect l="-22" r="-22"/>
            </a:stretch>
          </a:blipFill>
        </p:spPr>
        <p:txBody>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AEFE0"/>
        </a:solidFill>
        <a:effectLst/>
      </p:bgPr>
    </p:bg>
    <p:spTree>
      <p:nvGrpSpPr>
        <p:cNvPr id="1" name=""/>
        <p:cNvGrpSpPr/>
        <p:nvPr/>
      </p:nvGrpSpPr>
      <p:grpSpPr>
        <a:xfrm>
          <a:off x="0" y="0"/>
          <a:ext cx="0" cy="0"/>
          <a:chOff x="0" y="0"/>
          <a:chExt cx="0" cy="0"/>
        </a:xfrm>
      </p:grpSpPr>
      <p:sp>
        <p:nvSpPr>
          <p:cNvPr id="2" name="Freeform 2"/>
          <p:cNvSpPr/>
          <p:nvPr/>
        </p:nvSpPr>
        <p:spPr>
          <a:xfrm rot="2806920">
            <a:off x="-2013735" y="7637848"/>
            <a:ext cx="5913230" cy="5010118"/>
          </a:xfrm>
          <a:custGeom>
            <a:avLst/>
            <a:gdLst/>
            <a:ahLst/>
            <a:cxnLst/>
            <a:rect l="l" t="t" r="r" b="b"/>
            <a:pathLst>
              <a:path w="5913230" h="5010118">
                <a:moveTo>
                  <a:pt x="0" y="0"/>
                </a:moveTo>
                <a:lnTo>
                  <a:pt x="5913230" y="0"/>
                </a:lnTo>
                <a:lnTo>
                  <a:pt x="5913230" y="5010119"/>
                </a:lnTo>
                <a:lnTo>
                  <a:pt x="0" y="501011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p:cNvSpPr/>
          <p:nvPr/>
        </p:nvSpPr>
        <p:spPr>
          <a:xfrm rot="2806920">
            <a:off x="13901370" y="-2462500"/>
            <a:ext cx="10539767" cy="8930057"/>
          </a:xfrm>
          <a:custGeom>
            <a:avLst/>
            <a:gdLst/>
            <a:ahLst/>
            <a:cxnLst/>
            <a:rect l="l" t="t" r="r" b="b"/>
            <a:pathLst>
              <a:path w="10539767" h="8930057">
                <a:moveTo>
                  <a:pt x="0" y="0"/>
                </a:moveTo>
                <a:lnTo>
                  <a:pt x="10539767" y="0"/>
                </a:lnTo>
                <a:lnTo>
                  <a:pt x="10539767" y="8930057"/>
                </a:lnTo>
                <a:lnTo>
                  <a:pt x="0" y="893005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4" name="Group 4"/>
          <p:cNvGrpSpPr/>
          <p:nvPr/>
        </p:nvGrpSpPr>
        <p:grpSpPr>
          <a:xfrm>
            <a:off x="823228" y="4426461"/>
            <a:ext cx="5001357" cy="3984150"/>
            <a:chOff x="0" y="0"/>
            <a:chExt cx="2402532" cy="1913890"/>
          </a:xfrm>
        </p:grpSpPr>
        <p:sp>
          <p:nvSpPr>
            <p:cNvPr id="5" name="Freeform 5"/>
            <p:cNvSpPr/>
            <p:nvPr/>
          </p:nvSpPr>
          <p:spPr>
            <a:xfrm>
              <a:off x="0" y="0"/>
              <a:ext cx="2402532" cy="1913890"/>
            </a:xfrm>
            <a:custGeom>
              <a:avLst/>
              <a:gdLst/>
              <a:ahLst/>
              <a:cxnLst/>
              <a:rect l="l" t="t" r="r" b="b"/>
              <a:pathLst>
                <a:path w="2402532" h="1913890">
                  <a:moveTo>
                    <a:pt x="2278072" y="1913890"/>
                  </a:moveTo>
                  <a:lnTo>
                    <a:pt x="124460" y="1913890"/>
                  </a:lnTo>
                  <a:cubicBezTo>
                    <a:pt x="55880" y="1913890"/>
                    <a:pt x="0" y="1858010"/>
                    <a:pt x="0" y="1789430"/>
                  </a:cubicBezTo>
                  <a:lnTo>
                    <a:pt x="0" y="124460"/>
                  </a:lnTo>
                  <a:cubicBezTo>
                    <a:pt x="0" y="55880"/>
                    <a:pt x="55880" y="0"/>
                    <a:pt x="124460" y="0"/>
                  </a:cubicBezTo>
                  <a:lnTo>
                    <a:pt x="2278072" y="0"/>
                  </a:lnTo>
                  <a:cubicBezTo>
                    <a:pt x="2346652" y="0"/>
                    <a:pt x="2402532" y="55880"/>
                    <a:pt x="2402532" y="124460"/>
                  </a:cubicBezTo>
                  <a:lnTo>
                    <a:pt x="2402532" y="1789430"/>
                  </a:lnTo>
                  <a:cubicBezTo>
                    <a:pt x="2402532" y="1858010"/>
                    <a:pt x="2346652" y="1913890"/>
                    <a:pt x="2278072" y="1913890"/>
                  </a:cubicBezTo>
                  <a:close/>
                </a:path>
              </a:pathLst>
            </a:custGeom>
            <a:solidFill>
              <a:srgbClr val="F9F9F9"/>
            </a:solidFill>
          </p:spPr>
          <p:txBody>
            <a:bodyPr/>
            <a:lstStyle/>
            <a:p>
              <a:endParaRPr lang="en-US"/>
            </a:p>
          </p:txBody>
        </p:sp>
      </p:grpSp>
      <p:grpSp>
        <p:nvGrpSpPr>
          <p:cNvPr id="6" name="Group 6"/>
          <p:cNvGrpSpPr/>
          <p:nvPr/>
        </p:nvGrpSpPr>
        <p:grpSpPr>
          <a:xfrm>
            <a:off x="2418063" y="3859731"/>
            <a:ext cx="1811687" cy="1811687"/>
            <a:chOff x="0" y="0"/>
            <a:chExt cx="6350000" cy="6350000"/>
          </a:xfrm>
        </p:grpSpPr>
        <p:sp>
          <p:nvSpPr>
            <p:cNvPr id="7" name="Freeform 7"/>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9F9F9"/>
            </a:solidFill>
          </p:spPr>
          <p:txBody>
            <a:bodyPr/>
            <a:lstStyle/>
            <a:p>
              <a:endParaRPr lang="en-US"/>
            </a:p>
          </p:txBody>
        </p:sp>
      </p:grpSp>
      <p:sp>
        <p:nvSpPr>
          <p:cNvPr id="8" name="Freeform 8"/>
          <p:cNvSpPr/>
          <p:nvPr/>
        </p:nvSpPr>
        <p:spPr>
          <a:xfrm>
            <a:off x="2776122" y="4160600"/>
            <a:ext cx="1095569" cy="1095569"/>
          </a:xfrm>
          <a:custGeom>
            <a:avLst/>
            <a:gdLst/>
            <a:ahLst/>
            <a:cxnLst/>
            <a:rect l="l" t="t" r="r" b="b"/>
            <a:pathLst>
              <a:path w="1095569" h="1095569">
                <a:moveTo>
                  <a:pt x="0" y="0"/>
                </a:moveTo>
                <a:lnTo>
                  <a:pt x="1095569" y="0"/>
                </a:lnTo>
                <a:lnTo>
                  <a:pt x="1095569" y="1095569"/>
                </a:lnTo>
                <a:lnTo>
                  <a:pt x="0" y="109556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9" name="Freeform 9"/>
          <p:cNvSpPr/>
          <p:nvPr/>
        </p:nvSpPr>
        <p:spPr>
          <a:xfrm>
            <a:off x="2914306" y="4242155"/>
            <a:ext cx="819200" cy="871489"/>
          </a:xfrm>
          <a:custGeom>
            <a:avLst/>
            <a:gdLst/>
            <a:ahLst/>
            <a:cxnLst/>
            <a:rect l="l" t="t" r="r" b="b"/>
            <a:pathLst>
              <a:path w="819200" h="871489">
                <a:moveTo>
                  <a:pt x="0" y="0"/>
                </a:moveTo>
                <a:lnTo>
                  <a:pt x="819200" y="0"/>
                </a:lnTo>
                <a:lnTo>
                  <a:pt x="819200" y="871489"/>
                </a:lnTo>
                <a:lnTo>
                  <a:pt x="0" y="87148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grpSp>
        <p:nvGrpSpPr>
          <p:cNvPr id="10" name="Group 10"/>
          <p:cNvGrpSpPr/>
          <p:nvPr/>
        </p:nvGrpSpPr>
        <p:grpSpPr>
          <a:xfrm>
            <a:off x="6643321" y="3859731"/>
            <a:ext cx="5001357" cy="4550880"/>
            <a:chOff x="0" y="0"/>
            <a:chExt cx="6668476" cy="6067840"/>
          </a:xfrm>
        </p:grpSpPr>
        <p:grpSp>
          <p:nvGrpSpPr>
            <p:cNvPr id="11" name="Group 11"/>
            <p:cNvGrpSpPr/>
            <p:nvPr/>
          </p:nvGrpSpPr>
          <p:grpSpPr>
            <a:xfrm>
              <a:off x="0" y="755639"/>
              <a:ext cx="6668476" cy="5312200"/>
              <a:chOff x="0" y="0"/>
              <a:chExt cx="2402532" cy="1913890"/>
            </a:xfrm>
          </p:grpSpPr>
          <p:sp>
            <p:nvSpPr>
              <p:cNvPr id="12" name="Freeform 12"/>
              <p:cNvSpPr/>
              <p:nvPr/>
            </p:nvSpPr>
            <p:spPr>
              <a:xfrm>
                <a:off x="0" y="0"/>
                <a:ext cx="2402532" cy="1913890"/>
              </a:xfrm>
              <a:custGeom>
                <a:avLst/>
                <a:gdLst/>
                <a:ahLst/>
                <a:cxnLst/>
                <a:rect l="l" t="t" r="r" b="b"/>
                <a:pathLst>
                  <a:path w="2402532" h="1913890">
                    <a:moveTo>
                      <a:pt x="2278072" y="1913890"/>
                    </a:moveTo>
                    <a:lnTo>
                      <a:pt x="124460" y="1913890"/>
                    </a:lnTo>
                    <a:cubicBezTo>
                      <a:pt x="55880" y="1913890"/>
                      <a:pt x="0" y="1858010"/>
                      <a:pt x="0" y="1789430"/>
                    </a:cubicBezTo>
                    <a:lnTo>
                      <a:pt x="0" y="124460"/>
                    </a:lnTo>
                    <a:cubicBezTo>
                      <a:pt x="0" y="55880"/>
                      <a:pt x="55880" y="0"/>
                      <a:pt x="124460" y="0"/>
                    </a:cubicBezTo>
                    <a:lnTo>
                      <a:pt x="2278072" y="0"/>
                    </a:lnTo>
                    <a:cubicBezTo>
                      <a:pt x="2346652" y="0"/>
                      <a:pt x="2402532" y="55880"/>
                      <a:pt x="2402532" y="124460"/>
                    </a:cubicBezTo>
                    <a:lnTo>
                      <a:pt x="2402532" y="1789430"/>
                    </a:lnTo>
                    <a:cubicBezTo>
                      <a:pt x="2402532" y="1858010"/>
                      <a:pt x="2346652" y="1913890"/>
                      <a:pt x="2278072" y="1913890"/>
                    </a:cubicBezTo>
                    <a:close/>
                  </a:path>
                </a:pathLst>
              </a:custGeom>
              <a:solidFill>
                <a:srgbClr val="F9F9F9"/>
              </a:solidFill>
            </p:spPr>
            <p:txBody>
              <a:bodyPr/>
              <a:lstStyle/>
              <a:p>
                <a:endParaRPr lang="en-US"/>
              </a:p>
            </p:txBody>
          </p:sp>
        </p:grpSp>
        <p:grpSp>
          <p:nvGrpSpPr>
            <p:cNvPr id="13" name="Group 13"/>
            <p:cNvGrpSpPr/>
            <p:nvPr/>
          </p:nvGrpSpPr>
          <p:grpSpPr>
            <a:xfrm>
              <a:off x="2126447" y="0"/>
              <a:ext cx="2415582" cy="2415582"/>
              <a:chOff x="0" y="0"/>
              <a:chExt cx="6350000" cy="6350000"/>
            </a:xfrm>
          </p:grpSpPr>
          <p:sp>
            <p:nvSpPr>
              <p:cNvPr id="14" name="Freeform 14"/>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9F9F9"/>
              </a:solidFill>
            </p:spPr>
            <p:txBody>
              <a:bodyPr/>
              <a:lstStyle/>
              <a:p>
                <a:endParaRPr lang="en-US"/>
              </a:p>
            </p:txBody>
          </p:sp>
        </p:grpSp>
        <p:sp>
          <p:nvSpPr>
            <p:cNvPr id="15" name="Freeform 15"/>
            <p:cNvSpPr/>
            <p:nvPr/>
          </p:nvSpPr>
          <p:spPr>
            <a:xfrm>
              <a:off x="2603859" y="401158"/>
              <a:ext cx="1460759" cy="1460759"/>
            </a:xfrm>
            <a:custGeom>
              <a:avLst/>
              <a:gdLst/>
              <a:ahLst/>
              <a:cxnLst/>
              <a:rect l="l" t="t" r="r" b="b"/>
              <a:pathLst>
                <a:path w="1460759" h="1460759">
                  <a:moveTo>
                    <a:pt x="0" y="0"/>
                  </a:moveTo>
                  <a:lnTo>
                    <a:pt x="1460758" y="0"/>
                  </a:lnTo>
                  <a:lnTo>
                    <a:pt x="1460758" y="1460759"/>
                  </a:lnTo>
                  <a:lnTo>
                    <a:pt x="0" y="1460759"/>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6" name="Freeform 16"/>
            <p:cNvSpPr/>
            <p:nvPr/>
          </p:nvSpPr>
          <p:spPr>
            <a:xfrm rot="-5879740">
              <a:off x="2775681" y="550545"/>
              <a:ext cx="1092266" cy="1161985"/>
            </a:xfrm>
            <a:custGeom>
              <a:avLst/>
              <a:gdLst/>
              <a:ahLst/>
              <a:cxnLst/>
              <a:rect l="l" t="t" r="r" b="b"/>
              <a:pathLst>
                <a:path w="1092266" h="1161985">
                  <a:moveTo>
                    <a:pt x="0" y="0"/>
                  </a:moveTo>
                  <a:lnTo>
                    <a:pt x="1092266" y="0"/>
                  </a:lnTo>
                  <a:lnTo>
                    <a:pt x="1092266" y="1161985"/>
                  </a:lnTo>
                  <a:lnTo>
                    <a:pt x="0" y="1161985"/>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grpSp>
      <p:grpSp>
        <p:nvGrpSpPr>
          <p:cNvPr id="17" name="Group 17"/>
          <p:cNvGrpSpPr/>
          <p:nvPr/>
        </p:nvGrpSpPr>
        <p:grpSpPr>
          <a:xfrm>
            <a:off x="12463829" y="3859731"/>
            <a:ext cx="5001357" cy="4550880"/>
            <a:chOff x="0" y="0"/>
            <a:chExt cx="6668476" cy="6067840"/>
          </a:xfrm>
        </p:grpSpPr>
        <p:grpSp>
          <p:nvGrpSpPr>
            <p:cNvPr id="18" name="Group 18"/>
            <p:cNvGrpSpPr/>
            <p:nvPr/>
          </p:nvGrpSpPr>
          <p:grpSpPr>
            <a:xfrm>
              <a:off x="0" y="755639"/>
              <a:ext cx="6668476" cy="5312200"/>
              <a:chOff x="0" y="0"/>
              <a:chExt cx="2402532" cy="1913890"/>
            </a:xfrm>
          </p:grpSpPr>
          <p:sp>
            <p:nvSpPr>
              <p:cNvPr id="19" name="Freeform 19"/>
              <p:cNvSpPr/>
              <p:nvPr/>
            </p:nvSpPr>
            <p:spPr>
              <a:xfrm>
                <a:off x="0" y="0"/>
                <a:ext cx="2402532" cy="1913890"/>
              </a:xfrm>
              <a:custGeom>
                <a:avLst/>
                <a:gdLst/>
                <a:ahLst/>
                <a:cxnLst/>
                <a:rect l="l" t="t" r="r" b="b"/>
                <a:pathLst>
                  <a:path w="2402532" h="1913890">
                    <a:moveTo>
                      <a:pt x="2278072" y="1913890"/>
                    </a:moveTo>
                    <a:lnTo>
                      <a:pt x="124460" y="1913890"/>
                    </a:lnTo>
                    <a:cubicBezTo>
                      <a:pt x="55880" y="1913890"/>
                      <a:pt x="0" y="1858010"/>
                      <a:pt x="0" y="1789430"/>
                    </a:cubicBezTo>
                    <a:lnTo>
                      <a:pt x="0" y="124460"/>
                    </a:lnTo>
                    <a:cubicBezTo>
                      <a:pt x="0" y="55880"/>
                      <a:pt x="55880" y="0"/>
                      <a:pt x="124460" y="0"/>
                    </a:cubicBezTo>
                    <a:lnTo>
                      <a:pt x="2278072" y="0"/>
                    </a:lnTo>
                    <a:cubicBezTo>
                      <a:pt x="2346652" y="0"/>
                      <a:pt x="2402532" y="55880"/>
                      <a:pt x="2402532" y="124460"/>
                    </a:cubicBezTo>
                    <a:lnTo>
                      <a:pt x="2402532" y="1789430"/>
                    </a:lnTo>
                    <a:cubicBezTo>
                      <a:pt x="2402532" y="1858010"/>
                      <a:pt x="2346652" y="1913890"/>
                      <a:pt x="2278072" y="1913890"/>
                    </a:cubicBezTo>
                    <a:close/>
                  </a:path>
                </a:pathLst>
              </a:custGeom>
              <a:solidFill>
                <a:srgbClr val="F9F9F9"/>
              </a:solidFill>
            </p:spPr>
            <p:txBody>
              <a:bodyPr/>
              <a:lstStyle/>
              <a:p>
                <a:endParaRPr lang="en-US"/>
              </a:p>
            </p:txBody>
          </p:sp>
        </p:grpSp>
        <p:grpSp>
          <p:nvGrpSpPr>
            <p:cNvPr id="20" name="Group 20"/>
            <p:cNvGrpSpPr/>
            <p:nvPr/>
          </p:nvGrpSpPr>
          <p:grpSpPr>
            <a:xfrm>
              <a:off x="2126447" y="0"/>
              <a:ext cx="2415582" cy="2415582"/>
              <a:chOff x="0" y="0"/>
              <a:chExt cx="6350000" cy="6350000"/>
            </a:xfrm>
          </p:grpSpPr>
          <p:sp>
            <p:nvSpPr>
              <p:cNvPr id="21" name="Freeform 21"/>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9F9F9"/>
              </a:solidFill>
            </p:spPr>
            <p:txBody>
              <a:bodyPr/>
              <a:lstStyle/>
              <a:p>
                <a:endParaRPr lang="en-US"/>
              </a:p>
            </p:txBody>
          </p:sp>
        </p:grpSp>
        <p:sp>
          <p:nvSpPr>
            <p:cNvPr id="22" name="Freeform 22"/>
            <p:cNvSpPr/>
            <p:nvPr/>
          </p:nvSpPr>
          <p:spPr>
            <a:xfrm>
              <a:off x="2603859" y="401158"/>
              <a:ext cx="1460759" cy="1460759"/>
            </a:xfrm>
            <a:custGeom>
              <a:avLst/>
              <a:gdLst/>
              <a:ahLst/>
              <a:cxnLst/>
              <a:rect l="l" t="t" r="r" b="b"/>
              <a:pathLst>
                <a:path w="1460759" h="1460759">
                  <a:moveTo>
                    <a:pt x="0" y="0"/>
                  </a:moveTo>
                  <a:lnTo>
                    <a:pt x="1460758" y="0"/>
                  </a:lnTo>
                  <a:lnTo>
                    <a:pt x="1460758" y="1460759"/>
                  </a:lnTo>
                  <a:lnTo>
                    <a:pt x="0" y="1460759"/>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23" name="Freeform 23"/>
            <p:cNvSpPr/>
            <p:nvPr/>
          </p:nvSpPr>
          <p:spPr>
            <a:xfrm rot="-671527">
              <a:off x="2788105" y="526853"/>
              <a:ext cx="1092266" cy="1161985"/>
            </a:xfrm>
            <a:custGeom>
              <a:avLst/>
              <a:gdLst/>
              <a:ahLst/>
              <a:cxnLst/>
              <a:rect l="l" t="t" r="r" b="b"/>
              <a:pathLst>
                <a:path w="1092266" h="1161985">
                  <a:moveTo>
                    <a:pt x="0" y="0"/>
                  </a:moveTo>
                  <a:lnTo>
                    <a:pt x="1092266" y="0"/>
                  </a:lnTo>
                  <a:lnTo>
                    <a:pt x="1092266" y="1161986"/>
                  </a:lnTo>
                  <a:lnTo>
                    <a:pt x="0" y="116198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US"/>
            </a:p>
          </p:txBody>
        </p:sp>
      </p:grpSp>
      <p:sp>
        <p:nvSpPr>
          <p:cNvPr id="24" name="TextBox 24"/>
          <p:cNvSpPr txBox="1"/>
          <p:nvPr/>
        </p:nvSpPr>
        <p:spPr>
          <a:xfrm>
            <a:off x="2081792" y="5557038"/>
            <a:ext cx="2484228" cy="2073388"/>
          </a:xfrm>
          <a:prstGeom prst="rect">
            <a:avLst/>
          </a:prstGeom>
        </p:spPr>
        <p:txBody>
          <a:bodyPr wrap="square" lIns="0" tIns="0" rIns="0" bIns="0" rtlCol="0" anchor="t">
            <a:spAutoFit/>
          </a:bodyPr>
          <a:lstStyle/>
          <a:p>
            <a:pPr marL="0" lvl="0" indent="0" algn="ctr">
              <a:lnSpc>
                <a:spcPts val="5599"/>
              </a:lnSpc>
              <a:spcBef>
                <a:spcPct val="0"/>
              </a:spcBef>
            </a:pPr>
            <a:r>
              <a:rPr lang="en-US" sz="3999">
                <a:solidFill>
                  <a:srgbClr val="000000"/>
                </a:solidFill>
                <a:latin typeface="Jua"/>
                <a:ea typeface="Jua"/>
                <a:cs typeface="Jua"/>
                <a:sym typeface="Jua"/>
              </a:rPr>
              <a:t>Grants and Research</a:t>
            </a:r>
          </a:p>
        </p:txBody>
      </p:sp>
      <p:sp>
        <p:nvSpPr>
          <p:cNvPr id="25" name="TextBox 25"/>
          <p:cNvSpPr txBox="1"/>
          <p:nvPr/>
        </p:nvSpPr>
        <p:spPr>
          <a:xfrm>
            <a:off x="6851938" y="5945461"/>
            <a:ext cx="4584125" cy="774700"/>
          </a:xfrm>
          <a:prstGeom prst="rect">
            <a:avLst/>
          </a:prstGeom>
        </p:spPr>
        <p:txBody>
          <a:bodyPr lIns="0" tIns="0" rIns="0" bIns="0" rtlCol="0" anchor="t">
            <a:spAutoFit/>
          </a:bodyPr>
          <a:lstStyle/>
          <a:p>
            <a:pPr marL="0" lvl="0" indent="0" algn="ctr">
              <a:lnSpc>
                <a:spcPts val="5599"/>
              </a:lnSpc>
              <a:spcBef>
                <a:spcPct val="0"/>
              </a:spcBef>
            </a:pPr>
            <a:r>
              <a:rPr lang="en-US" sz="3999">
                <a:solidFill>
                  <a:srgbClr val="474242"/>
                </a:solidFill>
                <a:latin typeface="Jua"/>
                <a:ea typeface="Jua"/>
                <a:cs typeface="Jua"/>
                <a:sym typeface="Jua"/>
              </a:rPr>
              <a:t>Outreach</a:t>
            </a:r>
          </a:p>
        </p:txBody>
      </p:sp>
      <p:sp>
        <p:nvSpPr>
          <p:cNvPr id="26" name="TextBox 26"/>
          <p:cNvSpPr txBox="1"/>
          <p:nvPr/>
        </p:nvSpPr>
        <p:spPr>
          <a:xfrm>
            <a:off x="13120685" y="5822898"/>
            <a:ext cx="3851012" cy="1355243"/>
          </a:xfrm>
          <a:prstGeom prst="rect">
            <a:avLst/>
          </a:prstGeom>
        </p:spPr>
        <p:txBody>
          <a:bodyPr wrap="square" lIns="0" tIns="0" rIns="0" bIns="0" rtlCol="0" anchor="t">
            <a:spAutoFit/>
          </a:bodyPr>
          <a:lstStyle/>
          <a:p>
            <a:pPr marL="0" lvl="0" indent="0" algn="ctr">
              <a:lnSpc>
                <a:spcPts val="5599"/>
              </a:lnSpc>
              <a:spcBef>
                <a:spcPct val="0"/>
              </a:spcBef>
            </a:pPr>
            <a:r>
              <a:rPr lang="en-US" sz="3999">
                <a:solidFill>
                  <a:srgbClr val="474242"/>
                </a:solidFill>
                <a:latin typeface="Jua"/>
                <a:ea typeface="Jua"/>
                <a:cs typeface="Jua"/>
                <a:sym typeface="Jua"/>
              </a:rPr>
              <a:t>Presentations/Workshops</a:t>
            </a:r>
          </a:p>
        </p:txBody>
      </p:sp>
      <p:sp>
        <p:nvSpPr>
          <p:cNvPr id="27" name="TextBox 27"/>
          <p:cNvSpPr txBox="1"/>
          <p:nvPr/>
        </p:nvSpPr>
        <p:spPr>
          <a:xfrm>
            <a:off x="4182046" y="189987"/>
            <a:ext cx="9769151" cy="2971800"/>
          </a:xfrm>
          <a:prstGeom prst="rect">
            <a:avLst/>
          </a:prstGeom>
        </p:spPr>
        <p:txBody>
          <a:bodyPr lIns="0" tIns="0" rIns="0" bIns="0" rtlCol="0" anchor="t">
            <a:spAutoFit/>
          </a:bodyPr>
          <a:lstStyle/>
          <a:p>
            <a:pPr marL="0" lvl="0" indent="0" algn="ctr">
              <a:lnSpc>
                <a:spcPts val="10800"/>
              </a:lnSpc>
              <a:spcBef>
                <a:spcPct val="0"/>
              </a:spcBef>
            </a:pPr>
            <a:r>
              <a:rPr lang="en-US" sz="9000">
                <a:solidFill>
                  <a:srgbClr val="474242"/>
                </a:solidFill>
                <a:latin typeface="Jua"/>
                <a:ea typeface="Jua"/>
                <a:cs typeface="Jua"/>
                <a:sym typeface="Jua"/>
              </a:rPr>
              <a:t>Collaborative Projects</a:t>
            </a:r>
          </a:p>
        </p:txBody>
      </p:sp>
      <p:sp>
        <p:nvSpPr>
          <p:cNvPr id="28" name="Freeform 28"/>
          <p:cNvSpPr/>
          <p:nvPr/>
        </p:nvSpPr>
        <p:spPr>
          <a:xfrm>
            <a:off x="5824585" y="2763333"/>
            <a:ext cx="6484073" cy="1096398"/>
          </a:xfrm>
          <a:custGeom>
            <a:avLst/>
            <a:gdLst/>
            <a:ahLst/>
            <a:cxnLst/>
            <a:rect l="l" t="t" r="r" b="b"/>
            <a:pathLst>
              <a:path w="6484073" h="1096398">
                <a:moveTo>
                  <a:pt x="0" y="0"/>
                </a:moveTo>
                <a:lnTo>
                  <a:pt x="6484073" y="0"/>
                </a:lnTo>
                <a:lnTo>
                  <a:pt x="6484073" y="1096398"/>
                </a:lnTo>
                <a:lnTo>
                  <a:pt x="0" y="1096398"/>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3713</Words>
  <Application>Microsoft Office PowerPoint</Application>
  <PresentationFormat>Custom</PresentationFormat>
  <Paragraphs>241</Paragraphs>
  <Slides>19</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Jua</vt:lpstr>
      <vt:lpstr>Arial</vt:lpstr>
      <vt:lpstr>UD Digi Kyokasho NK-B</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Cultivating Connection: Nurturing a Sense of Belonging to Promote Academic Librarian Wellness and Performance</dc:title>
  <cp:lastModifiedBy>Balchunas, Jennifer</cp:lastModifiedBy>
  <cp:revision>1</cp:revision>
  <dcterms:created xsi:type="dcterms:W3CDTF">2006-08-16T00:00:00Z</dcterms:created>
  <dcterms:modified xsi:type="dcterms:W3CDTF">2025-11-21T17:51:53Z</dcterms:modified>
  <dc:identifier>DAG38BgJleA</dc:identifier>
</cp:coreProperties>
</file>