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0"/>
  </p:notesMasterIdLst>
  <p:sldIdLst>
    <p:sldId id="256" r:id="rId5"/>
    <p:sldId id="272" r:id="rId6"/>
    <p:sldId id="282" r:id="rId7"/>
    <p:sldId id="273" r:id="rId8"/>
    <p:sldId id="257" r:id="rId9"/>
    <p:sldId id="258" r:id="rId10"/>
    <p:sldId id="259" r:id="rId11"/>
    <p:sldId id="275" r:id="rId12"/>
    <p:sldId id="263" r:id="rId13"/>
    <p:sldId id="274" r:id="rId14"/>
    <p:sldId id="264" r:id="rId15"/>
    <p:sldId id="267" r:id="rId16"/>
    <p:sldId id="266" r:id="rId17"/>
    <p:sldId id="265" r:id="rId18"/>
    <p:sldId id="283" r:id="rId19"/>
    <p:sldId id="284" r:id="rId20"/>
    <p:sldId id="277" r:id="rId21"/>
    <p:sldId id="276" r:id="rId22"/>
    <p:sldId id="278" r:id="rId23"/>
    <p:sldId id="281" r:id="rId24"/>
    <p:sldId id="279" r:id="rId25"/>
    <p:sldId id="280" r:id="rId26"/>
    <p:sldId id="270" r:id="rId27"/>
    <p:sldId id="261" r:id="rId28"/>
    <p:sldId id="271"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8" Type="http://schemas.openxmlformats.org/officeDocument/2006/relationships/slide" Target="slides/slide4.xml"/></Relationships>
</file>

<file path=ppt/diagrams/_rels/data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svg"/><Relationship Id="rId1" Type="http://schemas.openxmlformats.org/officeDocument/2006/relationships/image" Target="../media/image27.png"/><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diagrams/_rels/drawing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svg"/><Relationship Id="rId1" Type="http://schemas.openxmlformats.org/officeDocument/2006/relationships/image" Target="../media/image27.png"/><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96804E-42AC-43D3-A9AA-DF7B3B752FD5}" type="doc">
      <dgm:prSet loTypeId="urn:microsoft.com/office/officeart/2018/5/layout/IconCircleLabelList" loCatId="icon" qsTypeId="urn:microsoft.com/office/officeart/2005/8/quickstyle/simple1" qsCatId="simple" csTypeId="urn:microsoft.com/office/officeart/2005/8/colors/accent2_2" csCatId="accent2" phldr="1"/>
      <dgm:spPr/>
      <dgm:t>
        <a:bodyPr/>
        <a:lstStyle/>
        <a:p>
          <a:endParaRPr lang="en-US"/>
        </a:p>
      </dgm:t>
    </dgm:pt>
    <dgm:pt modelId="{2D860AE7-E79C-4DC1-ACEE-066DF1E5AF00}">
      <dgm:prSet/>
      <dgm:spPr/>
      <dgm:t>
        <a:bodyPr/>
        <a:lstStyle/>
        <a:p>
          <a:pPr>
            <a:lnSpc>
              <a:spcPct val="100000"/>
            </a:lnSpc>
            <a:defRPr cap="all"/>
          </a:pPr>
          <a:r>
            <a:rPr lang="en-US"/>
            <a:t>Safe Haven</a:t>
          </a:r>
        </a:p>
      </dgm:t>
    </dgm:pt>
    <dgm:pt modelId="{9F0CA608-E6CD-470E-8BA7-30C678092F2D}" type="parTrans" cxnId="{77CEB3F8-9B57-4654-81BD-7D5D486C030E}">
      <dgm:prSet/>
      <dgm:spPr/>
      <dgm:t>
        <a:bodyPr/>
        <a:lstStyle/>
        <a:p>
          <a:endParaRPr lang="en-US"/>
        </a:p>
      </dgm:t>
    </dgm:pt>
    <dgm:pt modelId="{63A6596C-8B6B-4061-B9CA-99B93568A45C}" type="sibTrans" cxnId="{77CEB3F8-9B57-4654-81BD-7D5D486C030E}">
      <dgm:prSet/>
      <dgm:spPr/>
      <dgm:t>
        <a:bodyPr/>
        <a:lstStyle/>
        <a:p>
          <a:endParaRPr lang="en-US"/>
        </a:p>
      </dgm:t>
    </dgm:pt>
    <dgm:pt modelId="{6513F73B-4599-4B6C-9606-B38BFA6775D3}">
      <dgm:prSet/>
      <dgm:spPr/>
      <dgm:t>
        <a:bodyPr/>
        <a:lstStyle/>
        <a:p>
          <a:pPr>
            <a:lnSpc>
              <a:spcPct val="100000"/>
            </a:lnSpc>
            <a:defRPr cap="all"/>
          </a:pPr>
          <a:r>
            <a:rPr lang="en-US"/>
            <a:t>Read Well</a:t>
          </a:r>
        </a:p>
      </dgm:t>
    </dgm:pt>
    <dgm:pt modelId="{C1CBB84B-A50F-4CFA-9687-B9AAF51E75DB}" type="parTrans" cxnId="{D48CCFFC-6FC4-4FF2-B638-908FF8CE60A3}">
      <dgm:prSet/>
      <dgm:spPr/>
      <dgm:t>
        <a:bodyPr/>
        <a:lstStyle/>
        <a:p>
          <a:endParaRPr lang="en-US"/>
        </a:p>
      </dgm:t>
    </dgm:pt>
    <dgm:pt modelId="{972A3495-E0F7-499B-9E2A-91B2AF79171E}" type="sibTrans" cxnId="{D48CCFFC-6FC4-4FF2-B638-908FF8CE60A3}">
      <dgm:prSet/>
      <dgm:spPr/>
      <dgm:t>
        <a:bodyPr/>
        <a:lstStyle/>
        <a:p>
          <a:endParaRPr lang="en-US"/>
        </a:p>
      </dgm:t>
    </dgm:pt>
    <dgm:pt modelId="{AC8A796B-5D3F-42C2-BF7D-924CC47F3CF2}">
      <dgm:prSet/>
      <dgm:spPr/>
      <dgm:t>
        <a:bodyPr/>
        <a:lstStyle/>
        <a:p>
          <a:pPr>
            <a:lnSpc>
              <a:spcPct val="100000"/>
            </a:lnSpc>
            <a:defRPr cap="all"/>
          </a:pPr>
          <a:r>
            <a:rPr lang="en-US"/>
            <a:t>Incorporate student feedback </a:t>
          </a:r>
        </a:p>
      </dgm:t>
    </dgm:pt>
    <dgm:pt modelId="{C8F2FFA2-9242-4F6A-9D7B-5CFFBDA37529}" type="parTrans" cxnId="{BB5E7A11-C7A8-45A4-8B07-180866B88A44}">
      <dgm:prSet/>
      <dgm:spPr/>
      <dgm:t>
        <a:bodyPr/>
        <a:lstStyle/>
        <a:p>
          <a:endParaRPr lang="en-US"/>
        </a:p>
      </dgm:t>
    </dgm:pt>
    <dgm:pt modelId="{0A14A5ED-5FA8-4109-B1C8-76C3FFF1B4EA}" type="sibTrans" cxnId="{BB5E7A11-C7A8-45A4-8B07-180866B88A44}">
      <dgm:prSet/>
      <dgm:spPr/>
      <dgm:t>
        <a:bodyPr/>
        <a:lstStyle/>
        <a:p>
          <a:endParaRPr lang="en-US"/>
        </a:p>
      </dgm:t>
    </dgm:pt>
    <dgm:pt modelId="{E3F20A25-6346-4BD4-8981-D86274BB8BDA}" type="pres">
      <dgm:prSet presAssocID="{BD96804E-42AC-43D3-A9AA-DF7B3B752FD5}" presName="root" presStyleCnt="0">
        <dgm:presLayoutVars>
          <dgm:dir/>
          <dgm:resizeHandles val="exact"/>
        </dgm:presLayoutVars>
      </dgm:prSet>
      <dgm:spPr/>
    </dgm:pt>
    <dgm:pt modelId="{540A8AB3-BAD0-4F4D-96DF-6D90967991E5}" type="pres">
      <dgm:prSet presAssocID="{2D860AE7-E79C-4DC1-ACEE-066DF1E5AF00}" presName="compNode" presStyleCnt="0"/>
      <dgm:spPr/>
    </dgm:pt>
    <dgm:pt modelId="{D21EEA58-8A17-4836-B1EA-0EDC2B18C3EE}" type="pres">
      <dgm:prSet presAssocID="{2D860AE7-E79C-4DC1-ACEE-066DF1E5AF00}" presName="iconBgRect" presStyleLbl="bgShp" presStyleIdx="0" presStyleCnt="3"/>
      <dgm:spPr/>
    </dgm:pt>
    <dgm:pt modelId="{9E46A9E6-165D-4A46-A10F-93FA70747021}" type="pres">
      <dgm:prSet presAssocID="{2D860AE7-E79C-4DC1-ACEE-066DF1E5AF0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ome"/>
        </a:ext>
      </dgm:extLst>
    </dgm:pt>
    <dgm:pt modelId="{B4C6A815-49B0-4BC7-95C7-7A0A04219CD6}" type="pres">
      <dgm:prSet presAssocID="{2D860AE7-E79C-4DC1-ACEE-066DF1E5AF00}" presName="spaceRect" presStyleCnt="0"/>
      <dgm:spPr/>
    </dgm:pt>
    <dgm:pt modelId="{F0D15E59-F03C-4AB1-B544-95FEC1C5597A}" type="pres">
      <dgm:prSet presAssocID="{2D860AE7-E79C-4DC1-ACEE-066DF1E5AF00}" presName="textRect" presStyleLbl="revTx" presStyleIdx="0" presStyleCnt="3">
        <dgm:presLayoutVars>
          <dgm:chMax val="1"/>
          <dgm:chPref val="1"/>
        </dgm:presLayoutVars>
      </dgm:prSet>
      <dgm:spPr/>
    </dgm:pt>
    <dgm:pt modelId="{97C05851-71DB-45D3-84BB-1EE99F43C5DF}" type="pres">
      <dgm:prSet presAssocID="{63A6596C-8B6B-4061-B9CA-99B93568A45C}" presName="sibTrans" presStyleCnt="0"/>
      <dgm:spPr/>
    </dgm:pt>
    <dgm:pt modelId="{8E91CF40-6C6F-4266-8500-A72BBFEF63EB}" type="pres">
      <dgm:prSet presAssocID="{6513F73B-4599-4B6C-9606-B38BFA6775D3}" presName="compNode" presStyleCnt="0"/>
      <dgm:spPr/>
    </dgm:pt>
    <dgm:pt modelId="{BB806865-5E35-46EB-8539-B5F6CBB4BD86}" type="pres">
      <dgm:prSet presAssocID="{6513F73B-4599-4B6C-9606-B38BFA6775D3}" presName="iconBgRect" presStyleLbl="bgShp" presStyleIdx="1" presStyleCnt="3"/>
      <dgm:spPr/>
    </dgm:pt>
    <dgm:pt modelId="{85E81F34-6DE0-4614-981B-3FF2C68670CB}" type="pres">
      <dgm:prSet presAssocID="{6513F73B-4599-4B6C-9606-B38BFA6775D3}"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ooks"/>
        </a:ext>
      </dgm:extLst>
    </dgm:pt>
    <dgm:pt modelId="{364CD321-009E-463C-B294-432B0FD9A5EF}" type="pres">
      <dgm:prSet presAssocID="{6513F73B-4599-4B6C-9606-B38BFA6775D3}" presName="spaceRect" presStyleCnt="0"/>
      <dgm:spPr/>
    </dgm:pt>
    <dgm:pt modelId="{E08121D2-6D33-4F53-B12F-207518934C13}" type="pres">
      <dgm:prSet presAssocID="{6513F73B-4599-4B6C-9606-B38BFA6775D3}" presName="textRect" presStyleLbl="revTx" presStyleIdx="1" presStyleCnt="3">
        <dgm:presLayoutVars>
          <dgm:chMax val="1"/>
          <dgm:chPref val="1"/>
        </dgm:presLayoutVars>
      </dgm:prSet>
      <dgm:spPr/>
    </dgm:pt>
    <dgm:pt modelId="{7E8A6FF5-7C31-400E-867E-88BDF27AF28F}" type="pres">
      <dgm:prSet presAssocID="{972A3495-E0F7-499B-9E2A-91B2AF79171E}" presName="sibTrans" presStyleCnt="0"/>
      <dgm:spPr/>
    </dgm:pt>
    <dgm:pt modelId="{2CC5D6C6-4319-4D0C-9714-BA131ABF107D}" type="pres">
      <dgm:prSet presAssocID="{AC8A796B-5D3F-42C2-BF7D-924CC47F3CF2}" presName="compNode" presStyleCnt="0"/>
      <dgm:spPr/>
    </dgm:pt>
    <dgm:pt modelId="{90A52453-DF58-4F2C-848F-91436C6ED0E1}" type="pres">
      <dgm:prSet presAssocID="{AC8A796B-5D3F-42C2-BF7D-924CC47F3CF2}" presName="iconBgRect" presStyleLbl="bgShp" presStyleIdx="2" presStyleCnt="3"/>
      <dgm:spPr/>
    </dgm:pt>
    <dgm:pt modelId="{D9B0A565-9BF9-46B3-B31F-69AC6B7635E3}" type="pres">
      <dgm:prSet presAssocID="{AC8A796B-5D3F-42C2-BF7D-924CC47F3CF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at"/>
        </a:ext>
      </dgm:extLst>
    </dgm:pt>
    <dgm:pt modelId="{06558C9D-B870-4289-8435-13BA070A1BAF}" type="pres">
      <dgm:prSet presAssocID="{AC8A796B-5D3F-42C2-BF7D-924CC47F3CF2}" presName="spaceRect" presStyleCnt="0"/>
      <dgm:spPr/>
    </dgm:pt>
    <dgm:pt modelId="{87B2A5CE-7A24-4E78-ACE9-DE6590ED934C}" type="pres">
      <dgm:prSet presAssocID="{AC8A796B-5D3F-42C2-BF7D-924CC47F3CF2}" presName="textRect" presStyleLbl="revTx" presStyleIdx="2" presStyleCnt="3">
        <dgm:presLayoutVars>
          <dgm:chMax val="1"/>
          <dgm:chPref val="1"/>
        </dgm:presLayoutVars>
      </dgm:prSet>
      <dgm:spPr/>
    </dgm:pt>
  </dgm:ptLst>
  <dgm:cxnLst>
    <dgm:cxn modelId="{BB5E7A11-C7A8-45A4-8B07-180866B88A44}" srcId="{BD96804E-42AC-43D3-A9AA-DF7B3B752FD5}" destId="{AC8A796B-5D3F-42C2-BF7D-924CC47F3CF2}" srcOrd="2" destOrd="0" parTransId="{C8F2FFA2-9242-4F6A-9D7B-5CFFBDA37529}" sibTransId="{0A14A5ED-5FA8-4109-B1C8-76C3FFF1B4EA}"/>
    <dgm:cxn modelId="{C5EA676E-EE8E-4108-8976-856ED05A0C7C}" type="presOf" srcId="{6513F73B-4599-4B6C-9606-B38BFA6775D3}" destId="{E08121D2-6D33-4F53-B12F-207518934C13}" srcOrd="0" destOrd="0" presId="urn:microsoft.com/office/officeart/2018/5/layout/IconCircleLabelList"/>
    <dgm:cxn modelId="{5BD7DC93-0F3D-44B3-B773-2D356AEA05EE}" type="presOf" srcId="{AC8A796B-5D3F-42C2-BF7D-924CC47F3CF2}" destId="{87B2A5CE-7A24-4E78-ACE9-DE6590ED934C}" srcOrd="0" destOrd="0" presId="urn:microsoft.com/office/officeart/2018/5/layout/IconCircleLabelList"/>
    <dgm:cxn modelId="{67F2BDB0-26E1-423B-A1CF-8299973663AC}" type="presOf" srcId="{BD96804E-42AC-43D3-A9AA-DF7B3B752FD5}" destId="{E3F20A25-6346-4BD4-8981-D86274BB8BDA}" srcOrd="0" destOrd="0" presId="urn:microsoft.com/office/officeart/2018/5/layout/IconCircleLabelList"/>
    <dgm:cxn modelId="{FE8FB3CB-612C-41F9-A133-E93E134F6D18}" type="presOf" srcId="{2D860AE7-E79C-4DC1-ACEE-066DF1E5AF00}" destId="{F0D15E59-F03C-4AB1-B544-95FEC1C5597A}" srcOrd="0" destOrd="0" presId="urn:microsoft.com/office/officeart/2018/5/layout/IconCircleLabelList"/>
    <dgm:cxn modelId="{77CEB3F8-9B57-4654-81BD-7D5D486C030E}" srcId="{BD96804E-42AC-43D3-A9AA-DF7B3B752FD5}" destId="{2D860AE7-E79C-4DC1-ACEE-066DF1E5AF00}" srcOrd="0" destOrd="0" parTransId="{9F0CA608-E6CD-470E-8BA7-30C678092F2D}" sibTransId="{63A6596C-8B6B-4061-B9CA-99B93568A45C}"/>
    <dgm:cxn modelId="{D48CCFFC-6FC4-4FF2-B638-908FF8CE60A3}" srcId="{BD96804E-42AC-43D3-A9AA-DF7B3B752FD5}" destId="{6513F73B-4599-4B6C-9606-B38BFA6775D3}" srcOrd="1" destOrd="0" parTransId="{C1CBB84B-A50F-4CFA-9687-B9AAF51E75DB}" sibTransId="{972A3495-E0F7-499B-9E2A-91B2AF79171E}"/>
    <dgm:cxn modelId="{FA3D394F-CF4A-447A-9CCF-92791F31F79F}" type="presParOf" srcId="{E3F20A25-6346-4BD4-8981-D86274BB8BDA}" destId="{540A8AB3-BAD0-4F4D-96DF-6D90967991E5}" srcOrd="0" destOrd="0" presId="urn:microsoft.com/office/officeart/2018/5/layout/IconCircleLabelList"/>
    <dgm:cxn modelId="{9B7EDAFC-9E19-4D37-A1EF-18A1B316C0C4}" type="presParOf" srcId="{540A8AB3-BAD0-4F4D-96DF-6D90967991E5}" destId="{D21EEA58-8A17-4836-B1EA-0EDC2B18C3EE}" srcOrd="0" destOrd="0" presId="urn:microsoft.com/office/officeart/2018/5/layout/IconCircleLabelList"/>
    <dgm:cxn modelId="{2D45DECE-07CF-436C-B46D-9781E7E3C83C}" type="presParOf" srcId="{540A8AB3-BAD0-4F4D-96DF-6D90967991E5}" destId="{9E46A9E6-165D-4A46-A10F-93FA70747021}" srcOrd="1" destOrd="0" presId="urn:microsoft.com/office/officeart/2018/5/layout/IconCircleLabelList"/>
    <dgm:cxn modelId="{B64CF18A-AB11-4CD4-A553-FEC17001143E}" type="presParOf" srcId="{540A8AB3-BAD0-4F4D-96DF-6D90967991E5}" destId="{B4C6A815-49B0-4BC7-95C7-7A0A04219CD6}" srcOrd="2" destOrd="0" presId="urn:microsoft.com/office/officeart/2018/5/layout/IconCircleLabelList"/>
    <dgm:cxn modelId="{D611963D-599E-47DE-BE4C-B31DFA8383CB}" type="presParOf" srcId="{540A8AB3-BAD0-4F4D-96DF-6D90967991E5}" destId="{F0D15E59-F03C-4AB1-B544-95FEC1C5597A}" srcOrd="3" destOrd="0" presId="urn:microsoft.com/office/officeart/2018/5/layout/IconCircleLabelList"/>
    <dgm:cxn modelId="{34DDA01A-BE15-4EF6-A659-8D0AAB38C7B8}" type="presParOf" srcId="{E3F20A25-6346-4BD4-8981-D86274BB8BDA}" destId="{97C05851-71DB-45D3-84BB-1EE99F43C5DF}" srcOrd="1" destOrd="0" presId="urn:microsoft.com/office/officeart/2018/5/layout/IconCircleLabelList"/>
    <dgm:cxn modelId="{FB73DB00-6FBA-4F5C-913B-D7F64D877E1D}" type="presParOf" srcId="{E3F20A25-6346-4BD4-8981-D86274BB8BDA}" destId="{8E91CF40-6C6F-4266-8500-A72BBFEF63EB}" srcOrd="2" destOrd="0" presId="urn:microsoft.com/office/officeart/2018/5/layout/IconCircleLabelList"/>
    <dgm:cxn modelId="{AC8D3637-BEBE-4915-840F-1FD978C8C4C0}" type="presParOf" srcId="{8E91CF40-6C6F-4266-8500-A72BBFEF63EB}" destId="{BB806865-5E35-46EB-8539-B5F6CBB4BD86}" srcOrd="0" destOrd="0" presId="urn:microsoft.com/office/officeart/2018/5/layout/IconCircleLabelList"/>
    <dgm:cxn modelId="{9C6DA810-8899-4116-A458-141A389DFA69}" type="presParOf" srcId="{8E91CF40-6C6F-4266-8500-A72BBFEF63EB}" destId="{85E81F34-6DE0-4614-981B-3FF2C68670CB}" srcOrd="1" destOrd="0" presId="urn:microsoft.com/office/officeart/2018/5/layout/IconCircleLabelList"/>
    <dgm:cxn modelId="{6BBC8207-0154-49D2-B453-707DC9EDF055}" type="presParOf" srcId="{8E91CF40-6C6F-4266-8500-A72BBFEF63EB}" destId="{364CD321-009E-463C-B294-432B0FD9A5EF}" srcOrd="2" destOrd="0" presId="urn:microsoft.com/office/officeart/2018/5/layout/IconCircleLabelList"/>
    <dgm:cxn modelId="{3C501326-2953-4F3D-82E2-984C2C393226}" type="presParOf" srcId="{8E91CF40-6C6F-4266-8500-A72BBFEF63EB}" destId="{E08121D2-6D33-4F53-B12F-207518934C13}" srcOrd="3" destOrd="0" presId="urn:microsoft.com/office/officeart/2018/5/layout/IconCircleLabelList"/>
    <dgm:cxn modelId="{13D30B06-CEE2-44CD-A3CF-83791A2CE94C}" type="presParOf" srcId="{E3F20A25-6346-4BD4-8981-D86274BB8BDA}" destId="{7E8A6FF5-7C31-400E-867E-88BDF27AF28F}" srcOrd="3" destOrd="0" presId="urn:microsoft.com/office/officeart/2018/5/layout/IconCircleLabelList"/>
    <dgm:cxn modelId="{C12D8F1F-5C78-4CDF-8909-51663C70745E}" type="presParOf" srcId="{E3F20A25-6346-4BD4-8981-D86274BB8BDA}" destId="{2CC5D6C6-4319-4D0C-9714-BA131ABF107D}" srcOrd="4" destOrd="0" presId="urn:microsoft.com/office/officeart/2018/5/layout/IconCircleLabelList"/>
    <dgm:cxn modelId="{8729CB38-AAE6-46DA-BD1E-182DEF3B749E}" type="presParOf" srcId="{2CC5D6C6-4319-4D0C-9714-BA131ABF107D}" destId="{90A52453-DF58-4F2C-848F-91436C6ED0E1}" srcOrd="0" destOrd="0" presId="urn:microsoft.com/office/officeart/2018/5/layout/IconCircleLabelList"/>
    <dgm:cxn modelId="{BA7FAA3A-9B67-4A83-9981-78D7FA0FD2D3}" type="presParOf" srcId="{2CC5D6C6-4319-4D0C-9714-BA131ABF107D}" destId="{D9B0A565-9BF9-46B3-B31F-69AC6B7635E3}" srcOrd="1" destOrd="0" presId="urn:microsoft.com/office/officeart/2018/5/layout/IconCircleLabelList"/>
    <dgm:cxn modelId="{177BFCD4-8AD6-4B67-8C29-E39D8F1E480D}" type="presParOf" srcId="{2CC5D6C6-4319-4D0C-9714-BA131ABF107D}" destId="{06558C9D-B870-4289-8435-13BA070A1BAF}" srcOrd="2" destOrd="0" presId="urn:microsoft.com/office/officeart/2018/5/layout/IconCircleLabelList"/>
    <dgm:cxn modelId="{7880EB8C-761A-4927-B5AE-E449AC03EDBB}" type="presParOf" srcId="{2CC5D6C6-4319-4D0C-9714-BA131ABF107D}" destId="{87B2A5CE-7A24-4E78-ACE9-DE6590ED934C}"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1EEA58-8A17-4836-B1EA-0EDC2B18C3EE}">
      <dsp:nvSpPr>
        <dsp:cNvPr id="0" name=""/>
        <dsp:cNvSpPr/>
      </dsp:nvSpPr>
      <dsp:spPr>
        <a:xfrm>
          <a:off x="657900" y="342281"/>
          <a:ext cx="1990125" cy="1990125"/>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E46A9E6-165D-4A46-A10F-93FA70747021}">
      <dsp:nvSpPr>
        <dsp:cNvPr id="0" name=""/>
        <dsp:cNvSpPr/>
      </dsp:nvSpPr>
      <dsp:spPr>
        <a:xfrm>
          <a:off x="1082025" y="766406"/>
          <a:ext cx="1141875" cy="114187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0D15E59-F03C-4AB1-B544-95FEC1C5597A}">
      <dsp:nvSpPr>
        <dsp:cNvPr id="0" name=""/>
        <dsp:cNvSpPr/>
      </dsp:nvSpPr>
      <dsp:spPr>
        <a:xfrm>
          <a:off x="21712" y="2952282"/>
          <a:ext cx="3262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100000"/>
            </a:lnSpc>
            <a:spcBef>
              <a:spcPct val="0"/>
            </a:spcBef>
            <a:spcAft>
              <a:spcPct val="35000"/>
            </a:spcAft>
            <a:buNone/>
            <a:defRPr cap="all"/>
          </a:pPr>
          <a:r>
            <a:rPr lang="en-US" sz="2500" kern="1200"/>
            <a:t>Safe Haven</a:t>
          </a:r>
        </a:p>
      </dsp:txBody>
      <dsp:txXfrm>
        <a:off x="21712" y="2952282"/>
        <a:ext cx="3262500" cy="720000"/>
      </dsp:txXfrm>
    </dsp:sp>
    <dsp:sp modelId="{BB806865-5E35-46EB-8539-B5F6CBB4BD86}">
      <dsp:nvSpPr>
        <dsp:cNvPr id="0" name=""/>
        <dsp:cNvSpPr/>
      </dsp:nvSpPr>
      <dsp:spPr>
        <a:xfrm>
          <a:off x="4491337" y="342281"/>
          <a:ext cx="1990125" cy="1990125"/>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5E81F34-6DE0-4614-981B-3FF2C68670CB}">
      <dsp:nvSpPr>
        <dsp:cNvPr id="0" name=""/>
        <dsp:cNvSpPr/>
      </dsp:nvSpPr>
      <dsp:spPr>
        <a:xfrm>
          <a:off x="4915462" y="766406"/>
          <a:ext cx="1141875" cy="114187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08121D2-6D33-4F53-B12F-207518934C13}">
      <dsp:nvSpPr>
        <dsp:cNvPr id="0" name=""/>
        <dsp:cNvSpPr/>
      </dsp:nvSpPr>
      <dsp:spPr>
        <a:xfrm>
          <a:off x="3855150" y="2952282"/>
          <a:ext cx="3262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100000"/>
            </a:lnSpc>
            <a:spcBef>
              <a:spcPct val="0"/>
            </a:spcBef>
            <a:spcAft>
              <a:spcPct val="35000"/>
            </a:spcAft>
            <a:buNone/>
            <a:defRPr cap="all"/>
          </a:pPr>
          <a:r>
            <a:rPr lang="en-US" sz="2500" kern="1200"/>
            <a:t>Read Well</a:t>
          </a:r>
        </a:p>
      </dsp:txBody>
      <dsp:txXfrm>
        <a:off x="3855150" y="2952282"/>
        <a:ext cx="3262500" cy="720000"/>
      </dsp:txXfrm>
    </dsp:sp>
    <dsp:sp modelId="{90A52453-DF58-4F2C-848F-91436C6ED0E1}">
      <dsp:nvSpPr>
        <dsp:cNvPr id="0" name=""/>
        <dsp:cNvSpPr/>
      </dsp:nvSpPr>
      <dsp:spPr>
        <a:xfrm>
          <a:off x="8324775" y="342281"/>
          <a:ext cx="1990125" cy="1990125"/>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9B0A565-9BF9-46B3-B31F-69AC6B7635E3}">
      <dsp:nvSpPr>
        <dsp:cNvPr id="0" name=""/>
        <dsp:cNvSpPr/>
      </dsp:nvSpPr>
      <dsp:spPr>
        <a:xfrm>
          <a:off x="8748900" y="766406"/>
          <a:ext cx="1141875" cy="114187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7B2A5CE-7A24-4E78-ACE9-DE6590ED934C}">
      <dsp:nvSpPr>
        <dsp:cNvPr id="0" name=""/>
        <dsp:cNvSpPr/>
      </dsp:nvSpPr>
      <dsp:spPr>
        <a:xfrm>
          <a:off x="7688587" y="2952282"/>
          <a:ext cx="3262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100000"/>
            </a:lnSpc>
            <a:spcBef>
              <a:spcPct val="0"/>
            </a:spcBef>
            <a:spcAft>
              <a:spcPct val="35000"/>
            </a:spcAft>
            <a:buNone/>
            <a:defRPr cap="all"/>
          </a:pPr>
          <a:r>
            <a:rPr lang="en-US" sz="2500" kern="1200"/>
            <a:t>Incorporate student feedback </a:t>
          </a:r>
        </a:p>
      </dsp:txBody>
      <dsp:txXfrm>
        <a:off x="7688587" y="2952282"/>
        <a:ext cx="3262500" cy="720000"/>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F623B0-903F-4D6B-A783-A53CB923BE16}" type="datetimeFigureOut">
              <a:t>12/9/2025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B139C5-0E9A-4181-A86A-83D77F659272}" type="slidenum">
              <a:t>‹#›</a:t>
            </a:fld>
            <a:endParaRPr lang="en-US"/>
          </a:p>
        </p:txBody>
      </p:sp>
    </p:spTree>
    <p:extLst>
      <p:ext uri="{BB962C8B-B14F-4D97-AF65-F5344CB8AC3E}">
        <p14:creationId xmlns:p14="http://schemas.microsoft.com/office/powerpoint/2010/main" val="2629081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Both- Monica can read the title and we can both introduce ourselves</a:t>
            </a:r>
          </a:p>
        </p:txBody>
      </p:sp>
      <p:sp>
        <p:nvSpPr>
          <p:cNvPr id="4" name="Slide Number Placeholder 3"/>
          <p:cNvSpPr>
            <a:spLocks noGrp="1"/>
          </p:cNvSpPr>
          <p:nvPr>
            <p:ph type="sldNum" sz="quarter" idx="5"/>
          </p:nvPr>
        </p:nvSpPr>
        <p:spPr/>
        <p:txBody>
          <a:bodyPr/>
          <a:lstStyle/>
          <a:p>
            <a:fld id="{93B139C5-0E9A-4181-A86A-83D77F659272}" type="slidenum">
              <a:rPr lang="en-US"/>
              <a:t>1</a:t>
            </a:fld>
            <a:endParaRPr lang="en-US"/>
          </a:p>
        </p:txBody>
      </p:sp>
    </p:spTree>
    <p:extLst>
      <p:ext uri="{BB962C8B-B14F-4D97-AF65-F5344CB8AC3E}">
        <p14:creationId xmlns:p14="http://schemas.microsoft.com/office/powerpoint/2010/main" val="19986147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Monica-Welcome events already lend themselves to </a:t>
            </a:r>
          </a:p>
        </p:txBody>
      </p:sp>
      <p:sp>
        <p:nvSpPr>
          <p:cNvPr id="4" name="Slide Number Placeholder 3"/>
          <p:cNvSpPr>
            <a:spLocks noGrp="1"/>
          </p:cNvSpPr>
          <p:nvPr>
            <p:ph type="sldNum" sz="quarter" idx="5"/>
          </p:nvPr>
        </p:nvSpPr>
        <p:spPr/>
        <p:txBody>
          <a:bodyPr/>
          <a:lstStyle/>
          <a:p>
            <a:fld id="{93B139C5-0E9A-4181-A86A-83D77F659272}" type="slidenum">
              <a:rPr lang="en-US"/>
              <a:t>10</a:t>
            </a:fld>
            <a:endParaRPr lang="en-US"/>
          </a:p>
        </p:txBody>
      </p:sp>
    </p:spTree>
    <p:extLst>
      <p:ext uri="{BB962C8B-B14F-4D97-AF65-F5344CB8AC3E}">
        <p14:creationId xmlns:p14="http://schemas.microsoft.com/office/powerpoint/2010/main" val="23380060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Megan</a:t>
            </a:r>
          </a:p>
          <a:p>
            <a:r>
              <a:rPr lang="en-US">
                <a:ea typeface="Calibri"/>
                <a:cs typeface="Calibri"/>
              </a:rPr>
              <a:t>It took us some time to decide how we could be most effective. We cannot be responsible for ALL student wellness work. That is part of everyone's jobs.</a:t>
            </a:r>
            <a:endParaRPr lang="en-US"/>
          </a:p>
          <a:p>
            <a:r>
              <a:rPr lang="en-US">
                <a:ea typeface="Calibri"/>
                <a:cs typeface="Calibri"/>
              </a:rPr>
              <a:t>Here's how we can best support all students at all locations.</a:t>
            </a:r>
          </a:p>
          <a:p>
            <a:r>
              <a:rPr lang="en-US">
                <a:ea typeface="Calibri"/>
                <a:cs typeface="Calibri"/>
              </a:rPr>
              <a:t>Provide the tools and programs and allow those locations to decide what works best for their students.</a:t>
            </a:r>
          </a:p>
        </p:txBody>
      </p:sp>
      <p:sp>
        <p:nvSpPr>
          <p:cNvPr id="4" name="Slide Number Placeholder 3"/>
          <p:cNvSpPr>
            <a:spLocks noGrp="1"/>
          </p:cNvSpPr>
          <p:nvPr>
            <p:ph type="sldNum" sz="quarter" idx="5"/>
          </p:nvPr>
        </p:nvSpPr>
        <p:spPr/>
        <p:txBody>
          <a:bodyPr/>
          <a:lstStyle/>
          <a:p>
            <a:fld id="{93B139C5-0E9A-4181-A86A-83D77F659272}" type="slidenum">
              <a:t>11</a:t>
            </a:fld>
            <a:endParaRPr lang="en-US"/>
          </a:p>
        </p:txBody>
      </p:sp>
    </p:spTree>
    <p:extLst>
      <p:ext uri="{BB962C8B-B14F-4D97-AF65-F5344CB8AC3E}">
        <p14:creationId xmlns:p14="http://schemas.microsoft.com/office/powerpoint/2010/main" val="3333114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Megan</a:t>
            </a:r>
          </a:p>
        </p:txBody>
      </p:sp>
      <p:sp>
        <p:nvSpPr>
          <p:cNvPr id="4" name="Slide Number Placeholder 3"/>
          <p:cNvSpPr>
            <a:spLocks noGrp="1"/>
          </p:cNvSpPr>
          <p:nvPr>
            <p:ph type="sldNum" sz="quarter" idx="5"/>
          </p:nvPr>
        </p:nvSpPr>
        <p:spPr/>
        <p:txBody>
          <a:bodyPr/>
          <a:lstStyle/>
          <a:p>
            <a:fld id="{93B139C5-0E9A-4181-A86A-83D77F659272}" type="slidenum">
              <a:rPr lang="en-US"/>
              <a:t>12</a:t>
            </a:fld>
            <a:endParaRPr lang="en-US"/>
          </a:p>
        </p:txBody>
      </p:sp>
    </p:spTree>
    <p:extLst>
      <p:ext uri="{BB962C8B-B14F-4D97-AF65-F5344CB8AC3E}">
        <p14:creationId xmlns:p14="http://schemas.microsoft.com/office/powerpoint/2010/main" val="35223674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Megan</a:t>
            </a:r>
          </a:p>
        </p:txBody>
      </p:sp>
      <p:sp>
        <p:nvSpPr>
          <p:cNvPr id="4" name="Slide Number Placeholder 3"/>
          <p:cNvSpPr>
            <a:spLocks noGrp="1"/>
          </p:cNvSpPr>
          <p:nvPr>
            <p:ph type="sldNum" sz="quarter" idx="5"/>
          </p:nvPr>
        </p:nvSpPr>
        <p:spPr/>
        <p:txBody>
          <a:bodyPr/>
          <a:lstStyle/>
          <a:p>
            <a:fld id="{93B139C5-0E9A-4181-A86A-83D77F659272}" type="slidenum">
              <a:rPr lang="en-US"/>
              <a:t>13</a:t>
            </a:fld>
            <a:endParaRPr lang="en-US"/>
          </a:p>
        </p:txBody>
      </p:sp>
    </p:spTree>
    <p:extLst>
      <p:ext uri="{BB962C8B-B14F-4D97-AF65-F5344CB8AC3E}">
        <p14:creationId xmlns:p14="http://schemas.microsoft.com/office/powerpoint/2010/main" val="18723579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Monica</a:t>
            </a:r>
            <a:endParaRPr lang="en-US"/>
          </a:p>
        </p:txBody>
      </p:sp>
      <p:sp>
        <p:nvSpPr>
          <p:cNvPr id="4" name="Slide Number Placeholder 3"/>
          <p:cNvSpPr>
            <a:spLocks noGrp="1"/>
          </p:cNvSpPr>
          <p:nvPr>
            <p:ph type="sldNum" sz="quarter" idx="5"/>
          </p:nvPr>
        </p:nvSpPr>
        <p:spPr/>
        <p:txBody>
          <a:bodyPr/>
          <a:lstStyle/>
          <a:p>
            <a:fld id="{93B139C5-0E9A-4181-A86A-83D77F659272}" type="slidenum">
              <a:rPr lang="en-US"/>
              <a:t>14</a:t>
            </a:fld>
            <a:endParaRPr lang="en-US"/>
          </a:p>
        </p:txBody>
      </p:sp>
    </p:spTree>
    <p:extLst>
      <p:ext uri="{BB962C8B-B14F-4D97-AF65-F5344CB8AC3E}">
        <p14:creationId xmlns:p14="http://schemas.microsoft.com/office/powerpoint/2010/main" val="24666393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Monica</a:t>
            </a:r>
          </a:p>
          <a:p>
            <a:r>
              <a:rPr lang="en-US">
                <a:ea typeface="Calibri"/>
                <a:cs typeface="Calibri"/>
              </a:rPr>
              <a:t>What works best at your institution? Online? In-person? Hybrid?</a:t>
            </a:r>
            <a:endParaRPr lang="en-US"/>
          </a:p>
          <a:p>
            <a:r>
              <a:rPr lang="en-US">
                <a:ea typeface="Calibri"/>
                <a:cs typeface="Calibri"/>
              </a:rPr>
              <a:t>What kind of financial support? Do you have a story to tell for development efforts?</a:t>
            </a:r>
          </a:p>
          <a:p>
            <a:r>
              <a:rPr lang="en-US">
                <a:ea typeface="Calibri"/>
                <a:cs typeface="Calibri"/>
              </a:rPr>
              <a:t>Talking the talk: can you connect student wellbeing to your university or library's strategic plan? This is a way to argue for funding.</a:t>
            </a:r>
          </a:p>
          <a:p>
            <a:r>
              <a:rPr lang="en-US">
                <a:ea typeface="Calibri"/>
                <a:cs typeface="Calibri"/>
              </a:rPr>
              <a:t>Do you have partners that come with a built-in audience? Programs are more well-attended it you have a class homework assignment or extra credit.</a:t>
            </a:r>
          </a:p>
          <a:p>
            <a:r>
              <a:rPr lang="en-US">
                <a:ea typeface="Calibri"/>
                <a:cs typeface="Calibri"/>
              </a:rPr>
              <a:t>Lots of free resources online. Especially for Take a Break type activities.</a:t>
            </a:r>
          </a:p>
          <a:p>
            <a:r>
              <a:rPr lang="en-US">
                <a:ea typeface="Calibri"/>
                <a:cs typeface="Calibri"/>
              </a:rPr>
              <a:t>There are programs already happening on your campus. Who can you partner up with for sponsoring?</a:t>
            </a:r>
          </a:p>
        </p:txBody>
      </p:sp>
      <p:sp>
        <p:nvSpPr>
          <p:cNvPr id="4" name="Slide Number Placeholder 3"/>
          <p:cNvSpPr>
            <a:spLocks noGrp="1"/>
          </p:cNvSpPr>
          <p:nvPr>
            <p:ph type="sldNum" sz="quarter" idx="5"/>
          </p:nvPr>
        </p:nvSpPr>
        <p:spPr/>
        <p:txBody>
          <a:bodyPr/>
          <a:lstStyle/>
          <a:p>
            <a:fld id="{93B139C5-0E9A-4181-A86A-83D77F659272}" type="slidenum">
              <a:rPr lang="en-US"/>
              <a:t>15</a:t>
            </a:fld>
            <a:endParaRPr lang="en-US"/>
          </a:p>
        </p:txBody>
      </p:sp>
    </p:spTree>
    <p:extLst>
      <p:ext uri="{BB962C8B-B14F-4D97-AF65-F5344CB8AC3E}">
        <p14:creationId xmlns:p14="http://schemas.microsoft.com/office/powerpoint/2010/main" val="25219851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Megan</a:t>
            </a:r>
          </a:p>
        </p:txBody>
      </p:sp>
      <p:sp>
        <p:nvSpPr>
          <p:cNvPr id="4" name="Slide Number Placeholder 3"/>
          <p:cNvSpPr>
            <a:spLocks noGrp="1"/>
          </p:cNvSpPr>
          <p:nvPr>
            <p:ph type="sldNum" sz="quarter" idx="5"/>
          </p:nvPr>
        </p:nvSpPr>
        <p:spPr/>
        <p:txBody>
          <a:bodyPr/>
          <a:lstStyle/>
          <a:p>
            <a:fld id="{93B139C5-0E9A-4181-A86A-83D77F659272}" type="slidenum">
              <a:rPr lang="en-US"/>
              <a:t>17</a:t>
            </a:fld>
            <a:endParaRPr lang="en-US"/>
          </a:p>
        </p:txBody>
      </p:sp>
    </p:spTree>
    <p:extLst>
      <p:ext uri="{BB962C8B-B14F-4D97-AF65-F5344CB8AC3E}">
        <p14:creationId xmlns:p14="http://schemas.microsoft.com/office/powerpoint/2010/main" val="19037014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Monica</a:t>
            </a:r>
          </a:p>
        </p:txBody>
      </p:sp>
      <p:sp>
        <p:nvSpPr>
          <p:cNvPr id="4" name="Slide Number Placeholder 3"/>
          <p:cNvSpPr>
            <a:spLocks noGrp="1"/>
          </p:cNvSpPr>
          <p:nvPr>
            <p:ph type="sldNum" sz="quarter" idx="5"/>
          </p:nvPr>
        </p:nvSpPr>
        <p:spPr/>
        <p:txBody>
          <a:bodyPr/>
          <a:lstStyle/>
          <a:p>
            <a:fld id="{93B139C5-0E9A-4181-A86A-83D77F659272}" type="slidenum">
              <a:rPr lang="en-US"/>
              <a:t>18</a:t>
            </a:fld>
            <a:endParaRPr lang="en-US"/>
          </a:p>
        </p:txBody>
      </p:sp>
    </p:spTree>
    <p:extLst>
      <p:ext uri="{BB962C8B-B14F-4D97-AF65-F5344CB8AC3E}">
        <p14:creationId xmlns:p14="http://schemas.microsoft.com/office/powerpoint/2010/main" val="3154780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Monica</a:t>
            </a:r>
          </a:p>
          <a:p>
            <a:r>
              <a:rPr lang="en-US">
                <a:ea typeface="Calibri"/>
                <a:cs typeface="Calibri"/>
              </a:rPr>
              <a:t>Also, Libby shelves/materials and Wellness corner</a:t>
            </a:r>
            <a:endParaRPr lang="en-US"/>
          </a:p>
        </p:txBody>
      </p:sp>
      <p:sp>
        <p:nvSpPr>
          <p:cNvPr id="4" name="Slide Number Placeholder 3"/>
          <p:cNvSpPr>
            <a:spLocks noGrp="1"/>
          </p:cNvSpPr>
          <p:nvPr>
            <p:ph type="sldNum" sz="quarter" idx="5"/>
          </p:nvPr>
        </p:nvSpPr>
        <p:spPr/>
        <p:txBody>
          <a:bodyPr/>
          <a:lstStyle/>
          <a:p>
            <a:fld id="{93B139C5-0E9A-4181-A86A-83D77F659272}" type="slidenum">
              <a:rPr lang="en-US"/>
              <a:t>19</a:t>
            </a:fld>
            <a:endParaRPr lang="en-US"/>
          </a:p>
        </p:txBody>
      </p:sp>
    </p:spTree>
    <p:extLst>
      <p:ext uri="{BB962C8B-B14F-4D97-AF65-F5344CB8AC3E}">
        <p14:creationId xmlns:p14="http://schemas.microsoft.com/office/powerpoint/2010/main" val="22801388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Megan</a:t>
            </a:r>
          </a:p>
          <a:p>
            <a:r>
              <a:rPr lang="en-US">
                <a:ea typeface="Calibri"/>
                <a:cs typeface="Calibri"/>
              </a:rPr>
              <a:t>(This should probably on the kits page – don't know why I have it here) Benefits of the kits: take little room, can spend as much or as little as you like but still have significant impact.</a:t>
            </a:r>
            <a:endParaRPr lang="en-US"/>
          </a:p>
        </p:txBody>
      </p:sp>
      <p:sp>
        <p:nvSpPr>
          <p:cNvPr id="4" name="Slide Number Placeholder 3"/>
          <p:cNvSpPr>
            <a:spLocks noGrp="1"/>
          </p:cNvSpPr>
          <p:nvPr>
            <p:ph type="sldNum" sz="quarter" idx="5"/>
          </p:nvPr>
        </p:nvSpPr>
        <p:spPr/>
        <p:txBody>
          <a:bodyPr/>
          <a:lstStyle/>
          <a:p>
            <a:fld id="{93B139C5-0E9A-4181-A86A-83D77F659272}" type="slidenum">
              <a:rPr lang="en-US"/>
              <a:t>20</a:t>
            </a:fld>
            <a:endParaRPr lang="en-US"/>
          </a:p>
        </p:txBody>
      </p:sp>
    </p:spTree>
    <p:extLst>
      <p:ext uri="{BB962C8B-B14F-4D97-AF65-F5344CB8AC3E}">
        <p14:creationId xmlns:p14="http://schemas.microsoft.com/office/powerpoint/2010/main" val="6200919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Megan</a:t>
            </a:r>
          </a:p>
        </p:txBody>
      </p:sp>
      <p:sp>
        <p:nvSpPr>
          <p:cNvPr id="4" name="Slide Number Placeholder 3"/>
          <p:cNvSpPr>
            <a:spLocks noGrp="1"/>
          </p:cNvSpPr>
          <p:nvPr>
            <p:ph type="sldNum" sz="quarter" idx="5"/>
          </p:nvPr>
        </p:nvSpPr>
        <p:spPr/>
        <p:txBody>
          <a:bodyPr/>
          <a:lstStyle/>
          <a:p>
            <a:fld id="{93B139C5-0E9A-4181-A86A-83D77F659272}" type="slidenum">
              <a:rPr lang="en-US"/>
              <a:t>2</a:t>
            </a:fld>
            <a:endParaRPr lang="en-US"/>
          </a:p>
        </p:txBody>
      </p:sp>
    </p:spTree>
    <p:extLst>
      <p:ext uri="{BB962C8B-B14F-4D97-AF65-F5344CB8AC3E}">
        <p14:creationId xmlns:p14="http://schemas.microsoft.com/office/powerpoint/2010/main" val="26753049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Megan</a:t>
            </a:r>
          </a:p>
        </p:txBody>
      </p:sp>
      <p:sp>
        <p:nvSpPr>
          <p:cNvPr id="4" name="Slide Number Placeholder 3"/>
          <p:cNvSpPr>
            <a:spLocks noGrp="1"/>
          </p:cNvSpPr>
          <p:nvPr>
            <p:ph type="sldNum" sz="quarter" idx="5"/>
          </p:nvPr>
        </p:nvSpPr>
        <p:spPr/>
        <p:txBody>
          <a:bodyPr/>
          <a:lstStyle/>
          <a:p>
            <a:fld id="{93B139C5-0E9A-4181-A86A-83D77F659272}" type="slidenum">
              <a:rPr lang="en-US"/>
              <a:t>21</a:t>
            </a:fld>
            <a:endParaRPr lang="en-US"/>
          </a:p>
        </p:txBody>
      </p:sp>
    </p:spTree>
    <p:extLst>
      <p:ext uri="{BB962C8B-B14F-4D97-AF65-F5344CB8AC3E}">
        <p14:creationId xmlns:p14="http://schemas.microsoft.com/office/powerpoint/2010/main" val="9052824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Monica</a:t>
            </a:r>
          </a:p>
        </p:txBody>
      </p:sp>
      <p:sp>
        <p:nvSpPr>
          <p:cNvPr id="4" name="Slide Number Placeholder 3"/>
          <p:cNvSpPr>
            <a:spLocks noGrp="1"/>
          </p:cNvSpPr>
          <p:nvPr>
            <p:ph type="sldNum" sz="quarter" idx="5"/>
          </p:nvPr>
        </p:nvSpPr>
        <p:spPr/>
        <p:txBody>
          <a:bodyPr/>
          <a:lstStyle/>
          <a:p>
            <a:fld id="{93B139C5-0E9A-4181-A86A-83D77F659272}" type="slidenum">
              <a:rPr lang="en-US"/>
              <a:t>22</a:t>
            </a:fld>
            <a:endParaRPr lang="en-US"/>
          </a:p>
        </p:txBody>
      </p:sp>
    </p:spTree>
    <p:extLst>
      <p:ext uri="{BB962C8B-B14F-4D97-AF65-F5344CB8AC3E}">
        <p14:creationId xmlns:p14="http://schemas.microsoft.com/office/powerpoint/2010/main" val="4400255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90000"/>
              </a:lnSpc>
              <a:spcBef>
                <a:spcPct val="20000"/>
              </a:spcBef>
              <a:buFont typeface="Arial"/>
              <a:buChar char="•"/>
            </a:pPr>
            <a:r>
              <a:rPr lang="en-US">
                <a:ea typeface="Calibri"/>
                <a:cs typeface="Calibri"/>
              </a:rPr>
              <a:t>Monica </a:t>
            </a:r>
            <a:endParaRPr lang="en-US"/>
          </a:p>
          <a:p>
            <a:pPr marL="171450" indent="-171450">
              <a:lnSpc>
                <a:spcPct val="90000"/>
              </a:lnSpc>
              <a:spcBef>
                <a:spcPct val="20000"/>
              </a:spcBef>
              <a:buFont typeface="Arial"/>
              <a:buChar char="•"/>
            </a:pPr>
            <a:r>
              <a:rPr lang="en-US"/>
              <a:t>Across the Commonwealth -</a:t>
            </a:r>
            <a:r>
              <a:rPr lang="en-US" i="1"/>
              <a:t>December 2022-December 2024</a:t>
            </a:r>
            <a:endParaRPr lang="en-US">
              <a:ea typeface="Calibri"/>
              <a:cs typeface="Calibri"/>
            </a:endParaRPr>
          </a:p>
          <a:p>
            <a:pPr marL="171450" indent="-171450">
              <a:lnSpc>
                <a:spcPct val="90000"/>
              </a:lnSpc>
              <a:spcBef>
                <a:spcPct val="20000"/>
              </a:spcBef>
              <a:buFont typeface="Arial"/>
              <a:buChar char="•"/>
            </a:pPr>
            <a:r>
              <a:rPr lang="en-US"/>
              <a:t>Interviews with Head Librarians </a:t>
            </a:r>
            <a:r>
              <a:rPr lang="en-US" err="1"/>
              <a:t>atCommonwealth</a:t>
            </a:r>
            <a:r>
              <a:rPr lang="en-US"/>
              <a:t> campuses.</a:t>
            </a:r>
            <a:endParaRPr lang="en-US">
              <a:ea typeface="Calibri"/>
              <a:cs typeface="Calibri"/>
            </a:endParaRPr>
          </a:p>
          <a:p>
            <a:pPr marL="628650" lvl="1" indent="-171450">
              <a:lnSpc>
                <a:spcPct val="90000"/>
              </a:lnSpc>
              <a:spcBef>
                <a:spcPct val="20000"/>
              </a:spcBef>
              <a:buFont typeface="Arial"/>
              <a:buChar char="•"/>
            </a:pPr>
            <a:r>
              <a:rPr lang="en-US"/>
              <a:t>Leisure Reading “</a:t>
            </a:r>
            <a:r>
              <a:rPr lang="en-US" err="1"/>
              <a:t>readingrumble</a:t>
            </a:r>
            <a:r>
              <a:rPr lang="en-US"/>
              <a:t>”, wellness </a:t>
            </a:r>
            <a:r>
              <a:rPr lang="en-US" err="1"/>
              <a:t>corners,sensory</a:t>
            </a:r>
            <a:r>
              <a:rPr lang="en-US"/>
              <a:t> kits, crafts, &amp; </a:t>
            </a:r>
            <a:r>
              <a:rPr lang="en-US" err="1"/>
              <a:t>onlinewellness</a:t>
            </a:r>
            <a:r>
              <a:rPr lang="en-US"/>
              <a:t> programming. </a:t>
            </a: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93B139C5-0E9A-4181-A86A-83D77F659272}" type="slidenum">
              <a:rPr lang="en-US"/>
              <a:t>23</a:t>
            </a:fld>
            <a:endParaRPr lang="en-US"/>
          </a:p>
        </p:txBody>
      </p:sp>
    </p:spTree>
    <p:extLst>
      <p:ext uri="{BB962C8B-B14F-4D97-AF65-F5344CB8AC3E}">
        <p14:creationId xmlns:p14="http://schemas.microsoft.com/office/powerpoint/2010/main" val="27838546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Megan (Safe Haven) and </a:t>
            </a:r>
            <a:endParaRPr lang="en-US"/>
          </a:p>
          <a:p>
            <a:r>
              <a:rPr lang="en-US">
                <a:ea typeface="Calibri"/>
                <a:cs typeface="Calibri"/>
              </a:rPr>
              <a:t>Monica (Read Well)</a:t>
            </a:r>
            <a:endParaRPr lang="en-US"/>
          </a:p>
        </p:txBody>
      </p:sp>
      <p:sp>
        <p:nvSpPr>
          <p:cNvPr id="4" name="Slide Number Placeholder 3"/>
          <p:cNvSpPr>
            <a:spLocks noGrp="1"/>
          </p:cNvSpPr>
          <p:nvPr>
            <p:ph type="sldNum" sz="quarter" idx="5"/>
          </p:nvPr>
        </p:nvSpPr>
        <p:spPr/>
        <p:txBody>
          <a:bodyPr/>
          <a:lstStyle/>
          <a:p>
            <a:fld id="{93B139C5-0E9A-4181-A86A-83D77F659272}" type="slidenum">
              <a:rPr lang="en-US"/>
              <a:t>24</a:t>
            </a:fld>
            <a:endParaRPr lang="en-US"/>
          </a:p>
        </p:txBody>
      </p:sp>
    </p:spTree>
    <p:extLst>
      <p:ext uri="{BB962C8B-B14F-4D97-AF65-F5344CB8AC3E}">
        <p14:creationId xmlns:p14="http://schemas.microsoft.com/office/powerpoint/2010/main" val="6168822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Megan</a:t>
            </a:r>
          </a:p>
        </p:txBody>
      </p:sp>
      <p:sp>
        <p:nvSpPr>
          <p:cNvPr id="4" name="Slide Number Placeholder 3"/>
          <p:cNvSpPr>
            <a:spLocks noGrp="1"/>
          </p:cNvSpPr>
          <p:nvPr>
            <p:ph type="sldNum" sz="quarter" idx="5"/>
          </p:nvPr>
        </p:nvSpPr>
        <p:spPr/>
        <p:txBody>
          <a:bodyPr/>
          <a:lstStyle/>
          <a:p>
            <a:fld id="{93B139C5-0E9A-4181-A86A-83D77F659272}" type="slidenum">
              <a:rPr lang="en-US"/>
              <a:t>3</a:t>
            </a:fld>
            <a:endParaRPr lang="en-US"/>
          </a:p>
        </p:txBody>
      </p:sp>
    </p:spTree>
    <p:extLst>
      <p:ext uri="{BB962C8B-B14F-4D97-AF65-F5344CB8AC3E}">
        <p14:creationId xmlns:p14="http://schemas.microsoft.com/office/powerpoint/2010/main" val="26712602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Monica</a:t>
            </a:r>
          </a:p>
        </p:txBody>
      </p:sp>
      <p:sp>
        <p:nvSpPr>
          <p:cNvPr id="4" name="Slide Number Placeholder 3"/>
          <p:cNvSpPr>
            <a:spLocks noGrp="1"/>
          </p:cNvSpPr>
          <p:nvPr>
            <p:ph type="sldNum" sz="quarter" idx="5"/>
          </p:nvPr>
        </p:nvSpPr>
        <p:spPr/>
        <p:txBody>
          <a:bodyPr/>
          <a:lstStyle/>
          <a:p>
            <a:fld id="{93B139C5-0E9A-4181-A86A-83D77F659272}" type="slidenum">
              <a:rPr lang="en-US"/>
              <a:t>4</a:t>
            </a:fld>
            <a:endParaRPr lang="en-US"/>
          </a:p>
        </p:txBody>
      </p:sp>
    </p:spTree>
    <p:extLst>
      <p:ext uri="{BB962C8B-B14F-4D97-AF65-F5344CB8AC3E}">
        <p14:creationId xmlns:p14="http://schemas.microsoft.com/office/powerpoint/2010/main" val="525200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Monica</a:t>
            </a:r>
          </a:p>
        </p:txBody>
      </p:sp>
      <p:sp>
        <p:nvSpPr>
          <p:cNvPr id="4" name="Slide Number Placeholder 3"/>
          <p:cNvSpPr>
            <a:spLocks noGrp="1"/>
          </p:cNvSpPr>
          <p:nvPr>
            <p:ph type="sldNum" sz="quarter" idx="5"/>
          </p:nvPr>
        </p:nvSpPr>
        <p:spPr/>
        <p:txBody>
          <a:bodyPr/>
          <a:lstStyle/>
          <a:p>
            <a:fld id="{93B139C5-0E9A-4181-A86A-83D77F659272}" type="slidenum">
              <a:rPr lang="en-US"/>
              <a:t>5</a:t>
            </a:fld>
            <a:endParaRPr lang="en-US"/>
          </a:p>
        </p:txBody>
      </p:sp>
    </p:spTree>
    <p:extLst>
      <p:ext uri="{BB962C8B-B14F-4D97-AF65-F5344CB8AC3E}">
        <p14:creationId xmlns:p14="http://schemas.microsoft.com/office/powerpoint/2010/main" val="19647958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Megan</a:t>
            </a:r>
          </a:p>
          <a:p>
            <a:r>
              <a:rPr lang="en-US">
                <a:ea typeface="Calibri"/>
                <a:cs typeface="Calibri"/>
              </a:rPr>
              <a:t>De-Stress Fest began before 2014</a:t>
            </a:r>
            <a:endParaRPr lang="en-US"/>
          </a:p>
          <a:p>
            <a:r>
              <a:rPr lang="en-US">
                <a:ea typeface="Calibri"/>
                <a:cs typeface="Calibri"/>
              </a:rPr>
              <a:t>We know now that a lot of the outreach work we've been doing (Open Houses, one-off programs) contribute to that sense of belonging and well-being. We just didn't identify it as such.</a:t>
            </a:r>
          </a:p>
          <a:p>
            <a:r>
              <a:rPr lang="en-US">
                <a:ea typeface="Calibri"/>
                <a:cs typeface="Calibri"/>
              </a:rPr>
              <a:t>Penn State formalized an actual wellness initiative in 2023 with the establishment of </a:t>
            </a:r>
            <a:r>
              <a:rPr lang="en-US" err="1">
                <a:ea typeface="Calibri"/>
                <a:cs typeface="Calibri"/>
              </a:rPr>
              <a:t>LibWell</a:t>
            </a:r>
            <a:r>
              <a:rPr lang="en-US">
                <a:ea typeface="Calibri"/>
                <a:cs typeface="Calibri"/>
              </a:rPr>
              <a:t>. </a:t>
            </a:r>
          </a:p>
        </p:txBody>
      </p:sp>
      <p:sp>
        <p:nvSpPr>
          <p:cNvPr id="4" name="Slide Number Placeholder 3"/>
          <p:cNvSpPr>
            <a:spLocks noGrp="1"/>
          </p:cNvSpPr>
          <p:nvPr>
            <p:ph type="sldNum" sz="quarter" idx="5"/>
          </p:nvPr>
        </p:nvSpPr>
        <p:spPr/>
        <p:txBody>
          <a:bodyPr/>
          <a:lstStyle/>
          <a:p>
            <a:fld id="{93B139C5-0E9A-4181-A86A-83D77F659272}" type="slidenum">
              <a:t>6</a:t>
            </a:fld>
            <a:endParaRPr lang="en-US"/>
          </a:p>
        </p:txBody>
      </p:sp>
    </p:spTree>
    <p:extLst>
      <p:ext uri="{BB962C8B-B14F-4D97-AF65-F5344CB8AC3E}">
        <p14:creationId xmlns:p14="http://schemas.microsoft.com/office/powerpoint/2010/main" val="33532595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MEGAN: We received funding that allowed us to set up our formal </a:t>
            </a:r>
            <a:r>
              <a:rPr lang="en-US" err="1">
                <a:ea typeface="Calibri"/>
                <a:cs typeface="Calibri"/>
              </a:rPr>
              <a:t>LibWell</a:t>
            </a:r>
            <a:r>
              <a:rPr lang="en-US">
                <a:ea typeface="Calibri"/>
                <a:cs typeface="Calibri"/>
              </a:rPr>
              <a:t> program. (Name of the program and the leadership group responsible for the wellness efforts at Penn State Libraries. </a:t>
            </a:r>
          </a:p>
          <a:p>
            <a:r>
              <a:rPr lang="en-US">
                <a:ea typeface="Calibri"/>
                <a:cs typeface="Calibri"/>
              </a:rPr>
              <a:t>It took us time to get our footing.  We had to figure out exactly how we were going to make it work, especially since we were supporting work spread out across the Commonwealth of Pennsylvania.</a:t>
            </a:r>
            <a:endParaRPr lang="en-US"/>
          </a:p>
          <a:p>
            <a:r>
              <a:rPr lang="en-US">
                <a:ea typeface="Calibri"/>
                <a:cs typeface="Calibri"/>
              </a:rPr>
              <a:t>Two big sources of inspiration/help with this work:</a:t>
            </a:r>
          </a:p>
          <a:p>
            <a:r>
              <a:rPr lang="en-US">
                <a:ea typeface="Calibri"/>
                <a:cs typeface="Calibri"/>
              </a:rPr>
              <a:t>*Student Wellness and Academic Libraries, ed. Sara Holder and Amber Lannon</a:t>
            </a:r>
          </a:p>
          <a:p>
            <a:r>
              <a:rPr lang="en-US">
                <a:ea typeface="Calibri"/>
                <a:cs typeface="Calibri"/>
              </a:rPr>
              <a:t>*LOEX 2023 presentation on the </a:t>
            </a:r>
            <a:r>
              <a:rPr lang="en-US" err="1">
                <a:ea typeface="Calibri"/>
                <a:cs typeface="Calibri"/>
              </a:rPr>
              <a:t>StudyWell</a:t>
            </a:r>
            <a:r>
              <a:rPr lang="en-US">
                <a:ea typeface="Calibri"/>
                <a:cs typeface="Calibri"/>
              </a:rPr>
              <a:t> Initiative (we had already decided on </a:t>
            </a:r>
            <a:r>
              <a:rPr lang="en-US" err="1">
                <a:ea typeface="Calibri"/>
                <a:cs typeface="Calibri"/>
              </a:rPr>
              <a:t>LibWell</a:t>
            </a:r>
            <a:r>
              <a:rPr lang="en-US">
                <a:ea typeface="Calibri"/>
                <a:cs typeface="Calibri"/>
              </a:rPr>
              <a:t> before attending LOEX) by </a:t>
            </a:r>
            <a:r>
              <a:rPr lang="en-US"/>
              <a:t>Laura W. Gariepy, Emily J. Hurst, Sue Robinson, Ryan Pander of Virginia Commonwealth University Libraries.</a:t>
            </a:r>
            <a:endParaRPr lang="en-US">
              <a:ea typeface="Calibri"/>
              <a:cs typeface="Calibri"/>
            </a:endParaRPr>
          </a:p>
          <a:p>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93B139C5-0E9A-4181-A86A-83D77F659272}" type="slidenum">
              <a:t>7</a:t>
            </a:fld>
            <a:endParaRPr lang="en-US"/>
          </a:p>
        </p:txBody>
      </p:sp>
    </p:spTree>
    <p:extLst>
      <p:ext uri="{BB962C8B-B14F-4D97-AF65-F5344CB8AC3E}">
        <p14:creationId xmlns:p14="http://schemas.microsoft.com/office/powerpoint/2010/main" val="33277897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Monica- To help programming and collection development stay focused creating a mission statement for wellness work can be especially helpful. Also, having ready objectives that are broad enough in nature</a:t>
            </a:r>
          </a:p>
        </p:txBody>
      </p:sp>
      <p:sp>
        <p:nvSpPr>
          <p:cNvPr id="4" name="Slide Number Placeholder 3"/>
          <p:cNvSpPr>
            <a:spLocks noGrp="1"/>
          </p:cNvSpPr>
          <p:nvPr>
            <p:ph type="sldNum" sz="quarter" idx="5"/>
          </p:nvPr>
        </p:nvSpPr>
        <p:spPr/>
        <p:txBody>
          <a:bodyPr/>
          <a:lstStyle/>
          <a:p>
            <a:fld id="{93B139C5-0E9A-4181-A86A-83D77F659272}" type="slidenum">
              <a:rPr lang="en-US"/>
              <a:t>8</a:t>
            </a:fld>
            <a:endParaRPr lang="en-US"/>
          </a:p>
        </p:txBody>
      </p:sp>
    </p:spTree>
    <p:extLst>
      <p:ext uri="{BB962C8B-B14F-4D97-AF65-F5344CB8AC3E}">
        <p14:creationId xmlns:p14="http://schemas.microsoft.com/office/powerpoint/2010/main" val="24292190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Monica</a:t>
            </a:r>
          </a:p>
          <a:p>
            <a:r>
              <a:rPr lang="en-US">
                <a:ea typeface="Calibri"/>
                <a:cs typeface="Calibri"/>
              </a:rPr>
              <a:t>Worked with our Public Relations and Marketing department to develop a campaign to support the initiative.</a:t>
            </a:r>
            <a:endParaRPr lang="en-US"/>
          </a:p>
          <a:p>
            <a:r>
              <a:rPr lang="en-US">
                <a:ea typeface="Calibri"/>
                <a:cs typeface="Calibri"/>
              </a:rPr>
              <a:t>If you don't have a PR department, just develop marketing materials that are consistent.</a:t>
            </a:r>
          </a:p>
        </p:txBody>
      </p:sp>
      <p:sp>
        <p:nvSpPr>
          <p:cNvPr id="4" name="Slide Number Placeholder 3"/>
          <p:cNvSpPr>
            <a:spLocks noGrp="1"/>
          </p:cNvSpPr>
          <p:nvPr>
            <p:ph type="sldNum" sz="quarter" idx="5"/>
          </p:nvPr>
        </p:nvSpPr>
        <p:spPr/>
        <p:txBody>
          <a:bodyPr/>
          <a:lstStyle/>
          <a:p>
            <a:fld id="{93B139C5-0E9A-4181-A86A-83D77F659272}" type="slidenum">
              <a:t>9</a:t>
            </a:fld>
            <a:endParaRPr lang="en-US"/>
          </a:p>
        </p:txBody>
      </p:sp>
    </p:spTree>
    <p:extLst>
      <p:ext uri="{BB962C8B-B14F-4D97-AF65-F5344CB8AC3E}">
        <p14:creationId xmlns:p14="http://schemas.microsoft.com/office/powerpoint/2010/main" val="5962412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079CE54-C06C-F74D-A5EE-9D9AE269F7E0}" type="datetimeFigureOut">
              <a:rPr lang="en-US" smtClean="0"/>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825CAF-B04A-5C44-8451-7A86437A963E}" type="slidenum">
              <a:rPr lang="en-US" smtClean="0"/>
              <a:t>‹#›</a:t>
            </a:fld>
            <a:endParaRPr lang="en-US"/>
          </a:p>
        </p:txBody>
      </p:sp>
    </p:spTree>
    <p:extLst>
      <p:ext uri="{BB962C8B-B14F-4D97-AF65-F5344CB8AC3E}">
        <p14:creationId xmlns:p14="http://schemas.microsoft.com/office/powerpoint/2010/main" val="3240832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079CE54-C06C-F74D-A5EE-9D9AE269F7E0}" type="datetimeFigureOut">
              <a:rPr lang="en-US" smtClean="0"/>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825CAF-B04A-5C44-8451-7A86437A963E}" type="slidenum">
              <a:rPr lang="en-US" smtClean="0"/>
              <a:t>‹#›</a:t>
            </a:fld>
            <a:endParaRPr lang="en-US"/>
          </a:p>
        </p:txBody>
      </p:sp>
    </p:spTree>
    <p:extLst>
      <p:ext uri="{BB962C8B-B14F-4D97-AF65-F5344CB8AC3E}">
        <p14:creationId xmlns:p14="http://schemas.microsoft.com/office/powerpoint/2010/main" val="2488231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09265"/>
            <a:ext cx="2743200" cy="5216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909265"/>
            <a:ext cx="8026400" cy="521689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079CE54-C06C-F74D-A5EE-9D9AE269F7E0}" type="datetimeFigureOut">
              <a:rPr lang="en-US" smtClean="0"/>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825CAF-B04A-5C44-8451-7A86437A963E}" type="slidenum">
              <a:rPr lang="en-US" smtClean="0"/>
              <a:t>‹#›</a:t>
            </a:fld>
            <a:endParaRPr lang="en-US"/>
          </a:p>
        </p:txBody>
      </p:sp>
    </p:spTree>
    <p:extLst>
      <p:ext uri="{BB962C8B-B14F-4D97-AF65-F5344CB8AC3E}">
        <p14:creationId xmlns:p14="http://schemas.microsoft.com/office/powerpoint/2010/main" val="3898117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079CE54-C06C-F74D-A5EE-9D9AE269F7E0}" type="datetimeFigureOut">
              <a:rPr lang="en-US" smtClean="0"/>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825CAF-B04A-5C44-8451-7A86437A963E}" type="slidenum">
              <a:rPr lang="en-US" smtClean="0"/>
              <a:t>‹#›</a:t>
            </a:fld>
            <a:endParaRPr lang="en-US"/>
          </a:p>
        </p:txBody>
      </p:sp>
    </p:spTree>
    <p:extLst>
      <p:ext uri="{BB962C8B-B14F-4D97-AF65-F5344CB8AC3E}">
        <p14:creationId xmlns:p14="http://schemas.microsoft.com/office/powerpoint/2010/main" val="391357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079CE54-C06C-F74D-A5EE-9D9AE269F7E0}" type="datetimeFigureOut">
              <a:rPr lang="en-US" smtClean="0"/>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825CAF-B04A-5C44-8451-7A86437A963E}" type="slidenum">
              <a:rPr lang="en-US" smtClean="0"/>
              <a:t>‹#›</a:t>
            </a:fld>
            <a:endParaRPr lang="en-US"/>
          </a:p>
        </p:txBody>
      </p:sp>
    </p:spTree>
    <p:extLst>
      <p:ext uri="{BB962C8B-B14F-4D97-AF65-F5344CB8AC3E}">
        <p14:creationId xmlns:p14="http://schemas.microsoft.com/office/powerpoint/2010/main" val="29770140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973749"/>
            <a:ext cx="5384800" cy="415241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73749"/>
            <a:ext cx="5384800" cy="415241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079CE54-C06C-F74D-A5EE-9D9AE269F7E0}" type="datetimeFigureOut">
              <a:rPr lang="en-US" smtClean="0"/>
              <a:t>12/9/2025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825CAF-B04A-5C44-8451-7A86437A963E}" type="slidenum">
              <a:rPr lang="en-US" smtClean="0"/>
              <a:t>‹#›</a:t>
            </a:fld>
            <a:endParaRPr lang="en-US"/>
          </a:p>
        </p:txBody>
      </p:sp>
    </p:spTree>
    <p:extLst>
      <p:ext uri="{BB962C8B-B14F-4D97-AF65-F5344CB8AC3E}">
        <p14:creationId xmlns:p14="http://schemas.microsoft.com/office/powerpoint/2010/main" val="31207238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65535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295115"/>
            <a:ext cx="5386917" cy="38310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65535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295115"/>
            <a:ext cx="5389033" cy="38310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079CE54-C06C-F74D-A5EE-9D9AE269F7E0}" type="datetimeFigureOut">
              <a:rPr lang="en-US" smtClean="0"/>
              <a:t>12/9/2025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0825CAF-B04A-5C44-8451-7A86437A963E}" type="slidenum">
              <a:rPr lang="en-US" smtClean="0"/>
              <a:t>‹#›</a:t>
            </a:fld>
            <a:endParaRPr lang="en-US"/>
          </a:p>
        </p:txBody>
      </p:sp>
    </p:spTree>
    <p:extLst>
      <p:ext uri="{BB962C8B-B14F-4D97-AF65-F5344CB8AC3E}">
        <p14:creationId xmlns:p14="http://schemas.microsoft.com/office/powerpoint/2010/main" val="2110523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079CE54-C06C-F74D-A5EE-9D9AE269F7E0}" type="datetimeFigureOut">
              <a:rPr lang="en-US" smtClean="0"/>
              <a:t>12/9/2025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0825CAF-B04A-5C44-8451-7A86437A963E}" type="slidenum">
              <a:rPr lang="en-US" smtClean="0"/>
              <a:t>‹#›</a:t>
            </a:fld>
            <a:endParaRPr lang="en-US"/>
          </a:p>
        </p:txBody>
      </p:sp>
    </p:spTree>
    <p:extLst>
      <p:ext uri="{BB962C8B-B14F-4D97-AF65-F5344CB8AC3E}">
        <p14:creationId xmlns:p14="http://schemas.microsoft.com/office/powerpoint/2010/main" val="17659712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79CE54-C06C-F74D-A5EE-9D9AE269F7E0}" type="datetimeFigureOut">
              <a:rPr lang="en-US" smtClean="0"/>
              <a:t>12/9/2025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0825CAF-B04A-5C44-8451-7A86437A963E}" type="slidenum">
              <a:rPr lang="en-US" smtClean="0"/>
              <a:t>‹#›</a:t>
            </a:fld>
            <a:endParaRPr lang="en-US"/>
          </a:p>
        </p:txBody>
      </p:sp>
    </p:spTree>
    <p:extLst>
      <p:ext uri="{BB962C8B-B14F-4D97-AF65-F5344CB8AC3E}">
        <p14:creationId xmlns:p14="http://schemas.microsoft.com/office/powerpoint/2010/main" val="16333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946838"/>
            <a:ext cx="4011084" cy="78151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946839"/>
            <a:ext cx="6815667" cy="51793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728355"/>
            <a:ext cx="4011084" cy="439780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079CE54-C06C-F74D-A5EE-9D9AE269F7E0}" type="datetimeFigureOut">
              <a:rPr lang="en-US" smtClean="0"/>
              <a:t>12/9/2025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825CAF-B04A-5C44-8451-7A86437A963E}" type="slidenum">
              <a:rPr lang="en-US" smtClean="0"/>
              <a:t>‹#›</a:t>
            </a:fld>
            <a:endParaRPr lang="en-US"/>
          </a:p>
        </p:txBody>
      </p:sp>
    </p:spTree>
    <p:extLst>
      <p:ext uri="{BB962C8B-B14F-4D97-AF65-F5344CB8AC3E}">
        <p14:creationId xmlns:p14="http://schemas.microsoft.com/office/powerpoint/2010/main" val="3979050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833685" y="924294"/>
            <a:ext cx="8427264" cy="38032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079CE54-C06C-F74D-A5EE-9D9AE269F7E0}" type="datetimeFigureOut">
              <a:rPr lang="en-US" smtClean="0"/>
              <a:t>12/9/2025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825CAF-B04A-5C44-8451-7A86437A963E}" type="slidenum">
              <a:rPr lang="en-US" smtClean="0"/>
              <a:t>‹#›</a:t>
            </a:fld>
            <a:endParaRPr lang="en-US"/>
          </a:p>
        </p:txBody>
      </p:sp>
    </p:spTree>
    <p:extLst>
      <p:ext uri="{BB962C8B-B14F-4D97-AF65-F5344CB8AC3E}">
        <p14:creationId xmlns:p14="http://schemas.microsoft.com/office/powerpoint/2010/main" val="36620270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09600" y="83074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2111599"/>
            <a:ext cx="10972800" cy="401456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79CE54-C06C-F74D-A5EE-9D9AE269F7E0}" type="datetimeFigureOut">
              <a:rPr lang="en-US" smtClean="0"/>
              <a:t>12/9/2025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825CAF-B04A-5C44-8451-7A86437A963E}" type="slidenum">
              <a:rPr lang="en-US" smtClean="0"/>
              <a:t>‹#›</a:t>
            </a:fld>
            <a:endParaRPr lang="en-US"/>
          </a:p>
        </p:txBody>
      </p:sp>
    </p:spTree>
    <p:extLst>
      <p:ext uri="{BB962C8B-B14F-4D97-AF65-F5344CB8AC3E}">
        <p14:creationId xmlns:p14="http://schemas.microsoft.com/office/powerpoint/2010/main" val="1193217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hyperlink" Target="https://sites.psu.edu/libwell/" TargetMode="External"/><Relationship Id="rId5" Type="http://schemas.openxmlformats.org/officeDocument/2006/relationships/image" Target="../media/image13.png"/><Relationship Id="rId4" Type="http://schemas.openxmlformats.org/officeDocument/2006/relationships/image" Target="../media/image12.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2.jpeg"/><Relationship Id="rId3" Type="http://schemas.openxmlformats.org/officeDocument/2006/relationships/hyperlink" Target="https://sites.psu.edu/sensoryfriendlylibraries/" TargetMode="External"/><Relationship Id="rId7" Type="http://schemas.openxmlformats.org/officeDocument/2006/relationships/image" Target="../media/image17.png"/><Relationship Id="rId12"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16.jpeg"/><Relationship Id="rId11" Type="http://schemas.openxmlformats.org/officeDocument/2006/relationships/image" Target="../media/image20.png"/><Relationship Id="rId5" Type="http://schemas.openxmlformats.org/officeDocument/2006/relationships/image" Target="../media/image15.jpeg"/><Relationship Id="rId10" Type="http://schemas.openxmlformats.org/officeDocument/2006/relationships/image" Target="../media/image19.jpeg"/><Relationship Id="rId4" Type="http://schemas.openxmlformats.org/officeDocument/2006/relationships/image" Target="../media/image14.jpeg"/><Relationship Id="rId9" Type="http://schemas.openxmlformats.org/officeDocument/2006/relationships/hyperlink" Target="https://sites.psu.edu/virtualsensoryroom/"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hyperlink" Target="https://bit.ly/LOEX25LibWell" TargetMode="External"/><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bit.ly/LOEX25LibWell"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hyperlink" Target="https://creativecommons.org/licenses/by-nc-nd/4.0/"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Belonging Beyond Books:</a:t>
            </a:r>
            <a:br>
              <a:rPr lang="en-US"/>
            </a:br>
            <a:r>
              <a:rPr lang="en-US"/>
              <a:t>Supporting Wellness in the Library</a:t>
            </a:r>
          </a:p>
        </p:txBody>
      </p:sp>
      <p:sp>
        <p:nvSpPr>
          <p:cNvPr id="3" name="Subtitle 2"/>
          <p:cNvSpPr>
            <a:spLocks noGrp="1"/>
          </p:cNvSpPr>
          <p:nvPr>
            <p:ph type="subTitle" idx="1"/>
          </p:nvPr>
        </p:nvSpPr>
        <p:spPr>
          <a:xfrm>
            <a:off x="773724" y="3886200"/>
            <a:ext cx="10644552" cy="2260600"/>
          </a:xfrm>
        </p:spPr>
        <p:txBody>
          <a:bodyPr vert="horz" lIns="91440" tIns="45720" rIns="91440" bIns="45720" rtlCol="0" anchor="t">
            <a:normAutofit/>
          </a:bodyPr>
          <a:lstStyle/>
          <a:p>
            <a:endParaRPr lang="en-US" sz="2400"/>
          </a:p>
          <a:p>
            <a:r>
              <a:rPr lang="en-US" sz="2400"/>
              <a:t>Monica Gingerich, Coordinator for Student Experience and Engagement</a:t>
            </a:r>
            <a:endParaRPr lang="en-US"/>
          </a:p>
          <a:p>
            <a:r>
              <a:rPr lang="en-US" sz="2400"/>
              <a:t>Megan Gilpin, Education Program Specialist</a:t>
            </a:r>
          </a:p>
          <a:p>
            <a:r>
              <a:rPr lang="en-US" sz="2000"/>
              <a:t>Penn State University Libraries</a:t>
            </a:r>
          </a:p>
          <a:p>
            <a:r>
              <a:rPr lang="en-US" sz="2000"/>
              <a:t>LOEX Fall Focus, November 2025</a:t>
            </a:r>
            <a:endParaRPr lang="en-US"/>
          </a:p>
          <a:p>
            <a:endParaRPr lang="en-US"/>
          </a:p>
        </p:txBody>
      </p:sp>
    </p:spTree>
    <p:extLst>
      <p:ext uri="{BB962C8B-B14F-4D97-AF65-F5344CB8AC3E}">
        <p14:creationId xmlns:p14="http://schemas.microsoft.com/office/powerpoint/2010/main" val="35572051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8F6DE-6991-99C9-6E01-B40D0E17CDEF}"/>
              </a:ext>
            </a:extLst>
          </p:cNvPr>
          <p:cNvSpPr>
            <a:spLocks noGrp="1"/>
          </p:cNvSpPr>
          <p:nvPr>
            <p:ph type="title"/>
          </p:nvPr>
        </p:nvSpPr>
        <p:spPr>
          <a:xfrm>
            <a:off x="609600" y="830748"/>
            <a:ext cx="10972800" cy="1143000"/>
          </a:xfrm>
        </p:spPr>
        <p:txBody>
          <a:bodyPr anchor="ctr">
            <a:normAutofit/>
          </a:bodyPr>
          <a:lstStyle/>
          <a:p>
            <a:r>
              <a:rPr lang="en-US"/>
              <a:t>Where to start? Build on welcome events</a:t>
            </a:r>
          </a:p>
        </p:txBody>
      </p:sp>
      <p:sp>
        <p:nvSpPr>
          <p:cNvPr id="3" name="Text Placeholder 2">
            <a:extLst>
              <a:ext uri="{FF2B5EF4-FFF2-40B4-BE49-F238E27FC236}">
                <a16:creationId xmlns:a16="http://schemas.microsoft.com/office/drawing/2014/main" id="{F96357B7-B1B7-82E5-6BA2-B80F7530F86E}"/>
              </a:ext>
            </a:extLst>
          </p:cNvPr>
          <p:cNvSpPr>
            <a:spLocks noGrp="1"/>
          </p:cNvSpPr>
          <p:nvPr>
            <p:ph type="body" idx="1"/>
          </p:nvPr>
        </p:nvSpPr>
        <p:spPr>
          <a:xfrm>
            <a:off x="197708" y="2788056"/>
            <a:ext cx="5386917" cy="639762"/>
          </a:xfrm>
        </p:spPr>
        <p:txBody>
          <a:bodyPr anchor="b">
            <a:normAutofit/>
          </a:bodyPr>
          <a:lstStyle/>
          <a:p>
            <a:pPr algn="ctr"/>
            <a:r>
              <a:rPr lang="en-US"/>
              <a:t>Open House</a:t>
            </a:r>
          </a:p>
        </p:txBody>
      </p:sp>
      <p:sp>
        <p:nvSpPr>
          <p:cNvPr id="4" name="Content Placeholder 3">
            <a:extLst>
              <a:ext uri="{FF2B5EF4-FFF2-40B4-BE49-F238E27FC236}">
                <a16:creationId xmlns:a16="http://schemas.microsoft.com/office/drawing/2014/main" id="{F9BE7B50-3F03-6F9D-D7B4-BCD9FC889CDB}"/>
              </a:ext>
            </a:extLst>
          </p:cNvPr>
          <p:cNvSpPr>
            <a:spLocks noGrp="1"/>
          </p:cNvSpPr>
          <p:nvPr>
            <p:ph sz="half" idx="2"/>
          </p:nvPr>
        </p:nvSpPr>
        <p:spPr>
          <a:xfrm>
            <a:off x="496330" y="3427818"/>
            <a:ext cx="5386917" cy="3831048"/>
          </a:xfrm>
        </p:spPr>
        <p:txBody>
          <a:bodyPr vert="horz" lIns="91440" tIns="45720" rIns="91440" bIns="45720" rtlCol="0" anchor="t">
            <a:normAutofit/>
          </a:bodyPr>
          <a:lstStyle/>
          <a:p>
            <a:r>
              <a:rPr lang="en-US"/>
              <a:t>Providing a fun and welcoming atmosphere – students meet staff</a:t>
            </a:r>
          </a:p>
          <a:p>
            <a:r>
              <a:rPr lang="en-US"/>
              <a:t>Libby stop</a:t>
            </a:r>
          </a:p>
          <a:p>
            <a:r>
              <a:rPr lang="en-US"/>
              <a:t>Reading for wellness</a:t>
            </a:r>
          </a:p>
          <a:p>
            <a:endParaRPr lang="en-US"/>
          </a:p>
        </p:txBody>
      </p:sp>
      <p:pic>
        <p:nvPicPr>
          <p:cNvPr id="7" name="Content Placeholder 6" descr="A screenshot of a book&#10;&#10;AI-generated content may be incorrect.">
            <a:extLst>
              <a:ext uri="{FF2B5EF4-FFF2-40B4-BE49-F238E27FC236}">
                <a16:creationId xmlns:a16="http://schemas.microsoft.com/office/drawing/2014/main" id="{509C187D-82E4-5954-2A50-1004B47D3354}"/>
              </a:ext>
            </a:extLst>
          </p:cNvPr>
          <p:cNvPicPr>
            <a:picLocks noGrp="1" noChangeAspect="1"/>
          </p:cNvPicPr>
          <p:nvPr>
            <p:ph sz="quarter" idx="4"/>
          </p:nvPr>
        </p:nvPicPr>
        <p:blipFill>
          <a:blip r:embed="rId3"/>
          <a:stretch>
            <a:fillRect/>
          </a:stretch>
        </p:blipFill>
        <p:spPr>
          <a:xfrm>
            <a:off x="5876845" y="2500489"/>
            <a:ext cx="5869679" cy="27286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5143057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DEA4C-4A8B-F3C1-D03C-8553F07A006E}"/>
              </a:ext>
            </a:extLst>
          </p:cNvPr>
          <p:cNvSpPr>
            <a:spLocks noGrp="1"/>
          </p:cNvSpPr>
          <p:nvPr>
            <p:ph type="title"/>
          </p:nvPr>
        </p:nvSpPr>
        <p:spPr/>
        <p:txBody>
          <a:bodyPr/>
          <a:lstStyle/>
          <a:p>
            <a:r>
              <a:rPr lang="en-US"/>
              <a:t>Next step: Semester Themes</a:t>
            </a:r>
          </a:p>
        </p:txBody>
      </p:sp>
      <p:sp>
        <p:nvSpPr>
          <p:cNvPr id="3" name="Content Placeholder 2">
            <a:extLst>
              <a:ext uri="{FF2B5EF4-FFF2-40B4-BE49-F238E27FC236}">
                <a16:creationId xmlns:a16="http://schemas.microsoft.com/office/drawing/2014/main" id="{63DD34B4-8907-34CD-FAF9-38B9F3981F2F}"/>
              </a:ext>
            </a:extLst>
          </p:cNvPr>
          <p:cNvSpPr>
            <a:spLocks noGrp="1"/>
          </p:cNvSpPr>
          <p:nvPr>
            <p:ph sz="half" idx="1"/>
          </p:nvPr>
        </p:nvSpPr>
        <p:spPr/>
        <p:txBody>
          <a:bodyPr vert="horz" lIns="91440" tIns="45720" rIns="91440" bIns="45720" rtlCol="0" anchor="t">
            <a:normAutofit lnSpcReduction="10000"/>
          </a:bodyPr>
          <a:lstStyle/>
          <a:p>
            <a:r>
              <a:rPr lang="en-US"/>
              <a:t>Opt-in and tailor to the campus</a:t>
            </a:r>
          </a:p>
          <a:p>
            <a:endParaRPr lang="en-US" sz="600"/>
          </a:p>
          <a:p>
            <a:r>
              <a:rPr lang="en-US"/>
              <a:t>Take a Break Tuesday activities and Whiteboard Wednesday prompts (thank you VCU!!!!)</a:t>
            </a:r>
          </a:p>
          <a:p>
            <a:endParaRPr lang="en-US" sz="600"/>
          </a:p>
          <a:p>
            <a:r>
              <a:rPr lang="en-US"/>
              <a:t>Coordinated purchases to support TBT activities</a:t>
            </a:r>
          </a:p>
          <a:p>
            <a:endParaRPr lang="en-US" sz="600"/>
          </a:p>
          <a:p>
            <a:r>
              <a:rPr lang="en-US"/>
              <a:t>Two online programs for any location (including World Campus)</a:t>
            </a:r>
          </a:p>
          <a:p>
            <a:endParaRPr lang="en-US"/>
          </a:p>
          <a:p>
            <a:endParaRPr lang="en-US"/>
          </a:p>
        </p:txBody>
      </p:sp>
      <p:pic>
        <p:nvPicPr>
          <p:cNvPr id="5" name="Content Placeholder 4" descr="A book cover with text in a circle&#10;&#10;AI-generated content may be incorrect.">
            <a:extLst>
              <a:ext uri="{FF2B5EF4-FFF2-40B4-BE49-F238E27FC236}">
                <a16:creationId xmlns:a16="http://schemas.microsoft.com/office/drawing/2014/main" id="{3A70D9EB-FC5B-232D-32DF-5C7040A637D4}"/>
              </a:ext>
            </a:extLst>
          </p:cNvPr>
          <p:cNvPicPr>
            <a:picLocks noGrp="1" noChangeAspect="1"/>
          </p:cNvPicPr>
          <p:nvPr>
            <p:ph sz="half" idx="2"/>
          </p:nvPr>
        </p:nvPicPr>
        <p:blipFill>
          <a:blip r:embed="rId3"/>
          <a:stretch>
            <a:fillRect/>
          </a:stretch>
        </p:blipFill>
        <p:spPr>
          <a:xfrm>
            <a:off x="6197600" y="2023093"/>
            <a:ext cx="5384800" cy="4053726"/>
          </a:xfrm>
        </p:spPr>
      </p:pic>
    </p:spTree>
    <p:extLst>
      <p:ext uri="{BB962C8B-B14F-4D97-AF65-F5344CB8AC3E}">
        <p14:creationId xmlns:p14="http://schemas.microsoft.com/office/powerpoint/2010/main" val="31005852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card with a logo and a qr code&#10;&#10;AI-generated content may be incorrect.">
            <a:extLst>
              <a:ext uri="{FF2B5EF4-FFF2-40B4-BE49-F238E27FC236}">
                <a16:creationId xmlns:a16="http://schemas.microsoft.com/office/drawing/2014/main" id="{A2EF6299-D11D-2C37-A884-B929D2E8EA51}"/>
              </a:ext>
            </a:extLst>
          </p:cNvPr>
          <p:cNvPicPr>
            <a:picLocks noChangeAspect="1"/>
          </p:cNvPicPr>
          <p:nvPr/>
        </p:nvPicPr>
        <p:blipFill>
          <a:blip r:embed="rId3"/>
          <a:stretch>
            <a:fillRect/>
          </a:stretch>
        </p:blipFill>
        <p:spPr>
          <a:xfrm>
            <a:off x="5198" y="0"/>
            <a:ext cx="12181604" cy="6858000"/>
          </a:xfrm>
          <a:prstGeom prst="rect">
            <a:avLst/>
          </a:prstGeom>
        </p:spPr>
      </p:pic>
    </p:spTree>
    <p:extLst>
      <p:ext uri="{BB962C8B-B14F-4D97-AF65-F5344CB8AC3E}">
        <p14:creationId xmlns:p14="http://schemas.microsoft.com/office/powerpoint/2010/main" val="24806404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helf with books on it&#10;&#10;AI-generated content may be incorrect.">
            <a:extLst>
              <a:ext uri="{FF2B5EF4-FFF2-40B4-BE49-F238E27FC236}">
                <a16:creationId xmlns:a16="http://schemas.microsoft.com/office/drawing/2014/main" id="{7F44EFBF-B2B4-A093-927E-4402F93A48D3}"/>
              </a:ext>
            </a:extLst>
          </p:cNvPr>
          <p:cNvPicPr>
            <a:picLocks noChangeAspect="1"/>
          </p:cNvPicPr>
          <p:nvPr/>
        </p:nvPicPr>
        <p:blipFill>
          <a:blip r:embed="rId3"/>
          <a:stretch>
            <a:fillRect/>
          </a:stretch>
        </p:blipFill>
        <p:spPr>
          <a:xfrm>
            <a:off x="3671" y="3515"/>
            <a:ext cx="12184659" cy="6850971"/>
          </a:xfrm>
          <a:prstGeom prst="rect">
            <a:avLst/>
          </a:prstGeom>
        </p:spPr>
      </p:pic>
    </p:spTree>
    <p:extLst>
      <p:ext uri="{BB962C8B-B14F-4D97-AF65-F5344CB8AC3E}">
        <p14:creationId xmlns:p14="http://schemas.microsoft.com/office/powerpoint/2010/main" val="29178121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4B6C44-6882-DCA1-2315-AD0FBF56BED1}"/>
              </a:ext>
            </a:extLst>
          </p:cNvPr>
          <p:cNvSpPr>
            <a:spLocks noGrp="1"/>
          </p:cNvSpPr>
          <p:nvPr>
            <p:ph type="title"/>
          </p:nvPr>
        </p:nvSpPr>
        <p:spPr/>
        <p:txBody>
          <a:bodyPr/>
          <a:lstStyle/>
          <a:p>
            <a:r>
              <a:rPr lang="en-US"/>
              <a:t>Website</a:t>
            </a:r>
          </a:p>
        </p:txBody>
      </p:sp>
      <p:pic>
        <p:nvPicPr>
          <p:cNvPr id="8" name="Content Placeholder 7" descr="LibWell logo, live life in balance">
            <a:extLst>
              <a:ext uri="{FF2B5EF4-FFF2-40B4-BE49-F238E27FC236}">
                <a16:creationId xmlns:a16="http://schemas.microsoft.com/office/drawing/2014/main" id="{38953A7A-6989-8226-7D74-7850D71B0F54}"/>
              </a:ext>
            </a:extLst>
          </p:cNvPr>
          <p:cNvPicPr>
            <a:picLocks noGrp="1" noChangeAspect="1"/>
          </p:cNvPicPr>
          <p:nvPr>
            <p:ph sz="half" idx="2"/>
          </p:nvPr>
        </p:nvPicPr>
        <p:blipFill>
          <a:blip r:embed="rId3"/>
          <a:stretch>
            <a:fillRect/>
          </a:stretch>
        </p:blipFill>
        <p:spPr>
          <a:xfrm>
            <a:off x="5969528" y="1849437"/>
            <a:ext cx="4486275" cy="1924050"/>
          </a:xfrm>
          <a:prstGeom prst="rect">
            <a:avLst/>
          </a:prstGeom>
        </p:spPr>
      </p:pic>
      <p:pic>
        <p:nvPicPr>
          <p:cNvPr id="11" name="Content Placeholder 10" descr="A colorful flower with a qr code&#10;&#10;AI-generated content may be incorrect.">
            <a:extLst>
              <a:ext uri="{FF2B5EF4-FFF2-40B4-BE49-F238E27FC236}">
                <a16:creationId xmlns:a16="http://schemas.microsoft.com/office/drawing/2014/main" id="{2C5D2DB8-674E-9907-D26C-C5A0597AEE3F}"/>
              </a:ext>
            </a:extLst>
          </p:cNvPr>
          <p:cNvPicPr>
            <a:picLocks noGrp="1" noChangeAspect="1"/>
          </p:cNvPicPr>
          <p:nvPr>
            <p:ph sz="half" idx="1"/>
          </p:nvPr>
        </p:nvPicPr>
        <p:blipFill>
          <a:blip r:embed="rId4"/>
          <a:stretch>
            <a:fillRect/>
          </a:stretch>
        </p:blipFill>
        <p:spPr>
          <a:xfrm>
            <a:off x="2260599" y="1277124"/>
            <a:ext cx="2802466" cy="2603499"/>
          </a:xfrm>
          <a:prstGeom prst="rect">
            <a:avLst/>
          </a:prstGeom>
        </p:spPr>
      </p:pic>
      <p:pic>
        <p:nvPicPr>
          <p:cNvPr id="12" name="Picture 11" descr="A close up of a logo&#10;&#10;AI-generated content may be incorrect.">
            <a:extLst>
              <a:ext uri="{FF2B5EF4-FFF2-40B4-BE49-F238E27FC236}">
                <a16:creationId xmlns:a16="http://schemas.microsoft.com/office/drawing/2014/main" id="{E6AC2FC3-FB94-E14E-F20F-62D79F9E08E7}"/>
              </a:ext>
            </a:extLst>
          </p:cNvPr>
          <p:cNvPicPr>
            <a:picLocks noChangeAspect="1"/>
          </p:cNvPicPr>
          <p:nvPr/>
        </p:nvPicPr>
        <p:blipFill>
          <a:blip r:embed="rId5"/>
          <a:stretch>
            <a:fillRect/>
          </a:stretch>
        </p:blipFill>
        <p:spPr>
          <a:xfrm>
            <a:off x="3200399" y="3880380"/>
            <a:ext cx="5219700" cy="1933575"/>
          </a:xfrm>
          <a:prstGeom prst="rect">
            <a:avLst/>
          </a:prstGeom>
        </p:spPr>
      </p:pic>
      <p:sp>
        <p:nvSpPr>
          <p:cNvPr id="13" name="TextBox 12">
            <a:extLst>
              <a:ext uri="{FF2B5EF4-FFF2-40B4-BE49-F238E27FC236}">
                <a16:creationId xmlns:a16="http://schemas.microsoft.com/office/drawing/2014/main" id="{0A907D69-E0F5-A2D7-3592-95CEB199CF1E}"/>
              </a:ext>
            </a:extLst>
          </p:cNvPr>
          <p:cNvSpPr txBox="1"/>
          <p:nvPr/>
        </p:nvSpPr>
        <p:spPr>
          <a:xfrm>
            <a:off x="3757082" y="5905500"/>
            <a:ext cx="4667250"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ea typeface="+mn-lt"/>
                <a:cs typeface="+mn-lt"/>
                <a:hlinkClick r:id="rId6"/>
              </a:rPr>
              <a:t>https://sites.psu.edu/libwell/</a:t>
            </a:r>
            <a:r>
              <a:rPr lang="en-US" sz="2800">
                <a:ea typeface="+mn-lt"/>
                <a:cs typeface="+mn-lt"/>
              </a:rPr>
              <a:t> </a:t>
            </a:r>
            <a:endParaRPr lang="en-US" sz="2800"/>
          </a:p>
        </p:txBody>
      </p:sp>
    </p:spTree>
    <p:extLst>
      <p:ext uri="{BB962C8B-B14F-4D97-AF65-F5344CB8AC3E}">
        <p14:creationId xmlns:p14="http://schemas.microsoft.com/office/powerpoint/2010/main" val="17567740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0943A-0D3D-0637-E784-A119DD9DBD2A}"/>
              </a:ext>
            </a:extLst>
          </p:cNvPr>
          <p:cNvSpPr>
            <a:spLocks noGrp="1"/>
          </p:cNvSpPr>
          <p:nvPr>
            <p:ph type="title"/>
          </p:nvPr>
        </p:nvSpPr>
        <p:spPr/>
        <p:txBody>
          <a:bodyPr/>
          <a:lstStyle/>
          <a:p>
            <a:r>
              <a:rPr lang="en-US"/>
              <a:t>Let's pause</a:t>
            </a:r>
          </a:p>
        </p:txBody>
      </p:sp>
      <p:sp>
        <p:nvSpPr>
          <p:cNvPr id="3" name="Content Placeholder 2">
            <a:extLst>
              <a:ext uri="{FF2B5EF4-FFF2-40B4-BE49-F238E27FC236}">
                <a16:creationId xmlns:a16="http://schemas.microsoft.com/office/drawing/2014/main" id="{37289DB7-8B70-1164-4163-3CAACC7F5FBC}"/>
              </a:ext>
            </a:extLst>
          </p:cNvPr>
          <p:cNvSpPr>
            <a:spLocks noGrp="1"/>
          </p:cNvSpPr>
          <p:nvPr>
            <p:ph idx="1"/>
          </p:nvPr>
        </p:nvSpPr>
        <p:spPr>
          <a:xfrm>
            <a:off x="609600" y="2111599"/>
            <a:ext cx="10697915" cy="4014564"/>
          </a:xfrm>
        </p:spPr>
        <p:txBody>
          <a:bodyPr vert="horz" lIns="91440" tIns="45720" rIns="91440" bIns="45720" rtlCol="0" anchor="t">
            <a:normAutofit fontScale="92500" lnSpcReduction="10000"/>
          </a:bodyPr>
          <a:lstStyle/>
          <a:p>
            <a:r>
              <a:rPr lang="en-US"/>
              <a:t>Are there others at your institution interested in this kind of wellbeing work?</a:t>
            </a:r>
          </a:p>
          <a:p>
            <a:r>
              <a:rPr lang="en-US"/>
              <a:t>What kind of programming do students participate in at your institution? </a:t>
            </a:r>
          </a:p>
          <a:p>
            <a:r>
              <a:rPr lang="en-US"/>
              <a:t>What kind of financial support might you have to implement programming? </a:t>
            </a:r>
          </a:p>
          <a:p>
            <a:r>
              <a:rPr lang="en-US"/>
              <a:t>Talking the talk: can you connect student wellbeing to your university or library's strategic plan? </a:t>
            </a:r>
          </a:p>
        </p:txBody>
      </p:sp>
      <p:sp>
        <p:nvSpPr>
          <p:cNvPr id="6" name="Content Placeholder 5">
            <a:extLst>
              <a:ext uri="{FF2B5EF4-FFF2-40B4-BE49-F238E27FC236}">
                <a16:creationId xmlns:a16="http://schemas.microsoft.com/office/drawing/2014/main" id="{7537F699-046A-61F3-5AE7-66391859D5A3}"/>
              </a:ext>
            </a:extLst>
          </p:cNvPr>
          <p:cNvSpPr>
            <a:spLocks noGrp="1"/>
          </p:cNvSpPr>
          <p:nvPr>
            <p:ph sz="half" idx="4294967295"/>
          </p:nvPr>
        </p:nvSpPr>
        <p:spPr>
          <a:xfrm>
            <a:off x="6807200" y="1973263"/>
            <a:ext cx="5384800" cy="4152900"/>
          </a:xfrm>
        </p:spPr>
        <p:txBody>
          <a:bodyPr vert="horz" lIns="91440" tIns="45720" rIns="91440" bIns="45720" rtlCol="0" anchor="t">
            <a:normAutofit/>
          </a:bodyPr>
          <a:lstStyle/>
          <a:p>
            <a:pPr marL="0" indent="0">
              <a:buNone/>
            </a:pPr>
            <a:r>
              <a:rPr lang="en-US"/>
              <a:t>  </a:t>
            </a:r>
          </a:p>
        </p:txBody>
      </p:sp>
    </p:spTree>
    <p:extLst>
      <p:ext uri="{BB962C8B-B14F-4D97-AF65-F5344CB8AC3E}">
        <p14:creationId xmlns:p14="http://schemas.microsoft.com/office/powerpoint/2010/main" val="35752690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A31E8-92C5-5AC2-DD2A-A01435FC398E}"/>
              </a:ext>
            </a:extLst>
          </p:cNvPr>
          <p:cNvSpPr>
            <a:spLocks noGrp="1"/>
          </p:cNvSpPr>
          <p:nvPr>
            <p:ph type="title"/>
          </p:nvPr>
        </p:nvSpPr>
        <p:spPr>
          <a:xfrm>
            <a:off x="609600" y="2746331"/>
            <a:ext cx="10972800" cy="1143000"/>
          </a:xfrm>
        </p:spPr>
        <p:txBody>
          <a:bodyPr/>
          <a:lstStyle/>
          <a:p>
            <a:r>
              <a:rPr lang="en-US"/>
              <a:t>What questions do you have so far?</a:t>
            </a:r>
          </a:p>
        </p:txBody>
      </p:sp>
      <p:sp>
        <p:nvSpPr>
          <p:cNvPr id="3" name="Content Placeholder 2">
            <a:extLst>
              <a:ext uri="{FF2B5EF4-FFF2-40B4-BE49-F238E27FC236}">
                <a16:creationId xmlns:a16="http://schemas.microsoft.com/office/drawing/2014/main" id="{050EED44-1C5D-9EF0-F6A4-EB068B9EB276}"/>
              </a:ext>
            </a:extLst>
          </p:cNvPr>
          <p:cNvSpPr>
            <a:spLocks noGrp="1"/>
          </p:cNvSpPr>
          <p:nvPr>
            <p:ph idx="1"/>
          </p:nvPr>
        </p:nvSpPr>
        <p:spPr/>
        <p:txBody>
          <a:bodyPr vert="horz" lIns="91440" tIns="45720" rIns="91440" bIns="45720" rtlCol="0" anchor="t">
            <a:normAutofit/>
          </a:bodyPr>
          <a:lstStyle/>
          <a:p>
            <a:pPr marL="0" indent="0">
              <a:buNone/>
            </a:pPr>
            <a:r>
              <a:rPr lang="en-US"/>
              <a:t>    </a:t>
            </a:r>
          </a:p>
        </p:txBody>
      </p:sp>
    </p:spTree>
    <p:extLst>
      <p:ext uri="{BB962C8B-B14F-4D97-AF65-F5344CB8AC3E}">
        <p14:creationId xmlns:p14="http://schemas.microsoft.com/office/powerpoint/2010/main" val="38207901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33A68-B598-14B9-9C6A-3203D58D78B2}"/>
              </a:ext>
            </a:extLst>
          </p:cNvPr>
          <p:cNvSpPr>
            <a:spLocks noGrp="1"/>
          </p:cNvSpPr>
          <p:nvPr>
            <p:ph type="title"/>
          </p:nvPr>
        </p:nvSpPr>
        <p:spPr>
          <a:xfrm>
            <a:off x="20128" y="413805"/>
            <a:ext cx="12166121" cy="1143000"/>
          </a:xfrm>
        </p:spPr>
        <p:txBody>
          <a:bodyPr>
            <a:normAutofit/>
          </a:bodyPr>
          <a:lstStyle/>
          <a:p>
            <a:r>
              <a:rPr lang="en-US"/>
              <a:t>Spaces, Collections, and Other Resources</a:t>
            </a:r>
          </a:p>
        </p:txBody>
      </p:sp>
      <p:sp>
        <p:nvSpPr>
          <p:cNvPr id="3" name="Content Placeholder 2">
            <a:extLst>
              <a:ext uri="{FF2B5EF4-FFF2-40B4-BE49-F238E27FC236}">
                <a16:creationId xmlns:a16="http://schemas.microsoft.com/office/drawing/2014/main" id="{A2AAD144-0E35-BE82-DABF-4CE3F6B3E001}"/>
              </a:ext>
            </a:extLst>
          </p:cNvPr>
          <p:cNvSpPr>
            <a:spLocks noGrp="1"/>
          </p:cNvSpPr>
          <p:nvPr>
            <p:ph sz="half" idx="1"/>
          </p:nvPr>
        </p:nvSpPr>
        <p:spPr>
          <a:xfrm>
            <a:off x="8028316" y="4604805"/>
            <a:ext cx="3731405" cy="371171"/>
          </a:xfrm>
        </p:spPr>
        <p:txBody>
          <a:bodyPr vert="horz" lIns="91440" tIns="45720" rIns="91440" bIns="45720" rtlCol="0" anchor="t">
            <a:normAutofit/>
          </a:bodyPr>
          <a:lstStyle/>
          <a:p>
            <a:pPr marL="0" indent="0" algn="ctr">
              <a:buNone/>
            </a:pPr>
            <a:r>
              <a:rPr lang="en-US" sz="1500">
                <a:ea typeface="+mn-lt"/>
                <a:cs typeface="+mn-lt"/>
                <a:hlinkClick r:id="rId3"/>
              </a:rPr>
              <a:t>https://sites.psu.edu/</a:t>
            </a:r>
            <a:r>
              <a:rPr lang="en-US" sz="1300">
                <a:ea typeface="+mn-lt"/>
                <a:cs typeface="+mn-lt"/>
                <a:hlinkClick r:id="rId3"/>
              </a:rPr>
              <a:t>sensoryfriendlylibraries</a:t>
            </a:r>
            <a:r>
              <a:rPr lang="en-US" sz="1500">
                <a:ea typeface="+mn-lt"/>
                <a:cs typeface="+mn-lt"/>
                <a:hlinkClick r:id="rId3"/>
              </a:rPr>
              <a:t>/</a:t>
            </a:r>
            <a:r>
              <a:rPr lang="en-US" sz="1500">
                <a:ea typeface="+mn-lt"/>
                <a:cs typeface="+mn-lt"/>
              </a:rPr>
              <a:t> </a:t>
            </a:r>
            <a:endParaRPr lang="en-US" sz="1500"/>
          </a:p>
        </p:txBody>
      </p:sp>
      <p:pic>
        <p:nvPicPr>
          <p:cNvPr id="5" name="Content Placeholder 4" descr="A book cover with text&#10;&#10;AI-generated content may be incorrect.">
            <a:extLst>
              <a:ext uri="{FF2B5EF4-FFF2-40B4-BE49-F238E27FC236}">
                <a16:creationId xmlns:a16="http://schemas.microsoft.com/office/drawing/2014/main" id="{D3160461-EE07-8A3E-7076-41142DE096D9}"/>
              </a:ext>
            </a:extLst>
          </p:cNvPr>
          <p:cNvPicPr>
            <a:picLocks noGrp="1" noChangeAspect="1"/>
          </p:cNvPicPr>
          <p:nvPr>
            <p:ph sz="half" idx="2"/>
          </p:nvPr>
        </p:nvPicPr>
        <p:blipFill>
          <a:blip r:embed="rId4"/>
          <a:stretch>
            <a:fillRect/>
          </a:stretch>
        </p:blipFill>
        <p:spPr>
          <a:xfrm>
            <a:off x="5693682" y="3588828"/>
            <a:ext cx="2216810" cy="3168232"/>
          </a:xfrm>
          <a:prstGeom prst="rect">
            <a:avLst/>
          </a:prstGeom>
        </p:spPr>
      </p:pic>
      <p:sp>
        <p:nvSpPr>
          <p:cNvPr id="7" name="TextBox 6">
            <a:extLst>
              <a:ext uri="{FF2B5EF4-FFF2-40B4-BE49-F238E27FC236}">
                <a16:creationId xmlns:a16="http://schemas.microsoft.com/office/drawing/2014/main" id="{8C3BF3A9-1411-682E-D97D-FCDEB8934148}"/>
              </a:ext>
            </a:extLst>
          </p:cNvPr>
          <p:cNvSpPr txBox="1"/>
          <p:nvPr/>
        </p:nvSpPr>
        <p:spPr>
          <a:xfrm>
            <a:off x="-5792" y="1601080"/>
            <a:ext cx="3433313"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Sensory Rooms/Spaces</a:t>
            </a:r>
          </a:p>
          <a:p>
            <a:endParaRPr lang="en-US" sz="600"/>
          </a:p>
          <a:p>
            <a:r>
              <a:rPr lang="en-US" sz="2400"/>
              <a:t>Wellness Corners</a:t>
            </a:r>
          </a:p>
          <a:p>
            <a:endParaRPr lang="en-US" sz="600"/>
          </a:p>
          <a:p>
            <a:r>
              <a:rPr lang="en-US" sz="2400"/>
              <a:t>Meditation Station</a:t>
            </a:r>
          </a:p>
          <a:p>
            <a:endParaRPr lang="en-US" sz="600"/>
          </a:p>
          <a:p>
            <a:r>
              <a:rPr lang="en-US" sz="2400"/>
              <a:t>Relaxation Station</a:t>
            </a:r>
          </a:p>
          <a:p>
            <a:endParaRPr lang="en-US" sz="600"/>
          </a:p>
          <a:p>
            <a:r>
              <a:rPr lang="en-US" sz="2400"/>
              <a:t>Virtual Sensory Rooms</a:t>
            </a:r>
          </a:p>
          <a:p>
            <a:endParaRPr lang="en-US" sz="600"/>
          </a:p>
          <a:p>
            <a:endParaRPr lang="en-US" sz="600"/>
          </a:p>
          <a:p>
            <a:r>
              <a:rPr lang="en-US" sz="2400"/>
              <a:t>Curated Collections</a:t>
            </a:r>
          </a:p>
        </p:txBody>
      </p:sp>
      <p:pic>
        <p:nvPicPr>
          <p:cNvPr id="15" name="Picture 14" descr="4 photos showing different angles of the sensory room. Features: large window, moon pod (similar to a bean bag), pillows, saucer chair, egg chair, other accessible furniture, signage over boxes for Fidget Items, Visual Stims, Auditory Stims.">
            <a:extLst>
              <a:ext uri="{FF2B5EF4-FFF2-40B4-BE49-F238E27FC236}">
                <a16:creationId xmlns:a16="http://schemas.microsoft.com/office/drawing/2014/main" id="{86DF1B30-F540-9206-8E73-E09E177B8DE5}"/>
              </a:ext>
            </a:extLst>
          </p:cNvPr>
          <p:cNvPicPr>
            <a:picLocks noChangeAspect="1"/>
          </p:cNvPicPr>
          <p:nvPr/>
        </p:nvPicPr>
        <p:blipFill>
          <a:blip r:embed="rId5"/>
          <a:stretch>
            <a:fillRect/>
          </a:stretch>
        </p:blipFill>
        <p:spPr>
          <a:xfrm>
            <a:off x="9770852" y="1448168"/>
            <a:ext cx="2009956" cy="1589398"/>
          </a:xfrm>
          <a:prstGeom prst="rect">
            <a:avLst/>
          </a:prstGeom>
        </p:spPr>
      </p:pic>
      <p:pic>
        <p:nvPicPr>
          <p:cNvPr id="16" name="Picture 15" descr="Image of Eiche Library's Sensory Study Room from its main entrance, including the computer station and study table with the Egg Chair and bookcase in the background.">
            <a:extLst>
              <a:ext uri="{FF2B5EF4-FFF2-40B4-BE49-F238E27FC236}">
                <a16:creationId xmlns:a16="http://schemas.microsoft.com/office/drawing/2014/main" id="{86FE55DF-B188-2FF8-2F91-686D532227E1}"/>
              </a:ext>
            </a:extLst>
          </p:cNvPr>
          <p:cNvPicPr>
            <a:picLocks noChangeAspect="1"/>
          </p:cNvPicPr>
          <p:nvPr/>
        </p:nvPicPr>
        <p:blipFill>
          <a:blip r:embed="rId6"/>
          <a:srcRect t="13636" r="758" b="6760"/>
          <a:stretch>
            <a:fillRect/>
          </a:stretch>
        </p:blipFill>
        <p:spPr>
          <a:xfrm>
            <a:off x="8029305" y="1453910"/>
            <a:ext cx="1626620" cy="1584194"/>
          </a:xfrm>
          <a:prstGeom prst="rect">
            <a:avLst/>
          </a:prstGeom>
        </p:spPr>
      </p:pic>
      <p:pic>
        <p:nvPicPr>
          <p:cNvPr id="17" name="Picture 16" descr="a screenshot of the Virtual Sensory Room, offering categoies like Fidget Toy, Apps, Visual Stims, Audtiroy Stims, Destress Aids, Affirmations, Journaling">
            <a:extLst>
              <a:ext uri="{FF2B5EF4-FFF2-40B4-BE49-F238E27FC236}">
                <a16:creationId xmlns:a16="http://schemas.microsoft.com/office/drawing/2014/main" id="{CDA41EB9-61FA-07F9-5097-632A67664D9F}"/>
              </a:ext>
            </a:extLst>
          </p:cNvPr>
          <p:cNvPicPr>
            <a:picLocks noChangeAspect="1"/>
          </p:cNvPicPr>
          <p:nvPr/>
        </p:nvPicPr>
        <p:blipFill>
          <a:blip r:embed="rId7"/>
          <a:stretch>
            <a:fillRect/>
          </a:stretch>
        </p:blipFill>
        <p:spPr>
          <a:xfrm>
            <a:off x="5098211" y="1461277"/>
            <a:ext cx="2728822" cy="1735709"/>
          </a:xfrm>
          <a:prstGeom prst="rect">
            <a:avLst/>
          </a:prstGeom>
        </p:spPr>
      </p:pic>
      <p:pic>
        <p:nvPicPr>
          <p:cNvPr id="19" name="Picture 18" descr="A screenshot of a website&#10;&#10;AI-generated content may be incorrect.">
            <a:extLst>
              <a:ext uri="{FF2B5EF4-FFF2-40B4-BE49-F238E27FC236}">
                <a16:creationId xmlns:a16="http://schemas.microsoft.com/office/drawing/2014/main" id="{542CCB4F-60DF-0CDD-0A54-D017ECDC225E}"/>
              </a:ext>
            </a:extLst>
          </p:cNvPr>
          <p:cNvPicPr>
            <a:picLocks noChangeAspect="1"/>
          </p:cNvPicPr>
          <p:nvPr/>
        </p:nvPicPr>
        <p:blipFill>
          <a:blip r:embed="rId8"/>
          <a:stretch>
            <a:fillRect/>
          </a:stretch>
        </p:blipFill>
        <p:spPr>
          <a:xfrm>
            <a:off x="8029127" y="3188898"/>
            <a:ext cx="3724993" cy="1414732"/>
          </a:xfrm>
          <a:prstGeom prst="rect">
            <a:avLst/>
          </a:prstGeom>
        </p:spPr>
      </p:pic>
      <p:sp>
        <p:nvSpPr>
          <p:cNvPr id="20" name="TextBox 19">
            <a:extLst>
              <a:ext uri="{FF2B5EF4-FFF2-40B4-BE49-F238E27FC236}">
                <a16:creationId xmlns:a16="http://schemas.microsoft.com/office/drawing/2014/main" id="{0ACB4968-B168-A08C-A0C4-610EA5003AB7}"/>
              </a:ext>
            </a:extLst>
          </p:cNvPr>
          <p:cNvSpPr txBox="1"/>
          <p:nvPr/>
        </p:nvSpPr>
        <p:spPr>
          <a:xfrm>
            <a:off x="5027083" y="3186781"/>
            <a:ext cx="302783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ea typeface="+mn-lt"/>
                <a:cs typeface="+mn-lt"/>
                <a:hlinkClick r:id="rId9"/>
              </a:rPr>
              <a:t>https://sites.psu.edu/virtualsensoryroom/</a:t>
            </a:r>
            <a:r>
              <a:rPr lang="en-US" sz="1200">
                <a:ea typeface="+mn-lt"/>
                <a:cs typeface="+mn-lt"/>
              </a:rPr>
              <a:t> </a:t>
            </a:r>
            <a:endParaRPr lang="en-US" sz="1200"/>
          </a:p>
        </p:txBody>
      </p:sp>
      <p:pic>
        <p:nvPicPr>
          <p:cNvPr id="21" name="Picture 20" descr="A group of books on a white background&#10;&#10;AI-generated content may be incorrect.">
            <a:extLst>
              <a:ext uri="{FF2B5EF4-FFF2-40B4-BE49-F238E27FC236}">
                <a16:creationId xmlns:a16="http://schemas.microsoft.com/office/drawing/2014/main" id="{F8FA4F53-AF57-0273-F7FB-89463F7AD751}"/>
              </a:ext>
            </a:extLst>
          </p:cNvPr>
          <p:cNvPicPr>
            <a:picLocks noChangeAspect="1"/>
          </p:cNvPicPr>
          <p:nvPr/>
        </p:nvPicPr>
        <p:blipFill>
          <a:blip r:embed="rId10"/>
          <a:stretch>
            <a:fillRect/>
          </a:stretch>
        </p:blipFill>
        <p:spPr>
          <a:xfrm>
            <a:off x="8058060" y="5087069"/>
            <a:ext cx="3739012" cy="1543409"/>
          </a:xfrm>
          <a:prstGeom prst="rect">
            <a:avLst/>
          </a:prstGeom>
        </p:spPr>
      </p:pic>
      <p:pic>
        <p:nvPicPr>
          <p:cNvPr id="22" name="Picture 21" descr="A purple cover with purple and pink flowers&#10;&#10;AI-generated content may be incorrect.">
            <a:extLst>
              <a:ext uri="{FF2B5EF4-FFF2-40B4-BE49-F238E27FC236}">
                <a16:creationId xmlns:a16="http://schemas.microsoft.com/office/drawing/2014/main" id="{BFE5F1CA-E3A0-562B-B31C-7691D8A67AE1}"/>
              </a:ext>
            </a:extLst>
          </p:cNvPr>
          <p:cNvPicPr>
            <a:picLocks noChangeAspect="1"/>
          </p:cNvPicPr>
          <p:nvPr/>
        </p:nvPicPr>
        <p:blipFill>
          <a:blip r:embed="rId11"/>
          <a:stretch>
            <a:fillRect/>
          </a:stretch>
        </p:blipFill>
        <p:spPr>
          <a:xfrm>
            <a:off x="3350375" y="3585174"/>
            <a:ext cx="2227591" cy="3152595"/>
          </a:xfrm>
          <a:prstGeom prst="rect">
            <a:avLst/>
          </a:prstGeom>
        </p:spPr>
      </p:pic>
      <p:pic>
        <p:nvPicPr>
          <p:cNvPr id="24" name="Picture 23" descr="Photograph of bright blue egg chair next to a plant and lava lamp in a corner of a clean, modern library space.">
            <a:extLst>
              <a:ext uri="{FF2B5EF4-FFF2-40B4-BE49-F238E27FC236}">
                <a16:creationId xmlns:a16="http://schemas.microsoft.com/office/drawing/2014/main" id="{274F82F9-DD67-B23C-24AD-ADCFEC314DCD}"/>
              </a:ext>
            </a:extLst>
          </p:cNvPr>
          <p:cNvPicPr>
            <a:picLocks noChangeAspect="1"/>
          </p:cNvPicPr>
          <p:nvPr/>
        </p:nvPicPr>
        <p:blipFill>
          <a:blip r:embed="rId12"/>
          <a:stretch>
            <a:fillRect/>
          </a:stretch>
        </p:blipFill>
        <p:spPr>
          <a:xfrm>
            <a:off x="3354957" y="1455798"/>
            <a:ext cx="1600200" cy="1933575"/>
          </a:xfrm>
          <a:prstGeom prst="rect">
            <a:avLst/>
          </a:prstGeom>
        </p:spPr>
      </p:pic>
      <p:pic>
        <p:nvPicPr>
          <p:cNvPr id="26" name="Picture 25" descr="A blue and purple sign with white text&#10;&#10;AI-generated content may be incorrect.">
            <a:extLst>
              <a:ext uri="{FF2B5EF4-FFF2-40B4-BE49-F238E27FC236}">
                <a16:creationId xmlns:a16="http://schemas.microsoft.com/office/drawing/2014/main" id="{DCA0F22F-22E3-73B0-ADEC-A5F186D53B77}"/>
              </a:ext>
            </a:extLst>
          </p:cNvPr>
          <p:cNvPicPr>
            <a:picLocks noChangeAspect="1"/>
          </p:cNvPicPr>
          <p:nvPr/>
        </p:nvPicPr>
        <p:blipFill>
          <a:blip r:embed="rId13"/>
          <a:stretch>
            <a:fillRect/>
          </a:stretch>
        </p:blipFill>
        <p:spPr>
          <a:xfrm>
            <a:off x="105584" y="4786582"/>
            <a:ext cx="3095625" cy="1943100"/>
          </a:xfrm>
          <a:prstGeom prst="rect">
            <a:avLst/>
          </a:prstGeom>
        </p:spPr>
      </p:pic>
    </p:spTree>
    <p:extLst>
      <p:ext uri="{BB962C8B-B14F-4D97-AF65-F5344CB8AC3E}">
        <p14:creationId xmlns:p14="http://schemas.microsoft.com/office/powerpoint/2010/main" val="39999935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42D537-1636-ED9D-6515-2F2A52946DA5}"/>
              </a:ext>
            </a:extLst>
          </p:cNvPr>
          <p:cNvSpPr>
            <a:spLocks noGrp="1"/>
          </p:cNvSpPr>
          <p:nvPr>
            <p:ph type="title"/>
          </p:nvPr>
        </p:nvSpPr>
        <p:spPr>
          <a:xfrm>
            <a:off x="609600" y="830748"/>
            <a:ext cx="10972800" cy="1143000"/>
          </a:xfrm>
        </p:spPr>
        <p:txBody>
          <a:bodyPr anchor="ctr">
            <a:normAutofit/>
          </a:bodyPr>
          <a:lstStyle/>
          <a:p>
            <a:r>
              <a:rPr lang="en-US"/>
              <a:t>Parent and Sensory Kits</a:t>
            </a:r>
          </a:p>
        </p:txBody>
      </p:sp>
      <p:pic>
        <p:nvPicPr>
          <p:cNvPr id="5" name="Content Placeholder 4" descr="two black backpacks with assorted materials and toys around them ">
            <a:extLst>
              <a:ext uri="{FF2B5EF4-FFF2-40B4-BE49-F238E27FC236}">
                <a16:creationId xmlns:a16="http://schemas.microsoft.com/office/drawing/2014/main" id="{E1C45CED-B0A4-7B12-15DA-B574E6A6B2AB}"/>
              </a:ext>
            </a:extLst>
          </p:cNvPr>
          <p:cNvPicPr>
            <a:picLocks noGrp="1" noChangeAspect="1"/>
          </p:cNvPicPr>
          <p:nvPr>
            <p:ph sz="half" idx="1"/>
          </p:nvPr>
        </p:nvPicPr>
        <p:blipFill>
          <a:blip r:embed="rId3"/>
          <a:srcRect l="2741" r="-3" b="-3"/>
          <a:stretch>
            <a:fillRect/>
          </a:stretch>
        </p:blipFill>
        <p:spPr>
          <a:xfrm>
            <a:off x="609600" y="1973749"/>
            <a:ext cx="5384800" cy="415241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Content Placeholder 3">
            <a:extLst>
              <a:ext uri="{FF2B5EF4-FFF2-40B4-BE49-F238E27FC236}">
                <a16:creationId xmlns:a16="http://schemas.microsoft.com/office/drawing/2014/main" id="{7956DDC7-5D2A-555E-8455-39E70B0337EB}"/>
              </a:ext>
            </a:extLst>
          </p:cNvPr>
          <p:cNvSpPr>
            <a:spLocks noGrp="1"/>
          </p:cNvSpPr>
          <p:nvPr>
            <p:ph sz="half" idx="2"/>
          </p:nvPr>
        </p:nvSpPr>
        <p:spPr>
          <a:xfrm>
            <a:off x="6197600" y="1973749"/>
            <a:ext cx="5384800" cy="4152415"/>
          </a:xfrm>
        </p:spPr>
        <p:txBody>
          <a:bodyPr vert="horz" lIns="91440" tIns="45720" rIns="91440" bIns="45720" rtlCol="0" anchor="t">
            <a:normAutofit/>
          </a:bodyPr>
          <a:lstStyle/>
          <a:p>
            <a:r>
              <a:rPr lang="en-US" sz="2400"/>
              <a:t>Partially in collaboration with Penn State Student Government</a:t>
            </a:r>
          </a:p>
          <a:p>
            <a:endParaRPr lang="en-US" sz="600"/>
          </a:p>
          <a:p>
            <a:r>
              <a:rPr lang="en-US" sz="2400"/>
              <a:t>Provides opportunity for users to curate their own study environments to meet individual needs</a:t>
            </a:r>
          </a:p>
          <a:p>
            <a:endParaRPr lang="en-US" sz="600"/>
          </a:p>
          <a:p>
            <a:r>
              <a:rPr lang="en-US" sz="2400"/>
              <a:t>Provides opportunity for students who are parents to entertain their children while using the library space.</a:t>
            </a:r>
          </a:p>
          <a:p>
            <a:endParaRPr lang="en-US" sz="2400"/>
          </a:p>
          <a:p>
            <a:endParaRPr lang="en-US" sz="2400"/>
          </a:p>
        </p:txBody>
      </p:sp>
    </p:spTree>
    <p:extLst>
      <p:ext uri="{BB962C8B-B14F-4D97-AF65-F5344CB8AC3E}">
        <p14:creationId xmlns:p14="http://schemas.microsoft.com/office/powerpoint/2010/main" val="42556744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151E7-61A4-2C26-57A5-DDD898E3805B}"/>
              </a:ext>
            </a:extLst>
          </p:cNvPr>
          <p:cNvSpPr>
            <a:spLocks noGrp="1"/>
          </p:cNvSpPr>
          <p:nvPr>
            <p:ph type="title"/>
          </p:nvPr>
        </p:nvSpPr>
        <p:spPr>
          <a:xfrm>
            <a:off x="757767" y="851915"/>
            <a:ext cx="10972800" cy="1143000"/>
          </a:xfrm>
        </p:spPr>
        <p:txBody>
          <a:bodyPr/>
          <a:lstStyle/>
          <a:p>
            <a:r>
              <a:rPr lang="en-US" err="1"/>
              <a:t>LibGuides</a:t>
            </a:r>
          </a:p>
        </p:txBody>
      </p:sp>
      <p:pic>
        <p:nvPicPr>
          <p:cNvPr id="5" name="Content Placeholder 4" descr="A screenshot of a web page&#10;&#10;AI-generated content may be incorrect.">
            <a:extLst>
              <a:ext uri="{FF2B5EF4-FFF2-40B4-BE49-F238E27FC236}">
                <a16:creationId xmlns:a16="http://schemas.microsoft.com/office/drawing/2014/main" id="{46987C4C-0BCE-E956-FE31-3DD2AFBE265A}"/>
              </a:ext>
            </a:extLst>
          </p:cNvPr>
          <p:cNvPicPr>
            <a:picLocks noGrp="1" noChangeAspect="1"/>
          </p:cNvPicPr>
          <p:nvPr>
            <p:ph sz="half" idx="1"/>
          </p:nvPr>
        </p:nvPicPr>
        <p:blipFill>
          <a:blip r:embed="rId3"/>
          <a:stretch>
            <a:fillRect/>
          </a:stretch>
        </p:blipFill>
        <p:spPr>
          <a:xfrm>
            <a:off x="609601" y="2149220"/>
            <a:ext cx="6376836" cy="28957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Content Placeholder 5" descr="A screenshot of a web page&#10;&#10;AI-generated content may be incorrect.">
            <a:extLst>
              <a:ext uri="{FF2B5EF4-FFF2-40B4-BE49-F238E27FC236}">
                <a16:creationId xmlns:a16="http://schemas.microsoft.com/office/drawing/2014/main" id="{837178C4-34F8-5CCD-F7EA-EA4D842CE067}"/>
              </a:ext>
            </a:extLst>
          </p:cNvPr>
          <p:cNvPicPr>
            <a:picLocks noGrp="1" noChangeAspect="1"/>
          </p:cNvPicPr>
          <p:nvPr>
            <p:ph sz="half" idx="2"/>
          </p:nvPr>
        </p:nvPicPr>
        <p:blipFill>
          <a:blip r:embed="rId4"/>
          <a:stretch>
            <a:fillRect/>
          </a:stretch>
        </p:blipFill>
        <p:spPr>
          <a:xfrm>
            <a:off x="5349336" y="3434738"/>
            <a:ext cx="6233064" cy="291258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40374718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E74EB-7876-6BA0-F995-6F30BB760B5F}"/>
              </a:ext>
            </a:extLst>
          </p:cNvPr>
          <p:cNvSpPr>
            <a:spLocks noGrp="1"/>
          </p:cNvSpPr>
          <p:nvPr>
            <p:ph type="title"/>
          </p:nvPr>
        </p:nvSpPr>
        <p:spPr/>
        <p:txBody>
          <a:bodyPr/>
          <a:lstStyle/>
          <a:p>
            <a:r>
              <a:rPr lang="en-US"/>
              <a:t>Today's Presentation</a:t>
            </a:r>
          </a:p>
        </p:txBody>
      </p:sp>
      <p:sp>
        <p:nvSpPr>
          <p:cNvPr id="3" name="Content Placeholder 2">
            <a:extLst>
              <a:ext uri="{FF2B5EF4-FFF2-40B4-BE49-F238E27FC236}">
                <a16:creationId xmlns:a16="http://schemas.microsoft.com/office/drawing/2014/main" id="{4E2771F1-2D01-4BD0-513A-B2B6FF094EFE}"/>
              </a:ext>
            </a:extLst>
          </p:cNvPr>
          <p:cNvSpPr>
            <a:spLocks noGrp="1"/>
          </p:cNvSpPr>
          <p:nvPr>
            <p:ph idx="1"/>
          </p:nvPr>
        </p:nvSpPr>
        <p:spPr/>
        <p:txBody>
          <a:bodyPr vert="horz" lIns="91440" tIns="45720" rIns="91440" bIns="45720" rtlCol="0" anchor="t">
            <a:normAutofit/>
          </a:bodyPr>
          <a:lstStyle/>
          <a:p>
            <a:r>
              <a:rPr lang="en-US"/>
              <a:t>Learning outcomes</a:t>
            </a:r>
          </a:p>
          <a:p>
            <a:pPr lvl="1">
              <a:buFont typeface="Courier New"/>
              <a:buChar char="o"/>
            </a:pPr>
            <a:r>
              <a:rPr lang="en-US" sz="2000">
                <a:latin typeface="Aptos"/>
              </a:rPr>
              <a:t>identify strategies libraries can implement to integrate wellness programming into existing services and spaces in order to foster student belonging.</a:t>
            </a:r>
          </a:p>
          <a:p>
            <a:pPr lvl="1">
              <a:buFont typeface="Courier New"/>
              <a:buChar char="o"/>
            </a:pPr>
            <a:r>
              <a:rPr lang="en-US" sz="2000">
                <a:latin typeface="Aptos"/>
              </a:rPr>
              <a:t>evaluate examples of collaborative partnerships that strengthen connections between libraries, campus partners, and college wellness initiatives.</a:t>
            </a:r>
          </a:p>
          <a:p>
            <a:pPr lvl="1">
              <a:buFont typeface="Courier New"/>
              <a:buChar char="o"/>
            </a:pPr>
            <a:r>
              <a:rPr lang="en-US" sz="2000">
                <a:latin typeface="Aptos"/>
              </a:rPr>
              <a:t>apply adaptable program elements—such as themed activities, inclusive spaces, or curated resources—to their own institutional contexts to support student wellbeing.</a:t>
            </a:r>
          </a:p>
          <a:p>
            <a:endParaRPr lang="en-US"/>
          </a:p>
        </p:txBody>
      </p:sp>
    </p:spTree>
    <p:extLst>
      <p:ext uri="{BB962C8B-B14F-4D97-AF65-F5344CB8AC3E}">
        <p14:creationId xmlns:p14="http://schemas.microsoft.com/office/powerpoint/2010/main" val="11099144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CEDF4-878F-DFD0-09A0-2FEED0997ED7}"/>
              </a:ext>
            </a:extLst>
          </p:cNvPr>
          <p:cNvSpPr>
            <a:spLocks noGrp="1"/>
          </p:cNvSpPr>
          <p:nvPr>
            <p:ph type="title"/>
          </p:nvPr>
        </p:nvSpPr>
        <p:spPr/>
        <p:txBody>
          <a:bodyPr/>
          <a:lstStyle/>
          <a:p>
            <a:r>
              <a:rPr lang="en-US"/>
              <a:t>Let's reflect again</a:t>
            </a:r>
          </a:p>
        </p:txBody>
      </p:sp>
      <p:sp>
        <p:nvSpPr>
          <p:cNvPr id="3" name="Content Placeholder 2">
            <a:extLst>
              <a:ext uri="{FF2B5EF4-FFF2-40B4-BE49-F238E27FC236}">
                <a16:creationId xmlns:a16="http://schemas.microsoft.com/office/drawing/2014/main" id="{B7079CAC-85F4-EFEF-6F97-2379441711D2}"/>
              </a:ext>
            </a:extLst>
          </p:cNvPr>
          <p:cNvSpPr>
            <a:spLocks noGrp="1"/>
          </p:cNvSpPr>
          <p:nvPr>
            <p:ph sz="half" idx="1"/>
          </p:nvPr>
        </p:nvSpPr>
        <p:spPr/>
        <p:txBody>
          <a:bodyPr vert="horz" lIns="91440" tIns="45720" rIns="91440" bIns="45720" rtlCol="0" anchor="t">
            <a:normAutofit/>
          </a:bodyPr>
          <a:lstStyle/>
          <a:p>
            <a:r>
              <a:rPr lang="en-US"/>
              <a:t>Identify spaces within your institution where you can include a sensory room, wellness corner/collection, meditation station, etc.</a:t>
            </a:r>
          </a:p>
          <a:p>
            <a:r>
              <a:rPr lang="en-US"/>
              <a:t>What resources do you already have that you can include/relocate?</a:t>
            </a:r>
          </a:p>
        </p:txBody>
      </p:sp>
      <p:sp>
        <p:nvSpPr>
          <p:cNvPr id="4" name="Content Placeholder 3">
            <a:extLst>
              <a:ext uri="{FF2B5EF4-FFF2-40B4-BE49-F238E27FC236}">
                <a16:creationId xmlns:a16="http://schemas.microsoft.com/office/drawing/2014/main" id="{8F08CF34-3D10-7DF7-75E7-2853FFF5EE0C}"/>
              </a:ext>
            </a:extLst>
          </p:cNvPr>
          <p:cNvSpPr>
            <a:spLocks noGrp="1"/>
          </p:cNvSpPr>
          <p:nvPr>
            <p:ph sz="half" idx="2"/>
          </p:nvPr>
        </p:nvSpPr>
        <p:spPr/>
        <p:txBody>
          <a:bodyPr vert="horz" lIns="91440" tIns="45720" rIns="91440" bIns="45720" rtlCol="0" anchor="t">
            <a:normAutofit/>
          </a:bodyPr>
          <a:lstStyle/>
          <a:p>
            <a:r>
              <a:rPr lang="en-US"/>
              <a:t>If you don't have a space where you can implement specific programming, can you create a sensory kit or parent kit?</a:t>
            </a:r>
          </a:p>
          <a:p>
            <a:r>
              <a:rPr lang="en-US"/>
              <a:t>What resources do you already have in the virtual space?</a:t>
            </a:r>
          </a:p>
          <a:p>
            <a:endParaRPr lang="en-US"/>
          </a:p>
        </p:txBody>
      </p:sp>
    </p:spTree>
    <p:extLst>
      <p:ext uri="{BB962C8B-B14F-4D97-AF65-F5344CB8AC3E}">
        <p14:creationId xmlns:p14="http://schemas.microsoft.com/office/powerpoint/2010/main" val="36923870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5578E-11A9-9F5B-548F-A949F3B40699}"/>
              </a:ext>
            </a:extLst>
          </p:cNvPr>
          <p:cNvSpPr>
            <a:spLocks noGrp="1"/>
          </p:cNvSpPr>
          <p:nvPr>
            <p:ph type="title"/>
          </p:nvPr>
        </p:nvSpPr>
        <p:spPr/>
        <p:txBody>
          <a:bodyPr/>
          <a:lstStyle/>
          <a:p>
            <a:r>
              <a:rPr lang="en-US"/>
              <a:t>Collaborations</a:t>
            </a:r>
          </a:p>
        </p:txBody>
      </p:sp>
      <p:sp>
        <p:nvSpPr>
          <p:cNvPr id="3" name="Content Placeholder 2">
            <a:extLst>
              <a:ext uri="{FF2B5EF4-FFF2-40B4-BE49-F238E27FC236}">
                <a16:creationId xmlns:a16="http://schemas.microsoft.com/office/drawing/2014/main" id="{9EFC48AE-B733-62B4-E754-C0650F78355C}"/>
              </a:ext>
            </a:extLst>
          </p:cNvPr>
          <p:cNvSpPr>
            <a:spLocks noGrp="1"/>
          </p:cNvSpPr>
          <p:nvPr>
            <p:ph sz="half" idx="1"/>
          </p:nvPr>
        </p:nvSpPr>
        <p:spPr>
          <a:xfrm>
            <a:off x="6493933" y="2047832"/>
            <a:ext cx="5596466" cy="4692165"/>
          </a:xfrm>
        </p:spPr>
        <p:txBody>
          <a:bodyPr vert="horz" lIns="91440" tIns="45720" rIns="91440" bIns="45720" rtlCol="0" anchor="t">
            <a:normAutofit lnSpcReduction="10000"/>
          </a:bodyPr>
          <a:lstStyle/>
          <a:p>
            <a:r>
              <a:rPr lang="en-US" sz="2400"/>
              <a:t>Our campus partners</a:t>
            </a:r>
          </a:p>
          <a:p>
            <a:pPr lvl="1">
              <a:buFont typeface="Courier New,monospace"/>
              <a:buChar char="o"/>
            </a:pPr>
            <a:r>
              <a:rPr lang="en-US" sz="2000"/>
              <a:t>Health Promotion &amp; Wellness</a:t>
            </a:r>
          </a:p>
          <a:p>
            <a:pPr lvl="1">
              <a:buFont typeface="Courier New,monospace"/>
              <a:buChar char="o"/>
            </a:pPr>
            <a:r>
              <a:rPr lang="en-US" sz="2000"/>
              <a:t>Counseling &amp; Psychological Services</a:t>
            </a:r>
          </a:p>
          <a:p>
            <a:pPr lvl="1">
              <a:buFont typeface="Courier New,monospace"/>
              <a:buChar char="o"/>
            </a:pPr>
            <a:r>
              <a:rPr lang="en-US" sz="2000"/>
              <a:t>Student Success Center</a:t>
            </a:r>
          </a:p>
          <a:p>
            <a:pPr lvl="1">
              <a:buFont typeface="Courier New,monospace"/>
              <a:buChar char="o"/>
            </a:pPr>
            <a:endParaRPr lang="en-US" sz="2000"/>
          </a:p>
          <a:p>
            <a:r>
              <a:rPr lang="en-US" sz="2400"/>
              <a:t>Ways to support/be a good partner</a:t>
            </a:r>
          </a:p>
          <a:p>
            <a:pPr lvl="1">
              <a:buFont typeface="Courier New"/>
              <a:buChar char="o"/>
            </a:pPr>
            <a:r>
              <a:rPr lang="en-US" sz="2000"/>
              <a:t>Cross promote programming (digital screens, social media, etc.)</a:t>
            </a:r>
          </a:p>
          <a:p>
            <a:pPr lvl="1">
              <a:buFont typeface="Courier New"/>
              <a:buChar char="o"/>
            </a:pPr>
            <a:r>
              <a:rPr lang="en-US" sz="2000"/>
              <a:t>Pop-up libraries at events</a:t>
            </a:r>
          </a:p>
          <a:p>
            <a:pPr lvl="1">
              <a:buFont typeface="Courier New"/>
              <a:buChar char="o"/>
            </a:pPr>
            <a:r>
              <a:rPr lang="en-US" sz="2000"/>
              <a:t>Book displays/virtual bookshelves</a:t>
            </a:r>
          </a:p>
          <a:p>
            <a:pPr lvl="1">
              <a:buFont typeface="Courier New"/>
              <a:buChar char="o"/>
            </a:pPr>
            <a:r>
              <a:rPr lang="en-US" sz="2000"/>
              <a:t>Participation in programming sponsored by those partners</a:t>
            </a:r>
          </a:p>
          <a:p>
            <a:pPr marL="457200" lvl="1" indent="0">
              <a:buNone/>
            </a:pPr>
            <a:endParaRPr lang="en-US" sz="2000"/>
          </a:p>
        </p:txBody>
      </p:sp>
      <p:sp>
        <p:nvSpPr>
          <p:cNvPr id="4" name="Content Placeholder 3">
            <a:extLst>
              <a:ext uri="{FF2B5EF4-FFF2-40B4-BE49-F238E27FC236}">
                <a16:creationId xmlns:a16="http://schemas.microsoft.com/office/drawing/2014/main" id="{F8ACFB45-22F5-42B2-2FC9-163C38E15ACF}"/>
              </a:ext>
            </a:extLst>
          </p:cNvPr>
          <p:cNvSpPr>
            <a:spLocks noGrp="1"/>
          </p:cNvSpPr>
          <p:nvPr>
            <p:ph sz="half" idx="2"/>
          </p:nvPr>
        </p:nvSpPr>
        <p:spPr>
          <a:xfrm>
            <a:off x="143933" y="2047832"/>
            <a:ext cx="5331884" cy="4152415"/>
          </a:xfrm>
        </p:spPr>
        <p:txBody>
          <a:bodyPr vert="horz" lIns="91440" tIns="45720" rIns="91440" bIns="45720" rtlCol="0" anchor="t">
            <a:normAutofit lnSpcReduction="10000"/>
          </a:bodyPr>
          <a:lstStyle/>
          <a:p>
            <a:r>
              <a:rPr lang="en-US"/>
              <a:t>Strategies for developing cross-campus partnerships</a:t>
            </a:r>
          </a:p>
          <a:p>
            <a:pPr lvl="1">
              <a:buFont typeface="Courier New"/>
              <a:buChar char="o"/>
            </a:pPr>
            <a:endParaRPr lang="en-US" sz="600"/>
          </a:p>
          <a:p>
            <a:pPr lvl="1">
              <a:buFont typeface="Courier New"/>
              <a:buChar char="o"/>
            </a:pPr>
            <a:r>
              <a:rPr lang="en-US"/>
              <a:t>Identify departments with shared goals and complimentary strengths</a:t>
            </a:r>
          </a:p>
          <a:p>
            <a:pPr lvl="1">
              <a:buFont typeface="Courier New"/>
              <a:buChar char="o"/>
            </a:pPr>
            <a:r>
              <a:rPr lang="en-US"/>
              <a:t>Actively seek opportunities to collaborate</a:t>
            </a:r>
          </a:p>
          <a:p>
            <a:pPr lvl="1">
              <a:buFont typeface="Courier New"/>
              <a:buChar char="o"/>
            </a:pPr>
            <a:r>
              <a:rPr lang="en-US"/>
              <a:t>Relationship building, communication, defined roles and objectives, etc.</a:t>
            </a:r>
          </a:p>
          <a:p>
            <a:pPr marL="457200" lvl="1" indent="0">
              <a:buNone/>
            </a:pPr>
            <a:endParaRPr lang="en-US"/>
          </a:p>
          <a:p>
            <a:pPr lvl="1">
              <a:buFont typeface="Courier New"/>
              <a:buChar char="o"/>
            </a:pPr>
            <a:endParaRPr lang="en-US"/>
          </a:p>
        </p:txBody>
      </p:sp>
    </p:spTree>
    <p:extLst>
      <p:ext uri="{BB962C8B-B14F-4D97-AF65-F5344CB8AC3E}">
        <p14:creationId xmlns:p14="http://schemas.microsoft.com/office/powerpoint/2010/main" val="36637537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4FADF-216F-06BA-6F78-08838D6976CD}"/>
              </a:ext>
            </a:extLst>
          </p:cNvPr>
          <p:cNvSpPr>
            <a:spLocks noGrp="1"/>
          </p:cNvSpPr>
          <p:nvPr>
            <p:ph type="title"/>
          </p:nvPr>
        </p:nvSpPr>
        <p:spPr/>
        <p:txBody>
          <a:bodyPr/>
          <a:lstStyle/>
          <a:p>
            <a:r>
              <a:rPr lang="en-US"/>
              <a:t>Activity! </a:t>
            </a:r>
          </a:p>
        </p:txBody>
      </p:sp>
      <p:sp>
        <p:nvSpPr>
          <p:cNvPr id="3" name="Content Placeholder 2">
            <a:extLst>
              <a:ext uri="{FF2B5EF4-FFF2-40B4-BE49-F238E27FC236}">
                <a16:creationId xmlns:a16="http://schemas.microsoft.com/office/drawing/2014/main" id="{4CA913B5-DA45-8924-AA05-0BFB8DBBF613}"/>
              </a:ext>
            </a:extLst>
          </p:cNvPr>
          <p:cNvSpPr>
            <a:spLocks noGrp="1"/>
          </p:cNvSpPr>
          <p:nvPr>
            <p:ph sz="half" idx="1"/>
          </p:nvPr>
        </p:nvSpPr>
        <p:spPr/>
        <p:txBody>
          <a:bodyPr vert="horz" lIns="91440" tIns="45720" rIns="91440" bIns="45720" rtlCol="0" anchor="t">
            <a:normAutofit/>
          </a:bodyPr>
          <a:lstStyle/>
          <a:p>
            <a:r>
              <a:rPr lang="en-US"/>
              <a:t>Identifying potential campus partners!</a:t>
            </a:r>
          </a:p>
          <a:p>
            <a:pPr lvl="1">
              <a:buFont typeface="Courier New"/>
              <a:buChar char="o"/>
            </a:pPr>
            <a:r>
              <a:rPr lang="en-US"/>
              <a:t>Who conducts wellness programs?</a:t>
            </a:r>
          </a:p>
          <a:p>
            <a:pPr lvl="1">
              <a:buFont typeface="Courier New"/>
              <a:buChar char="o"/>
            </a:pPr>
            <a:r>
              <a:rPr lang="en-US"/>
              <a:t>Are there programs that can be hosted in your space?</a:t>
            </a:r>
          </a:p>
          <a:p>
            <a:pPr lvl="1">
              <a:buFont typeface="Courier New"/>
              <a:buChar char="o"/>
            </a:pPr>
            <a:r>
              <a:rPr lang="en-US"/>
              <a:t>Are there wellness programs on your campus where you can bring materials? Maybe a pop-up library?</a:t>
            </a:r>
          </a:p>
        </p:txBody>
      </p:sp>
      <p:sp>
        <p:nvSpPr>
          <p:cNvPr id="4" name="Content Placeholder 3">
            <a:extLst>
              <a:ext uri="{FF2B5EF4-FFF2-40B4-BE49-F238E27FC236}">
                <a16:creationId xmlns:a16="http://schemas.microsoft.com/office/drawing/2014/main" id="{E3F56FFA-1B7D-D9FE-A20A-B57366E551FF}"/>
              </a:ext>
            </a:extLst>
          </p:cNvPr>
          <p:cNvSpPr>
            <a:spLocks noGrp="1"/>
          </p:cNvSpPr>
          <p:nvPr>
            <p:ph sz="half" idx="2"/>
          </p:nvPr>
        </p:nvSpPr>
        <p:spPr/>
        <p:txBody>
          <a:bodyPr vert="horz" lIns="91440" tIns="45720" rIns="91440" bIns="45720" rtlCol="0" anchor="t">
            <a:normAutofit/>
          </a:bodyPr>
          <a:lstStyle/>
          <a:p>
            <a:r>
              <a:rPr lang="en-US">
                <a:hlinkClick r:id="rId3"/>
              </a:rPr>
              <a:t>https://bit.ly/LOEX25LibWell</a:t>
            </a:r>
            <a:r>
              <a:rPr lang="en-US"/>
              <a:t> (second page)</a:t>
            </a:r>
          </a:p>
        </p:txBody>
      </p:sp>
      <p:pic>
        <p:nvPicPr>
          <p:cNvPr id="6" name="Picture 5" descr="A qr code with a white background&#10;&#10;AI-generated content may be incorrect.">
            <a:extLst>
              <a:ext uri="{FF2B5EF4-FFF2-40B4-BE49-F238E27FC236}">
                <a16:creationId xmlns:a16="http://schemas.microsoft.com/office/drawing/2014/main" id="{17912943-5F78-F4A5-3E2B-A76FB9D786D4}"/>
              </a:ext>
            </a:extLst>
          </p:cNvPr>
          <p:cNvPicPr>
            <a:picLocks noChangeAspect="1"/>
          </p:cNvPicPr>
          <p:nvPr/>
        </p:nvPicPr>
        <p:blipFill>
          <a:blip r:embed="rId4"/>
          <a:srcRect t="12344" b="10542"/>
          <a:stretch>
            <a:fillRect/>
          </a:stretch>
        </p:blipFill>
        <p:spPr>
          <a:xfrm>
            <a:off x="7103959" y="3384131"/>
            <a:ext cx="3573253" cy="2757812"/>
          </a:xfrm>
          <a:prstGeom prst="rect">
            <a:avLst/>
          </a:prstGeom>
          <a:noFill/>
        </p:spPr>
      </p:pic>
    </p:spTree>
    <p:extLst>
      <p:ext uri="{BB962C8B-B14F-4D97-AF65-F5344CB8AC3E}">
        <p14:creationId xmlns:p14="http://schemas.microsoft.com/office/powerpoint/2010/main" val="10928382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5C8C87-EF81-5C20-64CA-9CE9E06818B3}"/>
              </a:ext>
            </a:extLst>
          </p:cNvPr>
          <p:cNvSpPr>
            <a:spLocks noGrp="1"/>
          </p:cNvSpPr>
          <p:nvPr>
            <p:ph type="title"/>
          </p:nvPr>
        </p:nvSpPr>
        <p:spPr>
          <a:xfrm>
            <a:off x="609600" y="830748"/>
            <a:ext cx="10972800" cy="1143000"/>
          </a:xfrm>
        </p:spPr>
        <p:txBody>
          <a:bodyPr anchor="ctr">
            <a:normAutofit/>
          </a:bodyPr>
          <a:lstStyle/>
          <a:p>
            <a:r>
              <a:rPr lang="en-US"/>
              <a:t>Assessment</a:t>
            </a:r>
          </a:p>
        </p:txBody>
      </p:sp>
      <p:sp>
        <p:nvSpPr>
          <p:cNvPr id="3" name="Content Placeholder 2">
            <a:extLst>
              <a:ext uri="{FF2B5EF4-FFF2-40B4-BE49-F238E27FC236}">
                <a16:creationId xmlns:a16="http://schemas.microsoft.com/office/drawing/2014/main" id="{56D34B83-BE14-863E-7201-F01CDC33A0BE}"/>
              </a:ext>
            </a:extLst>
          </p:cNvPr>
          <p:cNvSpPr>
            <a:spLocks noGrp="1"/>
          </p:cNvSpPr>
          <p:nvPr>
            <p:ph sz="half" idx="1"/>
          </p:nvPr>
        </p:nvSpPr>
        <p:spPr>
          <a:xfrm>
            <a:off x="609600" y="1973749"/>
            <a:ext cx="5384800" cy="4152415"/>
          </a:xfrm>
        </p:spPr>
        <p:txBody>
          <a:bodyPr vert="horz" lIns="91440" tIns="45720" rIns="91440" bIns="45720" rtlCol="0" anchor="t">
            <a:normAutofit/>
          </a:bodyPr>
          <a:lstStyle/>
          <a:p>
            <a:pPr>
              <a:lnSpc>
                <a:spcPct val="90000"/>
              </a:lnSpc>
            </a:pPr>
            <a:r>
              <a:rPr lang="en-US" sz="2000" b="1"/>
              <a:t>Fall 2024</a:t>
            </a:r>
          </a:p>
          <a:p>
            <a:pPr lvl="1">
              <a:lnSpc>
                <a:spcPct val="90000"/>
              </a:lnSpc>
            </a:pPr>
            <a:r>
              <a:rPr lang="en-US" sz="2000"/>
              <a:t>Identifying Wellness Activities Across PSU Libraries</a:t>
            </a:r>
          </a:p>
          <a:p>
            <a:pPr>
              <a:lnSpc>
                <a:spcPct val="90000"/>
              </a:lnSpc>
            </a:pPr>
            <a:r>
              <a:rPr lang="en-US" sz="2000" b="1"/>
              <a:t>Spring 2025</a:t>
            </a:r>
          </a:p>
          <a:p>
            <a:pPr lvl="1">
              <a:lnSpc>
                <a:spcPct val="90000"/>
              </a:lnSpc>
            </a:pPr>
            <a:r>
              <a:rPr lang="en-US" sz="2000"/>
              <a:t>How does UP-Libraries support student wellness? </a:t>
            </a:r>
          </a:p>
          <a:p>
            <a:pPr lvl="1">
              <a:lnSpc>
                <a:spcPct val="90000"/>
              </a:lnSpc>
            </a:pPr>
            <a:r>
              <a:rPr lang="en-US" sz="2000"/>
              <a:t>Sharing Circles with Students </a:t>
            </a:r>
          </a:p>
          <a:p>
            <a:pPr lvl="2">
              <a:lnSpc>
                <a:spcPct val="90000"/>
              </a:lnSpc>
              <a:buFont typeface="Wingdings"/>
              <a:buChar char="§"/>
            </a:pPr>
            <a:r>
              <a:rPr lang="en-US"/>
              <a:t>A third space to study, relax, or work with friends.</a:t>
            </a:r>
          </a:p>
          <a:p>
            <a:pPr lvl="2">
              <a:lnSpc>
                <a:spcPct val="90000"/>
              </a:lnSpc>
              <a:buFont typeface="Wingdings"/>
              <a:buChar char="§"/>
            </a:pPr>
            <a:r>
              <a:rPr lang="en-US"/>
              <a:t>Utilizing sensory space, destress fest activities, &amp;leisure reading collection.</a:t>
            </a:r>
          </a:p>
          <a:p>
            <a:pPr lvl="2">
              <a:lnSpc>
                <a:spcPct val="90000"/>
              </a:lnSpc>
              <a:buFont typeface="Wingdings"/>
              <a:buChar char="§"/>
            </a:pPr>
            <a:r>
              <a:rPr lang="en-US"/>
              <a:t>Understanding what </a:t>
            </a:r>
            <a:r>
              <a:rPr lang="en-US" err="1"/>
              <a:t>LibWell</a:t>
            </a:r>
            <a:r>
              <a:rPr lang="en-US"/>
              <a:t> is and how it can support them. </a:t>
            </a:r>
          </a:p>
          <a:p>
            <a:pPr>
              <a:lnSpc>
                <a:spcPct val="90000"/>
              </a:lnSpc>
            </a:pPr>
            <a:endParaRPr lang="en-US" sz="2000" i="1"/>
          </a:p>
        </p:txBody>
      </p:sp>
      <p:pic>
        <p:nvPicPr>
          <p:cNvPr id="4" name="Picture 3" descr="A group of people with speech bubbles&#10;&#10;AI-generated content may be incorrect.">
            <a:extLst>
              <a:ext uri="{FF2B5EF4-FFF2-40B4-BE49-F238E27FC236}">
                <a16:creationId xmlns:a16="http://schemas.microsoft.com/office/drawing/2014/main" id="{86C6B7EA-B55A-1DA7-A933-F4147CB8E77E}"/>
              </a:ext>
            </a:extLst>
          </p:cNvPr>
          <p:cNvPicPr>
            <a:picLocks noChangeAspect="1"/>
          </p:cNvPicPr>
          <p:nvPr/>
        </p:nvPicPr>
        <p:blipFill>
          <a:blip r:embed="rId3"/>
          <a:srcRect l="13938" r="11821" b="1"/>
          <a:stretch>
            <a:fillRect/>
          </a:stretch>
        </p:blipFill>
        <p:spPr>
          <a:xfrm>
            <a:off x="6197600" y="1973749"/>
            <a:ext cx="5384800" cy="4152415"/>
          </a:xfrm>
          <a:prstGeom prst="rect">
            <a:avLst/>
          </a:prstGeom>
          <a:noFill/>
        </p:spPr>
      </p:pic>
    </p:spTree>
    <p:extLst>
      <p:ext uri="{BB962C8B-B14F-4D97-AF65-F5344CB8AC3E}">
        <p14:creationId xmlns:p14="http://schemas.microsoft.com/office/powerpoint/2010/main" val="1045019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1D976-D5F5-3297-A9B1-004FF392B8AE}"/>
              </a:ext>
            </a:extLst>
          </p:cNvPr>
          <p:cNvSpPr>
            <a:spLocks noGrp="1"/>
          </p:cNvSpPr>
          <p:nvPr>
            <p:ph type="title"/>
          </p:nvPr>
        </p:nvSpPr>
        <p:spPr>
          <a:xfrm>
            <a:off x="609600" y="830748"/>
            <a:ext cx="10972800" cy="1143000"/>
          </a:xfrm>
        </p:spPr>
        <p:txBody>
          <a:bodyPr anchor="ctr">
            <a:normAutofit/>
          </a:bodyPr>
          <a:lstStyle/>
          <a:p>
            <a:r>
              <a:rPr lang="en-US"/>
              <a:t>Future Steps</a:t>
            </a:r>
          </a:p>
        </p:txBody>
      </p:sp>
      <p:graphicFrame>
        <p:nvGraphicFramePr>
          <p:cNvPr id="5" name="Content Placeholder 2">
            <a:extLst>
              <a:ext uri="{FF2B5EF4-FFF2-40B4-BE49-F238E27FC236}">
                <a16:creationId xmlns:a16="http://schemas.microsoft.com/office/drawing/2014/main" id="{23020C12-5BAC-113A-390E-09343B755FA7}"/>
              </a:ext>
            </a:extLst>
          </p:cNvPr>
          <p:cNvGraphicFramePr>
            <a:graphicFrameLocks noGrp="1"/>
          </p:cNvGraphicFramePr>
          <p:nvPr>
            <p:ph idx="1"/>
            <p:extLst>
              <p:ext uri="{D42A27DB-BD31-4B8C-83A1-F6EECF244321}">
                <p14:modId xmlns:p14="http://schemas.microsoft.com/office/powerpoint/2010/main" val="2923564449"/>
              </p:ext>
            </p:extLst>
          </p:nvPr>
        </p:nvGraphicFramePr>
        <p:xfrm>
          <a:off x="609600" y="2111599"/>
          <a:ext cx="10972800" cy="40145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87243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18C5C-626C-5EFD-69D8-C5632BFAC5B1}"/>
              </a:ext>
            </a:extLst>
          </p:cNvPr>
          <p:cNvSpPr>
            <a:spLocks noGrp="1"/>
          </p:cNvSpPr>
          <p:nvPr>
            <p:ph type="title"/>
          </p:nvPr>
        </p:nvSpPr>
        <p:spPr>
          <a:xfrm>
            <a:off x="609600" y="1342912"/>
            <a:ext cx="10972800" cy="1143000"/>
          </a:xfrm>
        </p:spPr>
        <p:txBody>
          <a:bodyPr/>
          <a:lstStyle/>
          <a:p>
            <a:r>
              <a:rPr lang="en-US"/>
              <a:t>Questions?</a:t>
            </a:r>
          </a:p>
        </p:txBody>
      </p:sp>
      <p:sp>
        <p:nvSpPr>
          <p:cNvPr id="3" name="Content Placeholder 2">
            <a:extLst>
              <a:ext uri="{FF2B5EF4-FFF2-40B4-BE49-F238E27FC236}">
                <a16:creationId xmlns:a16="http://schemas.microsoft.com/office/drawing/2014/main" id="{D2F005F8-CA79-28BD-D322-39FDE806FD89}"/>
              </a:ext>
            </a:extLst>
          </p:cNvPr>
          <p:cNvSpPr>
            <a:spLocks noGrp="1"/>
          </p:cNvSpPr>
          <p:nvPr>
            <p:ph idx="1"/>
          </p:nvPr>
        </p:nvSpPr>
        <p:spPr>
          <a:xfrm>
            <a:off x="609600" y="2761173"/>
            <a:ext cx="10972800" cy="3539876"/>
          </a:xfrm>
        </p:spPr>
        <p:txBody>
          <a:bodyPr vert="horz" lIns="91440" tIns="45720" rIns="91440" bIns="45720" rtlCol="0" anchor="t">
            <a:normAutofit/>
          </a:bodyPr>
          <a:lstStyle/>
          <a:p>
            <a:pPr marL="0" indent="0" algn="ctr">
              <a:buNone/>
            </a:pPr>
            <a:endParaRPr lang="en-US"/>
          </a:p>
          <a:p>
            <a:pPr marL="0" indent="0" algn="ctr">
              <a:buNone/>
            </a:pPr>
            <a:r>
              <a:rPr lang="en-US"/>
              <a:t>Monica Gingerich (mcg5660@psu.edu)</a:t>
            </a:r>
          </a:p>
          <a:p>
            <a:pPr marL="0" indent="0" algn="ctr">
              <a:buNone/>
            </a:pPr>
            <a:r>
              <a:rPr lang="en-US"/>
              <a:t>Megan Gilpin (mcg13@psu.edu)</a:t>
            </a:r>
          </a:p>
        </p:txBody>
      </p:sp>
    </p:spTree>
    <p:extLst>
      <p:ext uri="{BB962C8B-B14F-4D97-AF65-F5344CB8AC3E}">
        <p14:creationId xmlns:p14="http://schemas.microsoft.com/office/powerpoint/2010/main" val="17051524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853C4-C2A6-77C2-5EB5-FAF411DE8EEE}"/>
              </a:ext>
            </a:extLst>
          </p:cNvPr>
          <p:cNvSpPr>
            <a:spLocks noGrp="1"/>
          </p:cNvSpPr>
          <p:nvPr>
            <p:ph type="title"/>
          </p:nvPr>
        </p:nvSpPr>
        <p:spPr>
          <a:xfrm>
            <a:off x="-5348" y="830748"/>
            <a:ext cx="12175958" cy="1143000"/>
          </a:xfrm>
        </p:spPr>
        <p:txBody>
          <a:bodyPr anchor="ctr">
            <a:normAutofit fontScale="90000"/>
          </a:bodyPr>
          <a:lstStyle/>
          <a:p>
            <a:r>
              <a:rPr lang="en-US"/>
              <a:t>What does your library do currently to </a:t>
            </a:r>
            <a:br>
              <a:rPr lang="en-US"/>
            </a:br>
            <a:r>
              <a:rPr lang="en-US"/>
              <a:t>support student wellbeing?</a:t>
            </a:r>
          </a:p>
        </p:txBody>
      </p:sp>
      <p:sp>
        <p:nvSpPr>
          <p:cNvPr id="3" name="Content Placeholder 2">
            <a:extLst>
              <a:ext uri="{FF2B5EF4-FFF2-40B4-BE49-F238E27FC236}">
                <a16:creationId xmlns:a16="http://schemas.microsoft.com/office/drawing/2014/main" id="{3116C5F4-6299-86F6-DF2B-C49B1C989FD8}"/>
              </a:ext>
            </a:extLst>
          </p:cNvPr>
          <p:cNvSpPr>
            <a:spLocks noGrp="1"/>
          </p:cNvSpPr>
          <p:nvPr>
            <p:ph sz="half" idx="1"/>
          </p:nvPr>
        </p:nvSpPr>
        <p:spPr>
          <a:xfrm>
            <a:off x="609600" y="1973749"/>
            <a:ext cx="5384800" cy="4152415"/>
          </a:xfrm>
        </p:spPr>
        <p:txBody>
          <a:bodyPr vert="horz" lIns="91440" tIns="45720" rIns="91440" bIns="45720" rtlCol="0" anchor="t">
            <a:normAutofit/>
          </a:bodyPr>
          <a:lstStyle/>
          <a:p>
            <a:pPr marL="0" indent="0">
              <a:buNone/>
            </a:pPr>
            <a:endParaRPr lang="en-US" sz="3200"/>
          </a:p>
          <a:p>
            <a:pPr marL="0" indent="0">
              <a:buNone/>
            </a:pPr>
            <a:endParaRPr lang="en-US" sz="3200"/>
          </a:p>
          <a:p>
            <a:pPr marL="0" indent="0">
              <a:buNone/>
            </a:pPr>
            <a:endParaRPr lang="en-US" sz="3200"/>
          </a:p>
          <a:p>
            <a:pPr marL="0" indent="0">
              <a:buNone/>
            </a:pPr>
            <a:r>
              <a:rPr lang="en-US" sz="3200">
                <a:hlinkClick r:id="rId3"/>
              </a:rPr>
              <a:t>https://bit.ly/LOEX25LibWell</a:t>
            </a:r>
            <a:endParaRPr lang="en-US" sz="4000"/>
          </a:p>
          <a:p>
            <a:endParaRPr lang="en-US"/>
          </a:p>
        </p:txBody>
      </p:sp>
      <p:pic>
        <p:nvPicPr>
          <p:cNvPr id="4" name="Picture 3" descr="A qr code with a white background&#10;&#10;AI-generated content may be incorrect.">
            <a:extLst>
              <a:ext uri="{FF2B5EF4-FFF2-40B4-BE49-F238E27FC236}">
                <a16:creationId xmlns:a16="http://schemas.microsoft.com/office/drawing/2014/main" id="{D92424EE-6009-9233-8A86-3EA9F3F674D9}"/>
              </a:ext>
            </a:extLst>
          </p:cNvPr>
          <p:cNvPicPr>
            <a:picLocks noChangeAspect="1"/>
          </p:cNvPicPr>
          <p:nvPr/>
        </p:nvPicPr>
        <p:blipFill>
          <a:blip r:embed="rId4"/>
          <a:srcRect t="12344" b="10542"/>
          <a:stretch>
            <a:fillRect/>
          </a:stretch>
        </p:blipFill>
        <p:spPr>
          <a:xfrm>
            <a:off x="6491705" y="2227749"/>
            <a:ext cx="5384800" cy="4152415"/>
          </a:xfrm>
          <a:prstGeom prst="rect">
            <a:avLst/>
          </a:prstGeom>
          <a:noFill/>
        </p:spPr>
      </p:pic>
    </p:spTree>
    <p:extLst>
      <p:ext uri="{BB962C8B-B14F-4D97-AF65-F5344CB8AC3E}">
        <p14:creationId xmlns:p14="http://schemas.microsoft.com/office/powerpoint/2010/main" val="35428735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2AA7F-841C-DEFD-3ACD-F1A3B45C7536}"/>
              </a:ext>
            </a:extLst>
          </p:cNvPr>
          <p:cNvSpPr>
            <a:spLocks noGrp="1"/>
          </p:cNvSpPr>
          <p:nvPr>
            <p:ph type="title"/>
          </p:nvPr>
        </p:nvSpPr>
        <p:spPr/>
        <p:txBody>
          <a:bodyPr/>
          <a:lstStyle/>
          <a:p>
            <a:r>
              <a:rPr lang="en-US"/>
              <a:t>Why Student Wellbeing Matters</a:t>
            </a:r>
          </a:p>
        </p:txBody>
      </p:sp>
      <p:sp>
        <p:nvSpPr>
          <p:cNvPr id="3" name="Content Placeholder 2">
            <a:extLst>
              <a:ext uri="{FF2B5EF4-FFF2-40B4-BE49-F238E27FC236}">
                <a16:creationId xmlns:a16="http://schemas.microsoft.com/office/drawing/2014/main" id="{440F640E-7782-E8D4-5B24-6472C32556A6}"/>
              </a:ext>
            </a:extLst>
          </p:cNvPr>
          <p:cNvSpPr>
            <a:spLocks noGrp="1"/>
          </p:cNvSpPr>
          <p:nvPr>
            <p:ph sz="half" idx="1"/>
          </p:nvPr>
        </p:nvSpPr>
        <p:spPr/>
        <p:txBody>
          <a:bodyPr vert="horz" lIns="91440" tIns="45720" rIns="91440" bIns="45720" rtlCol="0" anchor="t">
            <a:normAutofit/>
          </a:bodyPr>
          <a:lstStyle/>
          <a:p>
            <a:r>
              <a:rPr lang="en-US"/>
              <a:t>Sense of belonging</a:t>
            </a:r>
          </a:p>
          <a:p>
            <a:r>
              <a:rPr lang="en-US"/>
              <a:t>Directly impacts student success and retention</a:t>
            </a:r>
          </a:p>
          <a:p>
            <a:r>
              <a:rPr lang="en-US"/>
              <a:t>Aligns with our institutions' commitments to student success</a:t>
            </a:r>
          </a:p>
        </p:txBody>
      </p:sp>
      <p:sp>
        <p:nvSpPr>
          <p:cNvPr id="4" name="Content Placeholder 3">
            <a:extLst>
              <a:ext uri="{FF2B5EF4-FFF2-40B4-BE49-F238E27FC236}">
                <a16:creationId xmlns:a16="http://schemas.microsoft.com/office/drawing/2014/main" id="{EDC8AA12-628A-1CB2-D003-439EF82EC480}"/>
              </a:ext>
            </a:extLst>
          </p:cNvPr>
          <p:cNvSpPr>
            <a:spLocks noGrp="1"/>
          </p:cNvSpPr>
          <p:nvPr>
            <p:ph sz="half" idx="2"/>
          </p:nvPr>
        </p:nvSpPr>
        <p:spPr/>
        <p:txBody>
          <a:bodyPr vert="horz" lIns="91440" tIns="45720" rIns="91440" bIns="45720" rtlCol="0" anchor="t">
            <a:normAutofit/>
          </a:bodyPr>
          <a:lstStyle/>
          <a:p>
            <a:r>
              <a:rPr lang="en-US"/>
              <a:t>Institution's strategic plan:</a:t>
            </a:r>
          </a:p>
          <a:p>
            <a:pPr lvl="1">
              <a:buFont typeface="Courier New"/>
              <a:buChar char="o"/>
            </a:pPr>
            <a:r>
              <a:rPr lang="en-US" sz="2200">
                <a:latin typeface="Franklin Gothic Book"/>
              </a:rPr>
              <a:t>"enhancing student success" </a:t>
            </a:r>
          </a:p>
          <a:p>
            <a:pPr lvl="1">
              <a:buFont typeface="Courier New"/>
              <a:buChar char="o"/>
            </a:pPr>
            <a:r>
              <a:rPr lang="en-US">
                <a:latin typeface="Franklin Gothic Book"/>
              </a:rPr>
              <a:t>"student stress and other factors affecting academic performance" </a:t>
            </a:r>
          </a:p>
          <a:p>
            <a:pPr lvl="1">
              <a:buFont typeface="Courier New"/>
              <a:buChar char="o"/>
            </a:pPr>
            <a:r>
              <a:rPr lang="en-US">
                <a:latin typeface="Franklin Gothic Book"/>
              </a:rPr>
              <a:t>"student, faculty, and staff health and wellness are cultivated in a caring community focused on flourishing" </a:t>
            </a:r>
          </a:p>
          <a:p>
            <a:endParaRPr lang="en-US"/>
          </a:p>
        </p:txBody>
      </p:sp>
    </p:spTree>
    <p:extLst>
      <p:ext uri="{BB962C8B-B14F-4D97-AF65-F5344CB8AC3E}">
        <p14:creationId xmlns:p14="http://schemas.microsoft.com/office/powerpoint/2010/main" val="38305518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A1B676-923F-4F75-A33C-C4B0F7C6775A}"/>
              </a:ext>
            </a:extLst>
          </p:cNvPr>
          <p:cNvSpPr>
            <a:spLocks noGrp="1"/>
          </p:cNvSpPr>
          <p:nvPr>
            <p:ph type="title"/>
          </p:nvPr>
        </p:nvSpPr>
        <p:spPr>
          <a:xfrm>
            <a:off x="609600" y="830748"/>
            <a:ext cx="10972800" cy="1143000"/>
          </a:xfrm>
        </p:spPr>
        <p:txBody>
          <a:bodyPr anchor="ctr">
            <a:normAutofit/>
          </a:bodyPr>
          <a:lstStyle/>
          <a:p>
            <a:r>
              <a:rPr lang="en-US">
                <a:solidFill>
                  <a:srgbClr val="000000"/>
                </a:solidFill>
                <a:latin typeface="Franklin Gothic Medium"/>
              </a:rPr>
              <a:t>an introduction and context</a:t>
            </a:r>
            <a:endParaRPr lang="en-US"/>
          </a:p>
        </p:txBody>
      </p:sp>
      <p:sp>
        <p:nvSpPr>
          <p:cNvPr id="3" name="Content Placeholder 2">
            <a:extLst>
              <a:ext uri="{FF2B5EF4-FFF2-40B4-BE49-F238E27FC236}">
                <a16:creationId xmlns:a16="http://schemas.microsoft.com/office/drawing/2014/main" id="{EEF15CA5-925C-9D08-9F2A-5251FF126890}"/>
              </a:ext>
            </a:extLst>
          </p:cNvPr>
          <p:cNvSpPr>
            <a:spLocks noGrp="1"/>
          </p:cNvSpPr>
          <p:nvPr>
            <p:ph sz="half" idx="1"/>
          </p:nvPr>
        </p:nvSpPr>
        <p:spPr>
          <a:xfrm>
            <a:off x="609600" y="1973749"/>
            <a:ext cx="5384800" cy="4152415"/>
          </a:xfrm>
        </p:spPr>
        <p:txBody>
          <a:bodyPr vert="horz" lIns="91440" tIns="45720" rIns="91440" bIns="45720" rtlCol="0" anchor="t">
            <a:normAutofit/>
          </a:bodyPr>
          <a:lstStyle/>
          <a:p>
            <a:pPr marL="0" indent="0">
              <a:buNone/>
            </a:pPr>
            <a:r>
              <a:rPr lang="en-US" b="1"/>
              <a:t>Penn State Libraries landscape</a:t>
            </a:r>
          </a:p>
          <a:p>
            <a:r>
              <a:rPr lang="en-US"/>
              <a:t>Total enrollment around 90,000</a:t>
            </a:r>
          </a:p>
          <a:p>
            <a:r>
              <a:rPr lang="en-US">
                <a:ea typeface="+mn-lt"/>
                <a:cs typeface="+mn-lt"/>
              </a:rPr>
              <a:t>19 physical campuses and World Campus (virtual)</a:t>
            </a:r>
          </a:p>
          <a:p>
            <a:r>
              <a:rPr lang="en-US">
                <a:ea typeface="+mn-lt"/>
                <a:cs typeface="+mn-lt"/>
              </a:rPr>
              <a:t>https://datadigest.psu.edu/student-enrollment/Campus</a:t>
            </a:r>
            <a:r>
              <a:rPr lang="en-US"/>
              <a:t> structure </a:t>
            </a:r>
          </a:p>
        </p:txBody>
      </p:sp>
      <p:pic>
        <p:nvPicPr>
          <p:cNvPr id="4" name="Picture 3" descr="A map of the state of Pennsylvania, marking the location of all of Penn State's campuses.">
            <a:extLst>
              <a:ext uri="{FF2B5EF4-FFF2-40B4-BE49-F238E27FC236}">
                <a16:creationId xmlns:a16="http://schemas.microsoft.com/office/drawing/2014/main" id="{1BD7E596-B125-D81F-7B13-1E8A7A500D46}"/>
              </a:ext>
            </a:extLst>
          </p:cNvPr>
          <p:cNvPicPr>
            <a:picLocks noChangeAspect="1"/>
          </p:cNvPicPr>
          <p:nvPr/>
        </p:nvPicPr>
        <p:blipFill>
          <a:blip r:embed="rId3"/>
          <a:srcRect l="11131" t="12121" r="19081" b="14050"/>
          <a:stretch/>
        </p:blipFill>
        <p:spPr>
          <a:xfrm>
            <a:off x="6832600" y="2598166"/>
            <a:ext cx="4182276" cy="2839048"/>
          </a:xfrm>
          <a:prstGeom prst="rect">
            <a:avLst/>
          </a:prstGeom>
          <a:noFill/>
        </p:spPr>
      </p:pic>
      <p:sp>
        <p:nvSpPr>
          <p:cNvPr id="5" name="TextBox 4">
            <a:extLst>
              <a:ext uri="{FF2B5EF4-FFF2-40B4-BE49-F238E27FC236}">
                <a16:creationId xmlns:a16="http://schemas.microsoft.com/office/drawing/2014/main" id="{B6F597D6-FD51-B977-8F8D-6D16A36BC881}"/>
              </a:ext>
            </a:extLst>
          </p:cNvPr>
          <p:cNvSpPr txBox="1"/>
          <p:nvPr/>
        </p:nvSpPr>
        <p:spPr>
          <a:xfrm>
            <a:off x="6995584" y="5524499"/>
            <a:ext cx="3862916"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a:solidFill>
                  <a:srgbClr val="444444"/>
                </a:solidFill>
                <a:latin typeface="Roboto"/>
                <a:ea typeface="Roboto"/>
                <a:cs typeface="Roboto"/>
              </a:rPr>
              <a:t>Credit: Penn State. </a:t>
            </a:r>
            <a:r>
              <a:rPr lang="en-US" sz="1000" b="1">
                <a:latin typeface="Roboto"/>
                <a:ea typeface="Roboto"/>
                <a:cs typeface="Roboto"/>
                <a:hlinkClick r:id="rId4"/>
              </a:rPr>
              <a:t>Creative Commons</a:t>
            </a:r>
            <a:endParaRPr lang="en-US" sz="1200"/>
          </a:p>
        </p:txBody>
      </p:sp>
    </p:spTree>
    <p:extLst>
      <p:ext uri="{BB962C8B-B14F-4D97-AF65-F5344CB8AC3E}">
        <p14:creationId xmlns:p14="http://schemas.microsoft.com/office/powerpoint/2010/main" val="10212369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373B4E-AD62-7B05-4780-D07BF9FB91FC}"/>
              </a:ext>
            </a:extLst>
          </p:cNvPr>
          <p:cNvSpPr>
            <a:spLocks noGrp="1"/>
          </p:cNvSpPr>
          <p:nvPr>
            <p:ph type="title"/>
          </p:nvPr>
        </p:nvSpPr>
        <p:spPr>
          <a:xfrm>
            <a:off x="609600" y="830748"/>
            <a:ext cx="10972800" cy="1143000"/>
          </a:xfrm>
        </p:spPr>
        <p:txBody>
          <a:bodyPr anchor="ctr">
            <a:normAutofit/>
          </a:bodyPr>
          <a:lstStyle/>
          <a:p>
            <a:r>
              <a:rPr lang="en-US"/>
              <a:t>Beginnings</a:t>
            </a:r>
          </a:p>
        </p:txBody>
      </p:sp>
      <p:pic>
        <p:nvPicPr>
          <p:cNvPr id="4" name="Picture 3" descr="A blue text with a yellow arrow pointing to a white background&#10;&#10;AI-generated content may be incorrect.">
            <a:extLst>
              <a:ext uri="{FF2B5EF4-FFF2-40B4-BE49-F238E27FC236}">
                <a16:creationId xmlns:a16="http://schemas.microsoft.com/office/drawing/2014/main" id="{4E552714-A3D1-9CF5-3AFF-10A0D6BB7356}"/>
              </a:ext>
            </a:extLst>
          </p:cNvPr>
          <p:cNvPicPr>
            <a:picLocks noChangeAspect="1"/>
          </p:cNvPicPr>
          <p:nvPr/>
        </p:nvPicPr>
        <p:blipFill>
          <a:blip r:embed="rId3"/>
          <a:srcRect r="2738" b="-3"/>
          <a:stretch/>
        </p:blipFill>
        <p:spPr>
          <a:xfrm>
            <a:off x="609600" y="1973749"/>
            <a:ext cx="5384800" cy="4152415"/>
          </a:xfrm>
          <a:prstGeom prst="rect">
            <a:avLst/>
          </a:prstGeom>
          <a:noFill/>
        </p:spPr>
      </p:pic>
      <p:sp>
        <p:nvSpPr>
          <p:cNvPr id="3" name="Content Placeholder 2">
            <a:extLst>
              <a:ext uri="{FF2B5EF4-FFF2-40B4-BE49-F238E27FC236}">
                <a16:creationId xmlns:a16="http://schemas.microsoft.com/office/drawing/2014/main" id="{3990E582-38DA-3E5E-0F06-9B6ACAC4F672}"/>
              </a:ext>
            </a:extLst>
          </p:cNvPr>
          <p:cNvSpPr>
            <a:spLocks noGrp="1"/>
          </p:cNvSpPr>
          <p:nvPr>
            <p:ph sz="half" idx="2"/>
          </p:nvPr>
        </p:nvSpPr>
        <p:spPr>
          <a:xfrm>
            <a:off x="6197600" y="1973749"/>
            <a:ext cx="5384800" cy="4152415"/>
          </a:xfrm>
        </p:spPr>
        <p:txBody>
          <a:bodyPr vert="horz" lIns="91440" tIns="45720" rIns="91440" bIns="45720" rtlCol="0" anchor="t">
            <a:normAutofit/>
          </a:bodyPr>
          <a:lstStyle/>
          <a:p>
            <a:endParaRPr lang="en-US"/>
          </a:p>
          <a:p>
            <a:r>
              <a:rPr lang="en-US"/>
              <a:t>Wellness work dating back to 2014 (and probably earlier) </a:t>
            </a:r>
          </a:p>
          <a:p>
            <a:endParaRPr lang="en-US" sz="1800"/>
          </a:p>
          <a:p>
            <a:r>
              <a:rPr lang="en-US"/>
              <a:t>Formalized with establishment of the </a:t>
            </a:r>
            <a:r>
              <a:rPr lang="en-US" err="1"/>
              <a:t>LibWell</a:t>
            </a:r>
            <a:r>
              <a:rPr lang="en-US"/>
              <a:t> Initiative in 2023</a:t>
            </a:r>
          </a:p>
          <a:p>
            <a:endParaRPr lang="en-US"/>
          </a:p>
        </p:txBody>
      </p:sp>
    </p:spTree>
    <p:extLst>
      <p:ext uri="{BB962C8B-B14F-4D97-AF65-F5344CB8AC3E}">
        <p14:creationId xmlns:p14="http://schemas.microsoft.com/office/powerpoint/2010/main" val="3408830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70ACA-08AD-6922-8298-A2434DE5DBB4}"/>
              </a:ext>
            </a:extLst>
          </p:cNvPr>
          <p:cNvSpPr>
            <a:spLocks noGrp="1"/>
          </p:cNvSpPr>
          <p:nvPr>
            <p:ph type="title"/>
          </p:nvPr>
        </p:nvSpPr>
        <p:spPr>
          <a:xfrm>
            <a:off x="609600" y="830748"/>
            <a:ext cx="10972800" cy="1143000"/>
          </a:xfrm>
        </p:spPr>
        <p:txBody>
          <a:bodyPr anchor="ctr">
            <a:normAutofit/>
          </a:bodyPr>
          <a:lstStyle/>
          <a:p>
            <a:r>
              <a:rPr lang="en-US" err="1"/>
              <a:t>LibWell</a:t>
            </a:r>
          </a:p>
        </p:txBody>
      </p:sp>
      <p:sp>
        <p:nvSpPr>
          <p:cNvPr id="13" name="Content Placeholder 2">
            <a:extLst>
              <a:ext uri="{FF2B5EF4-FFF2-40B4-BE49-F238E27FC236}">
                <a16:creationId xmlns:a16="http://schemas.microsoft.com/office/drawing/2014/main" id="{ED8CC14C-8B2C-F348-20B7-3781BA0BFCF3}"/>
              </a:ext>
            </a:extLst>
          </p:cNvPr>
          <p:cNvSpPr>
            <a:spLocks noGrp="1"/>
          </p:cNvSpPr>
          <p:nvPr>
            <p:ph sz="half" idx="1"/>
          </p:nvPr>
        </p:nvSpPr>
        <p:spPr>
          <a:xfrm>
            <a:off x="609600" y="1961258"/>
            <a:ext cx="5384800" cy="4489692"/>
          </a:xfrm>
        </p:spPr>
        <p:txBody>
          <a:bodyPr vert="horz" lIns="91440" tIns="45720" rIns="91440" bIns="45720" rtlCol="0" anchor="t">
            <a:noAutofit/>
          </a:bodyPr>
          <a:lstStyle/>
          <a:p>
            <a:r>
              <a:rPr lang="en-US" sz="2200"/>
              <a:t>Coordinate and advance student wellness efforts across the University Libraries</a:t>
            </a:r>
          </a:p>
          <a:p>
            <a:endParaRPr lang="en-US" sz="600"/>
          </a:p>
          <a:p>
            <a:pPr>
              <a:spcBef>
                <a:spcPts val="20"/>
              </a:spcBef>
            </a:pPr>
            <a:r>
              <a:rPr lang="en-US" sz="2200"/>
              <a:t>Plan and support activities, initiatives, and purchases directly addressing student wellbeing</a:t>
            </a:r>
          </a:p>
          <a:p>
            <a:pPr>
              <a:spcBef>
                <a:spcPts val="20"/>
              </a:spcBef>
            </a:pPr>
            <a:endParaRPr lang="en-US" sz="600"/>
          </a:p>
          <a:p>
            <a:pPr>
              <a:spcBef>
                <a:spcPts val="20"/>
              </a:spcBef>
            </a:pPr>
            <a:r>
              <a:rPr lang="en-US" sz="2200"/>
              <a:t>Identify wellbeing resources and services related to enhancing academic success</a:t>
            </a:r>
          </a:p>
          <a:p>
            <a:pPr>
              <a:spcBef>
                <a:spcPts val="20"/>
              </a:spcBef>
            </a:pPr>
            <a:endParaRPr lang="en-US" sz="600"/>
          </a:p>
          <a:p>
            <a:pPr>
              <a:spcBef>
                <a:spcPts val="20"/>
              </a:spcBef>
            </a:pPr>
            <a:r>
              <a:rPr lang="en-US" sz="2200"/>
              <a:t>Seek out campus partners and experts in student wellness (because we are not)</a:t>
            </a:r>
          </a:p>
        </p:txBody>
      </p:sp>
      <p:pic>
        <p:nvPicPr>
          <p:cNvPr id="4" name="Picture 3" descr="A blue and pink background with white text&#10;&#10;AI-generated content may be incorrect.">
            <a:extLst>
              <a:ext uri="{FF2B5EF4-FFF2-40B4-BE49-F238E27FC236}">
                <a16:creationId xmlns:a16="http://schemas.microsoft.com/office/drawing/2014/main" id="{DE47F68F-BDB2-01B2-38D6-01343411CFF1}"/>
              </a:ext>
            </a:extLst>
          </p:cNvPr>
          <p:cNvPicPr>
            <a:picLocks noChangeAspect="1"/>
          </p:cNvPicPr>
          <p:nvPr/>
        </p:nvPicPr>
        <p:blipFill>
          <a:blip r:embed="rId3"/>
          <a:stretch>
            <a:fillRect/>
          </a:stretch>
        </p:blipFill>
        <p:spPr>
          <a:xfrm>
            <a:off x="6692955" y="1973749"/>
            <a:ext cx="4394089" cy="415241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395173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BC3160-CCD8-C382-C46C-5CFAA712B63B}"/>
              </a:ext>
            </a:extLst>
          </p:cNvPr>
          <p:cNvSpPr>
            <a:spLocks noGrp="1"/>
          </p:cNvSpPr>
          <p:nvPr>
            <p:ph type="title"/>
          </p:nvPr>
        </p:nvSpPr>
        <p:spPr/>
        <p:txBody>
          <a:bodyPr/>
          <a:lstStyle/>
          <a:p>
            <a:r>
              <a:rPr lang="en-US"/>
              <a:t>Mission and Objectives</a:t>
            </a:r>
          </a:p>
        </p:txBody>
      </p:sp>
      <p:sp>
        <p:nvSpPr>
          <p:cNvPr id="3" name="Content Placeholder 2">
            <a:extLst>
              <a:ext uri="{FF2B5EF4-FFF2-40B4-BE49-F238E27FC236}">
                <a16:creationId xmlns:a16="http://schemas.microsoft.com/office/drawing/2014/main" id="{57B0854C-51BF-EF80-E3CC-F844CDA1E724}"/>
              </a:ext>
            </a:extLst>
          </p:cNvPr>
          <p:cNvSpPr>
            <a:spLocks noGrp="1"/>
          </p:cNvSpPr>
          <p:nvPr>
            <p:ph sz="half" idx="1"/>
          </p:nvPr>
        </p:nvSpPr>
        <p:spPr/>
        <p:txBody>
          <a:bodyPr vert="horz" lIns="91440" tIns="45720" rIns="91440" bIns="45720" rtlCol="0" anchor="t">
            <a:normAutofit/>
          </a:bodyPr>
          <a:lstStyle/>
          <a:p>
            <a:r>
              <a:rPr lang="en-US" sz="2600"/>
              <a:t>Mission Statement: Enhance and support wellbeing by </a:t>
            </a:r>
            <a:r>
              <a:rPr lang="en-US" sz="2600">
                <a:latin typeface="Franklin Gothic Book"/>
              </a:rPr>
              <a:t>developing spaces and resources, connecting students with </a:t>
            </a:r>
            <a:r>
              <a:rPr lang="en-US">
                <a:latin typeface="Franklin Gothic Book"/>
              </a:rPr>
              <a:t>university</a:t>
            </a:r>
            <a:r>
              <a:rPr lang="en-US" sz="2600">
                <a:latin typeface="Franklin Gothic Book"/>
              </a:rPr>
              <a:t> partners, and providing wellness information and programming to uplift all students so that they can flourish. </a:t>
            </a:r>
          </a:p>
        </p:txBody>
      </p:sp>
      <p:sp>
        <p:nvSpPr>
          <p:cNvPr id="4" name="Content Placeholder 3">
            <a:extLst>
              <a:ext uri="{FF2B5EF4-FFF2-40B4-BE49-F238E27FC236}">
                <a16:creationId xmlns:a16="http://schemas.microsoft.com/office/drawing/2014/main" id="{2F52AA2F-F633-E483-E720-9B0C09A63FE9}"/>
              </a:ext>
            </a:extLst>
          </p:cNvPr>
          <p:cNvSpPr>
            <a:spLocks noGrp="1"/>
          </p:cNvSpPr>
          <p:nvPr>
            <p:ph sz="half" idx="2"/>
          </p:nvPr>
        </p:nvSpPr>
        <p:spPr>
          <a:xfrm>
            <a:off x="6100619" y="1973749"/>
            <a:ext cx="5855853" cy="4678887"/>
          </a:xfrm>
        </p:spPr>
        <p:txBody>
          <a:bodyPr vert="horz" lIns="91440" tIns="45720" rIns="91440" bIns="45720" rtlCol="0" anchor="t">
            <a:noAutofit/>
          </a:bodyPr>
          <a:lstStyle/>
          <a:p>
            <a:r>
              <a:rPr lang="en-US" sz="2600"/>
              <a:t>Objectives: Student will</a:t>
            </a:r>
          </a:p>
          <a:p>
            <a:pPr lvl="1">
              <a:buFont typeface="Courier New"/>
              <a:buChar char="o"/>
            </a:pPr>
            <a:r>
              <a:rPr lang="en-US" sz="2600">
                <a:latin typeface="Franklin Gothic Book"/>
              </a:rPr>
              <a:t>see the Libraries as a place to go for wellness and wellbeing information</a:t>
            </a:r>
          </a:p>
          <a:p>
            <a:pPr lvl="1">
              <a:buFont typeface="Courier New"/>
              <a:buChar char="o"/>
            </a:pPr>
            <a:r>
              <a:rPr lang="en-US" sz="2600">
                <a:latin typeface="Franklin Gothic Book"/>
              </a:rPr>
              <a:t>use Libraries spaces and resources to enhance their wellbeing journey</a:t>
            </a:r>
          </a:p>
          <a:p>
            <a:pPr lvl="1">
              <a:buFont typeface="Courier New"/>
              <a:buChar char="o"/>
            </a:pPr>
            <a:r>
              <a:rPr lang="en-US" sz="2600">
                <a:latin typeface="Franklin Gothic Book"/>
              </a:rPr>
              <a:t>feel empowered to take control of their holistic wellbeing using provided resources and programs</a:t>
            </a:r>
          </a:p>
          <a:p>
            <a:endParaRPr lang="en-US" sz="2600">
              <a:latin typeface="Aptos"/>
            </a:endParaRPr>
          </a:p>
          <a:p>
            <a:endParaRPr lang="en-US" sz="2600"/>
          </a:p>
        </p:txBody>
      </p:sp>
    </p:spTree>
    <p:extLst>
      <p:ext uri="{BB962C8B-B14F-4D97-AF65-F5344CB8AC3E}">
        <p14:creationId xmlns:p14="http://schemas.microsoft.com/office/powerpoint/2010/main" val="6651114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86E23-9642-E3ED-D99F-063EFFB51B5F}"/>
              </a:ext>
            </a:extLst>
          </p:cNvPr>
          <p:cNvSpPr>
            <a:spLocks noGrp="1"/>
          </p:cNvSpPr>
          <p:nvPr>
            <p:ph type="title"/>
          </p:nvPr>
        </p:nvSpPr>
        <p:spPr>
          <a:xfrm>
            <a:off x="609600" y="743305"/>
            <a:ext cx="10972800" cy="1143000"/>
          </a:xfrm>
        </p:spPr>
        <p:txBody>
          <a:bodyPr anchor="ctr">
            <a:normAutofit/>
          </a:bodyPr>
          <a:lstStyle/>
          <a:p>
            <a:r>
              <a:rPr lang="en-US"/>
              <a:t>Distinctive Branding</a:t>
            </a:r>
          </a:p>
        </p:txBody>
      </p:sp>
      <p:sp>
        <p:nvSpPr>
          <p:cNvPr id="17" name="Text Placeholder 2">
            <a:extLst>
              <a:ext uri="{FF2B5EF4-FFF2-40B4-BE49-F238E27FC236}">
                <a16:creationId xmlns:a16="http://schemas.microsoft.com/office/drawing/2014/main" id="{CC6EC551-F98E-7497-909F-F70F60AB326C}"/>
              </a:ext>
            </a:extLst>
          </p:cNvPr>
          <p:cNvSpPr>
            <a:spLocks noGrp="1"/>
          </p:cNvSpPr>
          <p:nvPr>
            <p:ph type="body" idx="1"/>
          </p:nvPr>
        </p:nvSpPr>
        <p:spPr>
          <a:xfrm>
            <a:off x="609600" y="1655353"/>
            <a:ext cx="5386917" cy="639762"/>
          </a:xfrm>
        </p:spPr>
        <p:txBody>
          <a:bodyPr>
            <a:normAutofit/>
          </a:bodyPr>
          <a:lstStyle/>
          <a:p>
            <a:pPr algn="ctr"/>
            <a:r>
              <a:rPr lang="en-US"/>
              <a:t>PR Campaign</a:t>
            </a:r>
          </a:p>
        </p:txBody>
      </p:sp>
      <p:pic>
        <p:nvPicPr>
          <p:cNvPr id="6" name="Content Placeholder 5" descr="A screenshot of a logo&#10;&#10;AI-generated content may be incorrect.">
            <a:extLst>
              <a:ext uri="{FF2B5EF4-FFF2-40B4-BE49-F238E27FC236}">
                <a16:creationId xmlns:a16="http://schemas.microsoft.com/office/drawing/2014/main" id="{E21D34D3-9A0D-46DF-C4B0-684B1D1200A6}"/>
              </a:ext>
            </a:extLst>
          </p:cNvPr>
          <p:cNvPicPr>
            <a:picLocks noGrp="1" noChangeAspect="1"/>
          </p:cNvPicPr>
          <p:nvPr>
            <p:ph sz="half" idx="2"/>
          </p:nvPr>
        </p:nvPicPr>
        <p:blipFill>
          <a:blip r:embed="rId3"/>
          <a:stretch>
            <a:fillRect/>
          </a:stretch>
        </p:blipFill>
        <p:spPr>
          <a:xfrm>
            <a:off x="1813739" y="2519967"/>
            <a:ext cx="2978639" cy="3831048"/>
          </a:xfrm>
          <a:noFill/>
        </p:spPr>
      </p:pic>
      <p:sp>
        <p:nvSpPr>
          <p:cNvPr id="18" name="Text Placeholder 4">
            <a:extLst>
              <a:ext uri="{FF2B5EF4-FFF2-40B4-BE49-F238E27FC236}">
                <a16:creationId xmlns:a16="http://schemas.microsoft.com/office/drawing/2014/main" id="{593CCCCC-E97E-6889-B4CB-7C11FB3B58BE}"/>
              </a:ext>
            </a:extLst>
          </p:cNvPr>
          <p:cNvSpPr>
            <a:spLocks noGrp="1"/>
          </p:cNvSpPr>
          <p:nvPr>
            <p:ph type="body" sz="quarter" idx="3"/>
          </p:nvPr>
        </p:nvSpPr>
        <p:spPr>
          <a:xfrm>
            <a:off x="6193368" y="1655353"/>
            <a:ext cx="5389033" cy="639762"/>
          </a:xfrm>
        </p:spPr>
        <p:txBody>
          <a:bodyPr/>
          <a:lstStyle/>
          <a:p>
            <a:pPr algn="ctr"/>
            <a:r>
              <a:rPr lang="en-US"/>
              <a:t>Benefits</a:t>
            </a:r>
          </a:p>
        </p:txBody>
      </p:sp>
      <p:sp>
        <p:nvSpPr>
          <p:cNvPr id="19" name="Content Placeholder 5">
            <a:extLst>
              <a:ext uri="{FF2B5EF4-FFF2-40B4-BE49-F238E27FC236}">
                <a16:creationId xmlns:a16="http://schemas.microsoft.com/office/drawing/2014/main" id="{3260E0DF-1D1A-516E-783E-70495D849F66}"/>
              </a:ext>
            </a:extLst>
          </p:cNvPr>
          <p:cNvSpPr>
            <a:spLocks noGrp="1"/>
          </p:cNvSpPr>
          <p:nvPr>
            <p:ph sz="quarter" idx="4"/>
          </p:nvPr>
        </p:nvSpPr>
        <p:spPr>
          <a:xfrm>
            <a:off x="6093434" y="2932196"/>
            <a:ext cx="5389033" cy="3193967"/>
          </a:xfrm>
        </p:spPr>
        <p:txBody>
          <a:bodyPr vert="horz" lIns="91440" tIns="45720" rIns="91440" bIns="45720" rtlCol="0" anchor="t">
            <a:normAutofit lnSpcReduction="10000"/>
          </a:bodyPr>
          <a:lstStyle/>
          <a:p>
            <a:r>
              <a:rPr lang="en-US"/>
              <a:t>Easily identifiable to students</a:t>
            </a:r>
          </a:p>
          <a:p>
            <a:endParaRPr lang="en-US" sz="600"/>
          </a:p>
          <a:p>
            <a:r>
              <a:rPr lang="en-US"/>
              <a:t>This is something that has to do with me and my wellness</a:t>
            </a:r>
          </a:p>
          <a:p>
            <a:endParaRPr lang="en-US" sz="600"/>
          </a:p>
          <a:p>
            <a:r>
              <a:rPr lang="en-US"/>
              <a:t>Stays the same when transferring from a different campus</a:t>
            </a:r>
          </a:p>
          <a:p>
            <a:endParaRPr lang="en-US" sz="600"/>
          </a:p>
          <a:p>
            <a:r>
              <a:rPr lang="en-US"/>
              <a:t>Students identify that the Libraries cares about their wellbeing</a:t>
            </a:r>
          </a:p>
        </p:txBody>
      </p:sp>
      <p:sp>
        <p:nvSpPr>
          <p:cNvPr id="5" name="Content Placeholder 2">
            <a:extLst>
              <a:ext uri="{FF2B5EF4-FFF2-40B4-BE49-F238E27FC236}">
                <a16:creationId xmlns:a16="http://schemas.microsoft.com/office/drawing/2014/main" id="{23F9D4D0-CB67-F8A9-A36E-82AF939D14F0}"/>
              </a:ext>
            </a:extLst>
          </p:cNvPr>
          <p:cNvSpPr>
            <a:spLocks noGrp="1"/>
          </p:cNvSpPr>
          <p:nvPr/>
        </p:nvSpPr>
        <p:spPr>
          <a:xfrm>
            <a:off x="609600" y="1973749"/>
            <a:ext cx="5384800" cy="4152415"/>
          </a:xfrm>
          <a:prstGeom prst="rect">
            <a:avLst/>
          </a:prstGeom>
        </p:spPr>
        <p:txBody>
          <a:bodyPr vert="horz" lIns="91440" tIns="45720" rIns="91440" bIns="45720" rtlCol="0" anchor="t">
            <a:normAutofit/>
          </a:bodyPr>
          <a:lstStyle>
            <a:lvl1pPr marL="342900" indent="-342900" algn="l" defTabSz="457200" rtl="0" eaLnBrk="1" latinLnBrk="0" hangingPunct="1">
              <a:spcBef>
                <a:spcPct val="20000"/>
              </a:spcBef>
              <a:buFont typeface="Arial"/>
              <a:buChar char="•"/>
              <a:defRPr sz="2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endParaRPr lang="en-US"/>
          </a:p>
          <a:p>
            <a:endParaRPr lang="en-US"/>
          </a:p>
          <a:p>
            <a:endParaRPr lang="en-US"/>
          </a:p>
        </p:txBody>
      </p:sp>
    </p:spTree>
    <p:extLst>
      <p:ext uri="{BB962C8B-B14F-4D97-AF65-F5344CB8AC3E}">
        <p14:creationId xmlns:p14="http://schemas.microsoft.com/office/powerpoint/2010/main" val="21426593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5" id="{394D60B2-EF5B-3846-B801-DA5BCFEEA5A7}" vid="{E5BBF79E-E971-6649-9866-7CA765ADE99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84335364-cfed-4b29-bf1e-d586354c3ed1">
      <Terms xmlns="http://schemas.microsoft.com/office/infopath/2007/PartnerControls"/>
    </lcf76f155ced4ddcb4097134ff3c332f>
    <TaxCatchAll xmlns="21a08b8c-ec0a-4f39-9176-9fd68cfc697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D278BF5A027FB40965400CD195BD365" ma:contentTypeVersion="18" ma:contentTypeDescription="Create a new document." ma:contentTypeScope="" ma:versionID="bcdef80e1fddb9048a6dc85ba0435cd8">
  <xsd:schema xmlns:xsd="http://www.w3.org/2001/XMLSchema" xmlns:xs="http://www.w3.org/2001/XMLSchema" xmlns:p="http://schemas.microsoft.com/office/2006/metadata/properties" xmlns:ns2="84335364-cfed-4b29-bf1e-d586354c3ed1" xmlns:ns3="21a08b8c-ec0a-4f39-9176-9fd68cfc697b" targetNamespace="http://schemas.microsoft.com/office/2006/metadata/properties" ma:root="true" ma:fieldsID="e44e5297660cc189cc04ca50eb16e2ba" ns2:_="" ns3:_="">
    <xsd:import namespace="84335364-cfed-4b29-bf1e-d586354c3ed1"/>
    <xsd:import namespace="21a08b8c-ec0a-4f39-9176-9fd68cfc697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Location"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4335364-cfed-4b29-bf1e-d586354c3ed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28b28469-8996-4088-bd89-44d87d6385e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Location" ma:index="23" nillable="true" ma:displayName="Location" ma:indexed="true" ma:internalName="MediaServiceLocation"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LengthInSeconds" ma:index="25"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1a08b8c-ec0a-4f39-9176-9fd68cfc697b"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31a1059d-19f7-4a54-81eb-348e014fc98b}" ma:internalName="TaxCatchAll" ma:showField="CatchAllData" ma:web="21a08b8c-ec0a-4f39-9176-9fd68cfc697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9245FDB-0C1B-4B59-9986-7B5DAE2DA71D}">
  <ds:schemaRefs>
    <ds:schemaRef ds:uri="http://schemas.microsoft.com/sharepoint/v3/contenttype/forms"/>
  </ds:schemaRefs>
</ds:datastoreItem>
</file>

<file path=customXml/itemProps2.xml><?xml version="1.0" encoding="utf-8"?>
<ds:datastoreItem xmlns:ds="http://schemas.openxmlformats.org/officeDocument/2006/customXml" ds:itemID="{29DBD6BD-6F8A-445B-951B-E93B20CFA359}">
  <ds:schemaRefs>
    <ds:schemaRef ds:uri="21a08b8c-ec0a-4f39-9176-9fd68cfc697b"/>
    <ds:schemaRef ds:uri="84335364-cfed-4b29-bf1e-d586354c3ed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56F9DB08-D96A-4458-9CF4-CF5A62F1ABF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4335364-cfed-4b29-bf1e-d586354c3ed1"/>
    <ds:schemaRef ds:uri="21a08b8c-ec0a-4f39-9176-9fd68cfc697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From the Ground Up presentation</Template>
  <Application>Microsoft Office PowerPoint</Application>
  <PresentationFormat>Widescreen</PresentationFormat>
  <Slides>25</Slides>
  <Notes>23</Notes>
  <HiddenSlides>0</HiddenSlide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Belonging Beyond Books: Supporting Wellness in the Library</vt:lpstr>
      <vt:lpstr>Today's Presentation</vt:lpstr>
      <vt:lpstr>What does your library do currently to  support student wellbeing?</vt:lpstr>
      <vt:lpstr>Why Student Wellbeing Matters</vt:lpstr>
      <vt:lpstr>an introduction and context</vt:lpstr>
      <vt:lpstr>Beginnings</vt:lpstr>
      <vt:lpstr>LibWell</vt:lpstr>
      <vt:lpstr>Mission and Objectives</vt:lpstr>
      <vt:lpstr>Distinctive Branding</vt:lpstr>
      <vt:lpstr>Where to start? Build on welcome events</vt:lpstr>
      <vt:lpstr>Next step: Semester Themes</vt:lpstr>
      <vt:lpstr>PowerPoint Presentation</vt:lpstr>
      <vt:lpstr>PowerPoint Presentation</vt:lpstr>
      <vt:lpstr>Website</vt:lpstr>
      <vt:lpstr>Let's pause</vt:lpstr>
      <vt:lpstr>What questions do you have so far?</vt:lpstr>
      <vt:lpstr>Spaces, Collections, and Other Resources</vt:lpstr>
      <vt:lpstr>Parent and Sensory Kits</vt:lpstr>
      <vt:lpstr>LibGuides</vt:lpstr>
      <vt:lpstr>Let's reflect again</vt:lpstr>
      <vt:lpstr>Collaborations</vt:lpstr>
      <vt:lpstr>Activity! </vt:lpstr>
      <vt:lpstr>Assessment</vt:lpstr>
      <vt:lpstr>Future Steps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Gilpin, Megan</dc:creator>
  <cp:revision>3</cp:revision>
  <dcterms:created xsi:type="dcterms:W3CDTF">2025-03-26T16:48:01Z</dcterms:created>
  <dcterms:modified xsi:type="dcterms:W3CDTF">2025-12-09T12:08:35Z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0x0101009D278BF5A027FB40965400CD195BD365</vt:lpwstr>
  </property>
  <property fmtid="{D5CDD505-2E9C-101B-9397-08002B2CF9AE}" pid="3" name="MediaServiceImageTags">
    <vt:lpwstr/>
  </property>
</Properties>
</file>