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5" r:id="rId3"/>
    <p:sldId id="294" r:id="rId4"/>
    <p:sldId id="260" r:id="rId5"/>
    <p:sldId id="264" r:id="rId6"/>
    <p:sldId id="296" r:id="rId7"/>
    <p:sldId id="267" r:id="rId8"/>
    <p:sldId id="299" r:id="rId9"/>
    <p:sldId id="266" r:id="rId10"/>
    <p:sldId id="268" r:id="rId11"/>
    <p:sldId id="272" r:id="rId12"/>
    <p:sldId id="259" r:id="rId13"/>
    <p:sldId id="308" r:id="rId14"/>
    <p:sldId id="309" r:id="rId15"/>
    <p:sldId id="265" r:id="rId16"/>
    <p:sldId id="295" r:id="rId17"/>
    <p:sldId id="291" r:id="rId18"/>
    <p:sldId id="292" r:id="rId19"/>
    <p:sldId id="273" r:id="rId20"/>
    <p:sldId id="286" r:id="rId21"/>
    <p:sldId id="287" r:id="rId22"/>
    <p:sldId id="288" r:id="rId23"/>
    <p:sldId id="306" r:id="rId24"/>
    <p:sldId id="302" r:id="rId25"/>
    <p:sldId id="311" r:id="rId26"/>
    <p:sldId id="270" r:id="rId27"/>
    <p:sldId id="269" r:id="rId28"/>
    <p:sldId id="298" r:id="rId29"/>
    <p:sldId id="261" r:id="rId30"/>
    <p:sldId id="275" r:id="rId31"/>
    <p:sldId id="303" r:id="rId32"/>
    <p:sldId id="293" r:id="rId33"/>
    <p:sldId id="289" r:id="rId34"/>
    <p:sldId id="282" r:id="rId35"/>
    <p:sldId id="284" r:id="rId36"/>
    <p:sldId id="307" r:id="rId37"/>
    <p:sldId id="283" r:id="rId38"/>
    <p:sldId id="281" r:id="rId39"/>
    <p:sldId id="310" r:id="rId40"/>
    <p:sldId id="304" r:id="rId41"/>
    <p:sldId id="278" r:id="rId42"/>
    <p:sldId id="312"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84" autoAdjust="0"/>
  </p:normalViewPr>
  <p:slideViewPr>
    <p:cSldViewPr snapToGrid="0">
      <p:cViewPr varScale="1">
        <p:scale>
          <a:sx n="62" d="100"/>
          <a:sy n="62" d="100"/>
        </p:scale>
        <p:origin x="82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28F166-11BA-4055-9A48-E7F425D0CD8D}" type="datetimeFigureOut">
              <a:rPr lang="en-US" smtClean="0"/>
              <a:t>11/23/2025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3A49C-E230-4704-8C86-7EB096049F5A}" type="slidenum">
              <a:rPr lang="en-US" smtClean="0"/>
              <a:t>‹#›</a:t>
            </a:fld>
            <a:endParaRPr lang="en-US"/>
          </a:p>
        </p:txBody>
      </p:sp>
    </p:spTree>
    <p:extLst>
      <p:ext uri="{BB962C8B-B14F-4D97-AF65-F5344CB8AC3E}">
        <p14:creationId xmlns:p14="http://schemas.microsoft.com/office/powerpoint/2010/main" val="3111898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828F166-11BA-4055-9A48-E7F425D0CD8D}" type="datetimeFigureOut">
              <a:rPr lang="en-US" smtClean="0"/>
              <a:t>11/23/2025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B3A49C-E230-4704-8C86-7EB096049F5A}" type="slidenum">
              <a:rPr lang="en-US" smtClean="0"/>
              <a:t>‹#›</a:t>
            </a:fld>
            <a:endParaRPr lang="en-US"/>
          </a:p>
        </p:txBody>
      </p:sp>
    </p:spTree>
    <p:extLst>
      <p:ext uri="{BB962C8B-B14F-4D97-AF65-F5344CB8AC3E}">
        <p14:creationId xmlns:p14="http://schemas.microsoft.com/office/powerpoint/2010/main" val="600305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828F166-11BA-4055-9A48-E7F425D0CD8D}" type="datetimeFigureOut">
              <a:rPr lang="en-US" smtClean="0"/>
              <a:t>11/23/2025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B3A49C-E230-4704-8C86-7EB096049F5A}" type="slidenum">
              <a:rPr lang="en-US" smtClean="0"/>
              <a:t>‹#›</a:t>
            </a:fld>
            <a:endParaRPr lang="en-US"/>
          </a:p>
        </p:txBody>
      </p:sp>
    </p:spTree>
    <p:extLst>
      <p:ext uri="{BB962C8B-B14F-4D97-AF65-F5344CB8AC3E}">
        <p14:creationId xmlns:p14="http://schemas.microsoft.com/office/powerpoint/2010/main" val="3576008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28F166-11BA-4055-9A48-E7F425D0CD8D}" type="datetimeFigureOut">
              <a:rPr lang="en-US" smtClean="0"/>
              <a:t>11/23/2025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3A49C-E230-4704-8C86-7EB096049F5A}" type="slidenum">
              <a:rPr lang="en-US" smtClean="0"/>
              <a:t>‹#›</a:t>
            </a:fld>
            <a:endParaRPr lang="en-US"/>
          </a:p>
        </p:txBody>
      </p:sp>
    </p:spTree>
    <p:extLst>
      <p:ext uri="{BB962C8B-B14F-4D97-AF65-F5344CB8AC3E}">
        <p14:creationId xmlns:p14="http://schemas.microsoft.com/office/powerpoint/2010/main" val="2002669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828F166-11BA-4055-9A48-E7F425D0CD8D}" type="datetimeFigureOut">
              <a:rPr lang="en-US" smtClean="0"/>
              <a:t>11/23/2025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3A49C-E230-4704-8C86-7EB096049F5A}" type="slidenum">
              <a:rPr lang="en-US" smtClean="0"/>
              <a:t>‹#›</a:t>
            </a:fld>
            <a:endParaRPr lang="en-US"/>
          </a:p>
        </p:txBody>
      </p:sp>
    </p:spTree>
    <p:extLst>
      <p:ext uri="{BB962C8B-B14F-4D97-AF65-F5344CB8AC3E}">
        <p14:creationId xmlns:p14="http://schemas.microsoft.com/office/powerpoint/2010/main" val="1312509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C828F166-11BA-4055-9A48-E7F425D0CD8D}" type="datetimeFigureOut">
              <a:rPr lang="en-US" smtClean="0"/>
              <a:t>11/23/2025</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EEB3A49C-E230-4704-8C86-7EB096049F5A}" type="slidenum">
              <a:rPr lang="en-US" smtClean="0"/>
              <a:t>‹#›</a:t>
            </a:fld>
            <a:endParaRPr lang="en-US"/>
          </a:p>
        </p:txBody>
      </p:sp>
    </p:spTree>
    <p:extLst>
      <p:ext uri="{BB962C8B-B14F-4D97-AF65-F5344CB8AC3E}">
        <p14:creationId xmlns:p14="http://schemas.microsoft.com/office/powerpoint/2010/main" val="1285179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C828F166-11BA-4055-9A48-E7F425D0CD8D}" type="datetimeFigureOut">
              <a:rPr lang="en-US" smtClean="0"/>
              <a:t>11/23/2025</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EEB3A49C-E230-4704-8C86-7EB096049F5A}" type="slidenum">
              <a:rPr lang="en-US" smtClean="0"/>
              <a:t>‹#›</a:t>
            </a:fld>
            <a:endParaRPr lang="en-US"/>
          </a:p>
        </p:txBody>
      </p:sp>
    </p:spTree>
    <p:extLst>
      <p:ext uri="{BB962C8B-B14F-4D97-AF65-F5344CB8AC3E}">
        <p14:creationId xmlns:p14="http://schemas.microsoft.com/office/powerpoint/2010/main" val="3970759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C828F166-11BA-4055-9A48-E7F425D0CD8D}" type="datetimeFigureOut">
              <a:rPr lang="en-US" smtClean="0"/>
              <a:t>11/23/2025</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EEB3A49C-E230-4704-8C86-7EB096049F5A}" type="slidenum">
              <a:rPr lang="en-US" smtClean="0"/>
              <a:t>‹#›</a:t>
            </a:fld>
            <a:endParaRPr lang="en-US"/>
          </a:p>
        </p:txBody>
      </p:sp>
    </p:spTree>
    <p:extLst>
      <p:ext uri="{BB962C8B-B14F-4D97-AF65-F5344CB8AC3E}">
        <p14:creationId xmlns:p14="http://schemas.microsoft.com/office/powerpoint/2010/main" val="1458684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828F166-11BA-4055-9A48-E7F425D0CD8D}" type="datetimeFigureOut">
              <a:rPr lang="en-US" smtClean="0"/>
              <a:t>11/23/2025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B3A49C-E230-4704-8C86-7EB096049F5A}" type="slidenum">
              <a:rPr lang="en-US" smtClean="0"/>
              <a:t>‹#›</a:t>
            </a:fld>
            <a:endParaRPr lang="en-US"/>
          </a:p>
        </p:txBody>
      </p:sp>
    </p:spTree>
    <p:extLst>
      <p:ext uri="{BB962C8B-B14F-4D97-AF65-F5344CB8AC3E}">
        <p14:creationId xmlns:p14="http://schemas.microsoft.com/office/powerpoint/2010/main" val="837119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C828F166-11BA-4055-9A48-E7F425D0CD8D}" type="datetimeFigureOut">
              <a:rPr lang="en-US" smtClean="0"/>
              <a:t>11/23/2025</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EEB3A49C-E230-4704-8C86-7EB096049F5A}" type="slidenum">
              <a:rPr lang="en-US" smtClean="0"/>
              <a:t>‹#›</a:t>
            </a:fld>
            <a:endParaRPr lang="en-US"/>
          </a:p>
        </p:txBody>
      </p:sp>
    </p:spTree>
    <p:extLst>
      <p:ext uri="{BB962C8B-B14F-4D97-AF65-F5344CB8AC3E}">
        <p14:creationId xmlns:p14="http://schemas.microsoft.com/office/powerpoint/2010/main" val="2774197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C828F166-11BA-4055-9A48-E7F425D0CD8D}" type="datetimeFigureOut">
              <a:rPr lang="en-US" smtClean="0"/>
              <a:t>11/23/2025</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EEB3A49C-E230-4704-8C86-7EB096049F5A}" type="slidenum">
              <a:rPr lang="en-US" smtClean="0"/>
              <a:t>‹#›</a:t>
            </a:fld>
            <a:endParaRPr lang="en-US"/>
          </a:p>
        </p:txBody>
      </p:sp>
    </p:spTree>
    <p:extLst>
      <p:ext uri="{BB962C8B-B14F-4D97-AF65-F5344CB8AC3E}">
        <p14:creationId xmlns:p14="http://schemas.microsoft.com/office/powerpoint/2010/main" val="2421495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C828F166-11BA-4055-9A48-E7F425D0CD8D}" type="datetimeFigureOut">
              <a:rPr lang="en-US" smtClean="0"/>
              <a:t>11/23/2025</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EEB3A49C-E230-4704-8C86-7EB096049F5A}" type="slidenum">
              <a:rPr lang="en-US" smtClean="0"/>
              <a:t>‹#›</a:t>
            </a:fld>
            <a:endParaRPr lang="en-US"/>
          </a:p>
        </p:txBody>
      </p:sp>
    </p:spTree>
    <p:extLst>
      <p:ext uri="{BB962C8B-B14F-4D97-AF65-F5344CB8AC3E}">
        <p14:creationId xmlns:p14="http://schemas.microsoft.com/office/powerpoint/2010/main" val="11419901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hyperlink" Target="https://copyleaks.com/wp-content/uploads/2025/09/2025-AI-in-Education-Trends-Report_1.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opyleaks.com/wp-content/uploads/2025/09/2025-AI-in-Education-Trends-Report_1.pdf"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opyleaks.com/wp-content/uploads/2025/09/2025-AI-in-Education-Trends-Report_1.pdf"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youtube.com/watch?v=BvZ75eNHxO4"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doi.org/10.1080/02602938.2015.1008981" TargetMode="External"/><Relationship Id="rId2" Type="http://schemas.openxmlformats.org/officeDocument/2006/relationships/hyperlink" Target="https://doi.org/10.3390/su16198483" TargetMode="External"/><Relationship Id="rId1" Type="http://schemas.openxmlformats.org/officeDocument/2006/relationships/slideLayout" Target="../slideLayouts/slideLayout2.xml"/><Relationship Id="rId6" Type="http://schemas.openxmlformats.org/officeDocument/2006/relationships/hyperlink" Target="https://doi.org/10.4324/9781003440178-9" TargetMode="External"/><Relationship Id="rId5" Type="http://schemas.openxmlformats.org/officeDocument/2006/relationships/hyperlink" Target="https://doi.org/10.3390/data10110172" TargetMode="External"/><Relationship Id="rId4" Type="http://schemas.openxmlformats.org/officeDocument/2006/relationships/hyperlink" Target="https://doi.org/10.3390/soc15010006"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doi.org/10.48550/arXiv.2506.08872" TargetMode="External"/><Relationship Id="rId7" Type="http://schemas.openxmlformats.org/officeDocument/2006/relationships/hyperlink" Target="https://uen.pressbooks.pub/teachingandgenerativeai/chapter/automated-aid-or-offloading-close-reading-student-perspectives-on-ai-reading-assistants/" TargetMode="External"/><Relationship Id="rId2" Type="http://schemas.openxmlformats.org/officeDocument/2006/relationships/hyperlink" Target="https://www.forkingpaths.co/p/the-death-of-the-student-essayand" TargetMode="External"/><Relationship Id="rId1" Type="http://schemas.openxmlformats.org/officeDocument/2006/relationships/slideLayout" Target="../slideLayouts/slideLayout2.xml"/><Relationship Id="rId6" Type="http://schemas.openxmlformats.org/officeDocument/2006/relationships/hyperlink" Target="https://papers.ssrn.com/sol3/papers.cfm?abstract_id=4848720" TargetMode="External"/><Relationship Id="rId5" Type="http://schemas.openxmlformats.org/officeDocument/2006/relationships/hyperlink" Target="https://refusinggenai.wordpress.com/" TargetMode="External"/><Relationship Id="rId4" Type="http://schemas.openxmlformats.org/officeDocument/2006/relationships/hyperlink" Target="https://doi.org/10.1145/3706598.371377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E328C-207D-44AD-8F4A-4EC81193CDB1}"/>
              </a:ext>
            </a:extLst>
          </p:cNvPr>
          <p:cNvSpPr>
            <a:spLocks noGrp="1"/>
          </p:cNvSpPr>
          <p:nvPr>
            <p:ph type="ctrTitle"/>
          </p:nvPr>
        </p:nvSpPr>
        <p:spPr/>
        <p:txBody>
          <a:bodyPr>
            <a:normAutofit fontScale="90000"/>
          </a:bodyPr>
          <a:lstStyle/>
          <a:p>
            <a:r>
              <a:rPr lang="en-US" dirty="0"/>
              <a:t>Rethinking Writing-from-Sources Assignments and Academic Integrity in the Age of </a:t>
            </a:r>
            <a:r>
              <a:rPr lang="en-US" dirty="0" err="1"/>
              <a:t>GenAI</a:t>
            </a:r>
            <a:endParaRPr lang="en-US" dirty="0"/>
          </a:p>
        </p:txBody>
      </p:sp>
      <p:sp>
        <p:nvSpPr>
          <p:cNvPr id="3" name="Subtitle 2">
            <a:extLst>
              <a:ext uri="{FF2B5EF4-FFF2-40B4-BE49-F238E27FC236}">
                <a16:creationId xmlns:a16="http://schemas.microsoft.com/office/drawing/2014/main" id="{D71FDCB0-0096-43F0-9F16-AD7AF9CD65D1}"/>
              </a:ext>
            </a:extLst>
          </p:cNvPr>
          <p:cNvSpPr>
            <a:spLocks noGrp="1"/>
          </p:cNvSpPr>
          <p:nvPr>
            <p:ph type="subTitle" idx="1"/>
          </p:nvPr>
        </p:nvSpPr>
        <p:spPr/>
        <p:txBody>
          <a:bodyPr/>
          <a:lstStyle/>
          <a:p>
            <a:r>
              <a:rPr lang="en-US" dirty="0"/>
              <a:t>Mary Broussard</a:t>
            </a:r>
          </a:p>
          <a:p>
            <a:r>
              <a:rPr lang="en-US" dirty="0"/>
              <a:t>Arts &amp; Humanities Librarian, Bucknell University</a:t>
            </a:r>
          </a:p>
        </p:txBody>
      </p:sp>
      <p:pic>
        <p:nvPicPr>
          <p:cNvPr id="5" name="Picture 4" descr="Mary Broussard smiling and wearing a blue summer scarf.">
            <a:extLst>
              <a:ext uri="{FF2B5EF4-FFF2-40B4-BE49-F238E27FC236}">
                <a16:creationId xmlns:a16="http://schemas.microsoft.com/office/drawing/2014/main" id="{28C79233-EF14-4841-B9BA-9033587B8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1628775"/>
            <a:ext cx="2286000" cy="3429000"/>
          </a:xfrm>
          <a:prstGeom prst="rect">
            <a:avLst/>
          </a:prstGeom>
        </p:spPr>
      </p:pic>
    </p:spTree>
    <p:extLst>
      <p:ext uri="{BB962C8B-B14F-4D97-AF65-F5344CB8AC3E}">
        <p14:creationId xmlns:p14="http://schemas.microsoft.com/office/powerpoint/2010/main" val="390029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599DDE-467F-40CF-9874-1631634660BD}"/>
              </a:ext>
            </a:extLst>
          </p:cNvPr>
          <p:cNvSpPr>
            <a:spLocks noGrp="1"/>
          </p:cNvSpPr>
          <p:nvPr>
            <p:ph type="title"/>
          </p:nvPr>
        </p:nvSpPr>
        <p:spPr/>
        <p:txBody>
          <a:bodyPr/>
          <a:lstStyle/>
          <a:p>
            <a:r>
              <a:rPr lang="en-US" dirty="0"/>
              <a:t>The Framework for Information Literacy for Higher Education</a:t>
            </a:r>
          </a:p>
        </p:txBody>
      </p:sp>
      <p:sp>
        <p:nvSpPr>
          <p:cNvPr id="2" name="Content Placeholder 1">
            <a:extLst>
              <a:ext uri="{FF2B5EF4-FFF2-40B4-BE49-F238E27FC236}">
                <a16:creationId xmlns:a16="http://schemas.microsoft.com/office/drawing/2014/main" id="{4B9F0543-82E3-4BA3-A556-F6A34D0FE0BC}"/>
              </a:ext>
            </a:extLst>
          </p:cNvPr>
          <p:cNvSpPr>
            <a:spLocks noGrp="1"/>
          </p:cNvSpPr>
          <p:nvPr>
            <p:ph idx="1"/>
          </p:nvPr>
        </p:nvSpPr>
        <p:spPr/>
        <p:txBody>
          <a:bodyPr>
            <a:normAutofit/>
          </a:bodyPr>
          <a:lstStyle/>
          <a:p>
            <a:r>
              <a:rPr lang="en-US" sz="2800" dirty="0">
                <a:solidFill>
                  <a:schemeClr val="tx1"/>
                </a:solidFill>
              </a:rPr>
              <a:t>Authority is Constructed and Contextual</a:t>
            </a:r>
          </a:p>
          <a:p>
            <a:r>
              <a:rPr lang="en-US" sz="2800" dirty="0">
                <a:solidFill>
                  <a:schemeClr val="tx1"/>
                </a:solidFill>
              </a:rPr>
              <a:t>Information Creation as a Process</a:t>
            </a:r>
          </a:p>
          <a:p>
            <a:r>
              <a:rPr lang="en-US" sz="2800" dirty="0">
                <a:solidFill>
                  <a:schemeClr val="tx1"/>
                </a:solidFill>
              </a:rPr>
              <a:t>Information Has Value</a:t>
            </a:r>
          </a:p>
          <a:p>
            <a:r>
              <a:rPr lang="en-US" sz="2800" dirty="0">
                <a:solidFill>
                  <a:schemeClr val="tx1"/>
                </a:solidFill>
              </a:rPr>
              <a:t>Research as Inquiry</a:t>
            </a:r>
          </a:p>
          <a:p>
            <a:r>
              <a:rPr lang="en-US" sz="2800" dirty="0">
                <a:solidFill>
                  <a:schemeClr val="tx1"/>
                </a:solidFill>
              </a:rPr>
              <a:t>Scholarship as Conversation</a:t>
            </a:r>
          </a:p>
          <a:p>
            <a:r>
              <a:rPr lang="en-US" sz="2800" dirty="0">
                <a:solidFill>
                  <a:schemeClr val="tx1"/>
                </a:solidFill>
              </a:rPr>
              <a:t>Searching as Strategic Exploration</a:t>
            </a:r>
          </a:p>
        </p:txBody>
      </p:sp>
    </p:spTree>
    <p:extLst>
      <p:ext uri="{BB962C8B-B14F-4D97-AF65-F5344CB8AC3E}">
        <p14:creationId xmlns:p14="http://schemas.microsoft.com/office/powerpoint/2010/main" val="620365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599DDE-467F-40CF-9874-1631634660BD}"/>
              </a:ext>
            </a:extLst>
          </p:cNvPr>
          <p:cNvSpPr>
            <a:spLocks noGrp="1"/>
          </p:cNvSpPr>
          <p:nvPr>
            <p:ph type="title"/>
          </p:nvPr>
        </p:nvSpPr>
        <p:spPr/>
        <p:txBody>
          <a:bodyPr/>
          <a:lstStyle/>
          <a:p>
            <a:r>
              <a:rPr lang="en-US" dirty="0"/>
              <a:t>The Framework as Composition &amp; Rhetoric</a:t>
            </a:r>
          </a:p>
        </p:txBody>
      </p:sp>
      <p:sp>
        <p:nvSpPr>
          <p:cNvPr id="2" name="Content Placeholder 1">
            <a:extLst>
              <a:ext uri="{FF2B5EF4-FFF2-40B4-BE49-F238E27FC236}">
                <a16:creationId xmlns:a16="http://schemas.microsoft.com/office/drawing/2014/main" id="{4B9F0543-82E3-4BA3-A556-F6A34D0FE0BC}"/>
              </a:ext>
            </a:extLst>
          </p:cNvPr>
          <p:cNvSpPr>
            <a:spLocks noGrp="1"/>
          </p:cNvSpPr>
          <p:nvPr>
            <p:ph idx="1"/>
          </p:nvPr>
        </p:nvSpPr>
        <p:spPr>
          <a:xfrm>
            <a:off x="3869268" y="5400675"/>
            <a:ext cx="7315200" cy="584072"/>
          </a:xfrm>
        </p:spPr>
        <p:txBody>
          <a:bodyPr>
            <a:normAutofit/>
          </a:bodyPr>
          <a:lstStyle/>
          <a:p>
            <a:r>
              <a:rPr lang="en-US" sz="2800" dirty="0">
                <a:solidFill>
                  <a:schemeClr val="tx1"/>
                </a:solidFill>
              </a:rPr>
              <a:t>Scholarship as Conversation</a:t>
            </a:r>
          </a:p>
        </p:txBody>
      </p:sp>
      <p:sp>
        <p:nvSpPr>
          <p:cNvPr id="3" name="Speech Bubble: Rectangle with Corners Rounded 2">
            <a:extLst>
              <a:ext uri="{FF2B5EF4-FFF2-40B4-BE49-F238E27FC236}">
                <a16:creationId xmlns:a16="http://schemas.microsoft.com/office/drawing/2014/main" id="{4B20AC97-2890-491E-8EFA-B252F618780C}"/>
              </a:ext>
            </a:extLst>
          </p:cNvPr>
          <p:cNvSpPr/>
          <p:nvPr/>
        </p:nvSpPr>
        <p:spPr>
          <a:xfrm>
            <a:off x="4038601" y="361949"/>
            <a:ext cx="7448550" cy="439102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“Imagine that you enter a parlor. You come late. When you arrive, others have long preceded you, and they are engaged in a heated discussion, a discussion too heated for them to pause and tell you exactly what it is about. In fact, the discussion had already begun long before any of them got there, so that no one present is qualified to retrace for you all the steps that had gone before. You listen for a while until you decide that you have caught the tenor of the argument; then you put in your oar. Someone answers; you answer him; another comes to your defense; another aligns himself against you, to either the embarrassment or gratification of your opponent, depending upon the quality of your ally’s assistance. However, the discussion is interminable. The hour grows late, you must depart. And you do depart, with the discussion still vigorously in progress.” (Kenneth Burke, 1941)</a:t>
            </a:r>
          </a:p>
        </p:txBody>
      </p:sp>
    </p:spTree>
    <p:extLst>
      <p:ext uri="{BB962C8B-B14F-4D97-AF65-F5344CB8AC3E}">
        <p14:creationId xmlns:p14="http://schemas.microsoft.com/office/powerpoint/2010/main" val="2778694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15228E-3D31-458E-9792-592E611AB64E}"/>
              </a:ext>
            </a:extLst>
          </p:cNvPr>
          <p:cNvSpPr>
            <a:spLocks noGrp="1"/>
          </p:cNvSpPr>
          <p:nvPr>
            <p:ph type="title"/>
          </p:nvPr>
        </p:nvSpPr>
        <p:spPr/>
        <p:txBody>
          <a:bodyPr/>
          <a:lstStyle/>
          <a:p>
            <a:r>
              <a:rPr lang="en-US" dirty="0" err="1">
                <a:solidFill>
                  <a:schemeClr val="tx1"/>
                </a:solidFill>
              </a:rPr>
              <a:t>GenAI’s</a:t>
            </a:r>
            <a:r>
              <a:rPr lang="en-US" dirty="0">
                <a:solidFill>
                  <a:schemeClr val="tx1"/>
                </a:solidFill>
              </a:rPr>
              <a:t> Threats to Academic Integrity</a:t>
            </a:r>
          </a:p>
        </p:txBody>
      </p:sp>
      <p:sp>
        <p:nvSpPr>
          <p:cNvPr id="5" name="Text Placeholder 4">
            <a:extLst>
              <a:ext uri="{FF2B5EF4-FFF2-40B4-BE49-F238E27FC236}">
                <a16:creationId xmlns:a16="http://schemas.microsoft.com/office/drawing/2014/main" id="{447C23BE-E6C8-4870-A160-11AD475B671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30793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17A03-C11A-46B1-BE33-9EC242F66063}"/>
              </a:ext>
            </a:extLst>
          </p:cNvPr>
          <p:cNvSpPr>
            <a:spLocks noGrp="1"/>
          </p:cNvSpPr>
          <p:nvPr>
            <p:ph type="title"/>
          </p:nvPr>
        </p:nvSpPr>
        <p:spPr/>
        <p:txBody>
          <a:bodyPr/>
          <a:lstStyle/>
          <a:p>
            <a:r>
              <a:rPr lang="en-US" dirty="0"/>
              <a:t>Marche (1 of 2)</a:t>
            </a:r>
          </a:p>
        </p:txBody>
      </p:sp>
      <p:sp>
        <p:nvSpPr>
          <p:cNvPr id="5" name="Content Placeholder 4">
            <a:extLst>
              <a:ext uri="{FF2B5EF4-FFF2-40B4-BE49-F238E27FC236}">
                <a16:creationId xmlns:a16="http://schemas.microsoft.com/office/drawing/2014/main" id="{EA97BDBE-0812-4B2D-8848-FB11DC848902}"/>
              </a:ext>
            </a:extLst>
          </p:cNvPr>
          <p:cNvSpPr>
            <a:spLocks noGrp="1"/>
          </p:cNvSpPr>
          <p:nvPr>
            <p:ph idx="1"/>
          </p:nvPr>
        </p:nvSpPr>
        <p:spPr/>
        <p:txBody>
          <a:bodyPr>
            <a:normAutofit/>
          </a:bodyPr>
          <a:lstStyle/>
          <a:p>
            <a:pPr marL="0" indent="0">
              <a:buNone/>
            </a:pPr>
            <a:r>
              <a:rPr lang="en-US" sz="2800" dirty="0">
                <a:solidFill>
                  <a:schemeClr val="tx1"/>
                </a:solidFill>
              </a:rPr>
              <a:t>“The essay, in particular the undergraduate essay, has been the center of humanistic pedagogy for generations. It is the way we teach children how to research, think, and write. That entire tradition is about to be disrupted from the ground up.” </a:t>
            </a:r>
          </a:p>
          <a:p>
            <a:pPr marL="0" indent="0" algn="r">
              <a:buNone/>
            </a:pPr>
            <a:r>
              <a:rPr lang="en-US" sz="2400" dirty="0">
                <a:solidFill>
                  <a:schemeClr val="tx1"/>
                </a:solidFill>
              </a:rPr>
              <a:t>(Marche 2022 – 1 week after </a:t>
            </a:r>
            <a:r>
              <a:rPr lang="en-US" sz="2400" dirty="0" err="1">
                <a:solidFill>
                  <a:schemeClr val="tx1"/>
                </a:solidFill>
              </a:rPr>
              <a:t>ChatGPT</a:t>
            </a:r>
            <a:r>
              <a:rPr lang="en-US" sz="2400" dirty="0">
                <a:solidFill>
                  <a:schemeClr val="tx1"/>
                </a:solidFill>
              </a:rPr>
              <a:t> launched)</a:t>
            </a:r>
          </a:p>
        </p:txBody>
      </p:sp>
    </p:spTree>
    <p:extLst>
      <p:ext uri="{BB962C8B-B14F-4D97-AF65-F5344CB8AC3E}">
        <p14:creationId xmlns:p14="http://schemas.microsoft.com/office/powerpoint/2010/main" val="3964369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17A03-C11A-46B1-BE33-9EC242F66063}"/>
              </a:ext>
            </a:extLst>
          </p:cNvPr>
          <p:cNvSpPr>
            <a:spLocks noGrp="1"/>
          </p:cNvSpPr>
          <p:nvPr>
            <p:ph type="title"/>
          </p:nvPr>
        </p:nvSpPr>
        <p:spPr/>
        <p:txBody>
          <a:bodyPr/>
          <a:lstStyle/>
          <a:p>
            <a:r>
              <a:rPr lang="en-US" dirty="0"/>
              <a:t>Marche (2 of 2)</a:t>
            </a:r>
          </a:p>
        </p:txBody>
      </p:sp>
      <p:sp>
        <p:nvSpPr>
          <p:cNvPr id="5" name="Content Placeholder 4">
            <a:extLst>
              <a:ext uri="{FF2B5EF4-FFF2-40B4-BE49-F238E27FC236}">
                <a16:creationId xmlns:a16="http://schemas.microsoft.com/office/drawing/2014/main" id="{EA97BDBE-0812-4B2D-8848-FB11DC848902}"/>
              </a:ext>
            </a:extLst>
          </p:cNvPr>
          <p:cNvSpPr>
            <a:spLocks noGrp="1"/>
          </p:cNvSpPr>
          <p:nvPr>
            <p:ph idx="1"/>
          </p:nvPr>
        </p:nvSpPr>
        <p:spPr>
          <a:xfrm>
            <a:off x="3869268" y="864108"/>
            <a:ext cx="7103532" cy="5120640"/>
          </a:xfrm>
        </p:spPr>
        <p:txBody>
          <a:bodyPr>
            <a:normAutofit/>
          </a:bodyPr>
          <a:lstStyle/>
          <a:p>
            <a:pPr marL="0" indent="0">
              <a:buNone/>
            </a:pPr>
            <a:r>
              <a:rPr lang="en-US" sz="2800" dirty="0">
                <a:solidFill>
                  <a:schemeClr val="tx1"/>
                </a:solidFill>
              </a:rPr>
              <a:t>“I figure it will take 10 years for academia to face this new reality: two years for the students to figure out the tech, three more years for the professors to recognize that students are using the tech, and then five years for university administrators to decide what, if anything, to do about it.”</a:t>
            </a:r>
          </a:p>
          <a:p>
            <a:pPr marL="0" indent="0" algn="r">
              <a:buNone/>
            </a:pPr>
            <a:r>
              <a:rPr lang="en-US" sz="2400" dirty="0">
                <a:solidFill>
                  <a:schemeClr val="tx1"/>
                </a:solidFill>
              </a:rPr>
              <a:t>(Marche 2022)</a:t>
            </a:r>
          </a:p>
        </p:txBody>
      </p:sp>
    </p:spTree>
    <p:extLst>
      <p:ext uri="{BB962C8B-B14F-4D97-AF65-F5344CB8AC3E}">
        <p14:creationId xmlns:p14="http://schemas.microsoft.com/office/powerpoint/2010/main" val="2256739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599DDE-467F-40CF-9874-1631634660BD}"/>
              </a:ext>
            </a:extLst>
          </p:cNvPr>
          <p:cNvSpPr>
            <a:spLocks noGrp="1"/>
          </p:cNvSpPr>
          <p:nvPr>
            <p:ph type="title"/>
          </p:nvPr>
        </p:nvSpPr>
        <p:spPr/>
        <p:txBody>
          <a:bodyPr/>
          <a:lstStyle/>
          <a:p>
            <a:r>
              <a:rPr lang="en-US" dirty="0"/>
              <a:t>Scope of “Academic Integrity”</a:t>
            </a:r>
          </a:p>
        </p:txBody>
      </p:sp>
      <p:sp>
        <p:nvSpPr>
          <p:cNvPr id="2" name="Content Placeholder 1">
            <a:extLst>
              <a:ext uri="{FF2B5EF4-FFF2-40B4-BE49-F238E27FC236}">
                <a16:creationId xmlns:a16="http://schemas.microsoft.com/office/drawing/2014/main" id="{0EB6AACA-CDCA-489D-AAC0-A23925735FED}"/>
              </a:ext>
            </a:extLst>
          </p:cNvPr>
          <p:cNvSpPr>
            <a:spLocks noGrp="1"/>
          </p:cNvSpPr>
          <p:nvPr>
            <p:ph idx="1"/>
          </p:nvPr>
        </p:nvSpPr>
        <p:spPr/>
        <p:txBody>
          <a:bodyPr>
            <a:normAutofit/>
          </a:bodyPr>
          <a:lstStyle/>
          <a:p>
            <a:pPr marL="0" indent="0">
              <a:buNone/>
            </a:pPr>
            <a:r>
              <a:rPr lang="en-US" sz="2400" dirty="0">
                <a:solidFill>
                  <a:schemeClr val="tx1"/>
                </a:solidFill>
              </a:rPr>
              <a:t>“The risk of students bypassing the learning process in favor of quick solutions undermines the fundamental goal of education, which is to foster critical thinking and problem-solving skills.” </a:t>
            </a:r>
            <a:r>
              <a:rPr lang="da-DK" sz="2400" dirty="0">
                <a:solidFill>
                  <a:schemeClr val="tx1"/>
                </a:solidFill>
              </a:rPr>
              <a:t>(Artyukhov et al., 2024, p. 17)</a:t>
            </a:r>
            <a:endParaRPr lang="en-US" sz="2400" dirty="0">
              <a:solidFill>
                <a:schemeClr val="tx1"/>
              </a:solidFill>
            </a:endParaRPr>
          </a:p>
          <a:p>
            <a:pPr marL="0" indent="0" algn="ctr">
              <a:buNone/>
            </a:pPr>
            <a:endParaRPr lang="en-US" sz="2400" dirty="0">
              <a:solidFill>
                <a:schemeClr val="tx1"/>
              </a:solidFill>
            </a:endParaRPr>
          </a:p>
          <a:p>
            <a:pPr marL="0" indent="0" algn="ctr">
              <a:buNone/>
            </a:pPr>
            <a:r>
              <a:rPr lang="en-US" sz="2400" dirty="0">
                <a:solidFill>
                  <a:schemeClr val="tx1"/>
                </a:solidFill>
              </a:rPr>
              <a:t>Offloading Writing-from-Sources assignments, </a:t>
            </a:r>
          </a:p>
          <a:p>
            <a:pPr marL="0" indent="0" algn="ctr">
              <a:buNone/>
            </a:pPr>
            <a:r>
              <a:rPr lang="en-US" sz="2400" dirty="0">
                <a:solidFill>
                  <a:schemeClr val="tx1"/>
                </a:solidFill>
              </a:rPr>
              <a:t>in part or in whole</a:t>
            </a:r>
          </a:p>
        </p:txBody>
      </p:sp>
    </p:spTree>
    <p:extLst>
      <p:ext uri="{BB962C8B-B14F-4D97-AF65-F5344CB8AC3E}">
        <p14:creationId xmlns:p14="http://schemas.microsoft.com/office/powerpoint/2010/main" val="1373839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7D57-77BF-4692-905B-7CF2155F046C}"/>
              </a:ext>
            </a:extLst>
          </p:cNvPr>
          <p:cNvSpPr>
            <a:spLocks noGrp="1"/>
          </p:cNvSpPr>
          <p:nvPr>
            <p:ph type="title"/>
          </p:nvPr>
        </p:nvSpPr>
        <p:spPr/>
        <p:txBody>
          <a:bodyPr/>
          <a:lstStyle/>
          <a:p>
            <a:r>
              <a:rPr lang="en-US" dirty="0"/>
              <a:t>Why Do Students Cheat?</a:t>
            </a:r>
          </a:p>
        </p:txBody>
      </p:sp>
      <p:sp>
        <p:nvSpPr>
          <p:cNvPr id="3" name="Content Placeholder 2">
            <a:extLst>
              <a:ext uri="{FF2B5EF4-FFF2-40B4-BE49-F238E27FC236}">
                <a16:creationId xmlns:a16="http://schemas.microsoft.com/office/drawing/2014/main" id="{77D6E9BA-662B-4B22-8FBB-A4CCB865EA0B}"/>
              </a:ext>
            </a:extLst>
          </p:cNvPr>
          <p:cNvSpPr>
            <a:spLocks noGrp="1"/>
          </p:cNvSpPr>
          <p:nvPr>
            <p:ph idx="1"/>
          </p:nvPr>
        </p:nvSpPr>
        <p:spPr/>
        <p:txBody>
          <a:bodyPr/>
          <a:lstStyle/>
          <a:p>
            <a:r>
              <a:rPr lang="en-US" dirty="0">
                <a:solidFill>
                  <a:schemeClr val="tx1"/>
                </a:solidFill>
              </a:rPr>
              <a:t>Lack of Self-Efficacy</a:t>
            </a:r>
          </a:p>
          <a:p>
            <a:r>
              <a:rPr lang="en-US" dirty="0">
                <a:solidFill>
                  <a:schemeClr val="tx1"/>
                </a:solidFill>
              </a:rPr>
              <a:t>Expectations: Do they know they’re cheating?</a:t>
            </a:r>
          </a:p>
          <a:p>
            <a:r>
              <a:rPr lang="en-US" dirty="0">
                <a:solidFill>
                  <a:schemeClr val="tx1"/>
                </a:solidFill>
              </a:rPr>
              <a:t>Values: Do they think they’re doing something wrong</a:t>
            </a:r>
          </a:p>
          <a:p>
            <a:r>
              <a:rPr lang="en-US" dirty="0">
                <a:solidFill>
                  <a:schemeClr val="tx1"/>
                </a:solidFill>
              </a:rPr>
              <a:t>Moral disengagement</a:t>
            </a:r>
          </a:p>
          <a:p>
            <a:r>
              <a:rPr lang="en-US" dirty="0">
                <a:solidFill>
                  <a:schemeClr val="tx1"/>
                </a:solidFill>
              </a:rPr>
              <a:t>Messages about contract cheating services</a:t>
            </a:r>
          </a:p>
          <a:p>
            <a:r>
              <a:rPr lang="en-US" dirty="0">
                <a:solidFill>
                  <a:schemeClr val="tx1"/>
                </a:solidFill>
              </a:rPr>
              <a:t>Peer effects</a:t>
            </a:r>
          </a:p>
          <a:p>
            <a:r>
              <a:rPr lang="en-US" dirty="0">
                <a:solidFill>
                  <a:schemeClr val="tx1"/>
                </a:solidFill>
              </a:rPr>
              <a:t>Narcissism: Do the rules apply to me?</a:t>
            </a:r>
          </a:p>
          <a:p>
            <a:r>
              <a:rPr lang="en-US" dirty="0">
                <a:solidFill>
                  <a:schemeClr val="tx1"/>
                </a:solidFill>
              </a:rPr>
              <a:t>Motivation: What’s the point?</a:t>
            </a:r>
          </a:p>
          <a:p>
            <a:r>
              <a:rPr lang="en-US" dirty="0">
                <a:solidFill>
                  <a:schemeClr val="tx1"/>
                </a:solidFill>
              </a:rPr>
              <a:t>Procrastination</a:t>
            </a:r>
          </a:p>
          <a:p>
            <a:r>
              <a:rPr lang="en-US" dirty="0">
                <a:solidFill>
                  <a:schemeClr val="tx1"/>
                </a:solidFill>
              </a:rPr>
              <a:t>Instructor effects</a:t>
            </a:r>
          </a:p>
          <a:p>
            <a:r>
              <a:rPr lang="en-US" dirty="0">
                <a:solidFill>
                  <a:schemeClr val="tx1"/>
                </a:solidFill>
              </a:rPr>
              <a:t>Cost-benefit analyses</a:t>
            </a:r>
          </a:p>
        </p:txBody>
      </p:sp>
      <p:sp>
        <p:nvSpPr>
          <p:cNvPr id="4" name="TextBox 3">
            <a:extLst>
              <a:ext uri="{FF2B5EF4-FFF2-40B4-BE49-F238E27FC236}">
                <a16:creationId xmlns:a16="http://schemas.microsoft.com/office/drawing/2014/main" id="{3E5EF29D-7332-409C-8DA4-E813100F971B}"/>
              </a:ext>
            </a:extLst>
          </p:cNvPr>
          <p:cNvSpPr txBox="1"/>
          <p:nvPr/>
        </p:nvSpPr>
        <p:spPr>
          <a:xfrm>
            <a:off x="3705225" y="6267450"/>
            <a:ext cx="8296275" cy="369332"/>
          </a:xfrm>
          <a:prstGeom prst="rect">
            <a:avLst/>
          </a:prstGeom>
          <a:noFill/>
        </p:spPr>
        <p:txBody>
          <a:bodyPr wrap="square" rtlCol="0">
            <a:spAutoFit/>
          </a:bodyPr>
          <a:lstStyle/>
          <a:p>
            <a:pPr algn="r"/>
            <a:r>
              <a:rPr lang="en-US" dirty="0"/>
              <a:t>Gallant&amp; </a:t>
            </a:r>
            <a:r>
              <a:rPr lang="en-US" dirty="0" err="1"/>
              <a:t>Rettinger</a:t>
            </a:r>
            <a:r>
              <a:rPr lang="en-US" dirty="0"/>
              <a:t> (2024). </a:t>
            </a:r>
            <a:r>
              <a:rPr lang="en-US" i="1" dirty="0"/>
              <a:t>Opposite of Cheating: Teaching for Integrity in the Age of AI</a:t>
            </a:r>
            <a:r>
              <a:rPr lang="en-US" dirty="0"/>
              <a:t>.</a:t>
            </a:r>
            <a:endParaRPr lang="en-US" dirty="0">
              <a:solidFill>
                <a:srgbClr val="FF0000"/>
              </a:solidFill>
            </a:endParaRPr>
          </a:p>
        </p:txBody>
      </p:sp>
    </p:spTree>
    <p:extLst>
      <p:ext uri="{BB962C8B-B14F-4D97-AF65-F5344CB8AC3E}">
        <p14:creationId xmlns:p14="http://schemas.microsoft.com/office/powerpoint/2010/main" val="188319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1CD80-D9BC-4326-AA87-7DF63CBDB929}"/>
              </a:ext>
            </a:extLst>
          </p:cNvPr>
          <p:cNvSpPr>
            <a:spLocks noGrp="1"/>
          </p:cNvSpPr>
          <p:nvPr>
            <p:ph type="title"/>
          </p:nvPr>
        </p:nvSpPr>
        <p:spPr/>
        <p:txBody>
          <a:bodyPr/>
          <a:lstStyle/>
          <a:p>
            <a:r>
              <a:rPr lang="en-US" dirty="0"/>
              <a:t>Evidence</a:t>
            </a:r>
          </a:p>
        </p:txBody>
      </p:sp>
      <p:sp>
        <p:nvSpPr>
          <p:cNvPr id="3" name="Content Placeholder 2">
            <a:extLst>
              <a:ext uri="{FF2B5EF4-FFF2-40B4-BE49-F238E27FC236}">
                <a16:creationId xmlns:a16="http://schemas.microsoft.com/office/drawing/2014/main" id="{0C829F59-1BD3-47DA-98BF-C43D0865654D}"/>
              </a:ext>
            </a:extLst>
          </p:cNvPr>
          <p:cNvSpPr>
            <a:spLocks noGrp="1"/>
          </p:cNvSpPr>
          <p:nvPr>
            <p:ph idx="1"/>
          </p:nvPr>
        </p:nvSpPr>
        <p:spPr>
          <a:xfrm>
            <a:off x="3869268" y="864108"/>
            <a:ext cx="7315200" cy="4601183"/>
          </a:xfrm>
        </p:spPr>
        <p:txBody>
          <a:bodyPr>
            <a:normAutofit/>
          </a:bodyPr>
          <a:lstStyle/>
          <a:p>
            <a:r>
              <a:rPr lang="en-US" sz="2400" dirty="0">
                <a:solidFill>
                  <a:schemeClr val="tx1"/>
                </a:solidFill>
              </a:rPr>
              <a:t>How are students using </a:t>
            </a:r>
            <a:r>
              <a:rPr lang="en-US" sz="2400" dirty="0" err="1">
                <a:solidFill>
                  <a:schemeClr val="tx1"/>
                </a:solidFill>
              </a:rPr>
              <a:t>GenAI</a:t>
            </a:r>
            <a:r>
              <a:rPr lang="en-US" sz="2400" dirty="0">
                <a:solidFill>
                  <a:schemeClr val="tx1"/>
                </a:solidFill>
              </a:rPr>
              <a:t> for research?</a:t>
            </a:r>
          </a:p>
          <a:p>
            <a:endParaRPr lang="en-US" sz="2400" dirty="0">
              <a:solidFill>
                <a:schemeClr val="tx1"/>
              </a:solidFill>
            </a:endParaRPr>
          </a:p>
          <a:p>
            <a:r>
              <a:rPr lang="en-US" sz="2400" dirty="0">
                <a:solidFill>
                  <a:schemeClr val="tx1"/>
                </a:solidFill>
              </a:rPr>
              <a:t>How do faculty feel about </a:t>
            </a:r>
            <a:r>
              <a:rPr lang="en-US" sz="2400" dirty="0" err="1">
                <a:solidFill>
                  <a:schemeClr val="tx1"/>
                </a:solidFill>
              </a:rPr>
              <a:t>GenAI</a:t>
            </a:r>
            <a:r>
              <a:rPr lang="en-US" sz="2400" dirty="0">
                <a:solidFill>
                  <a:schemeClr val="tx1"/>
                </a:solidFill>
              </a:rPr>
              <a:t> and academic integrity?</a:t>
            </a:r>
            <a:endParaRPr lang="en-US" dirty="0">
              <a:solidFill>
                <a:schemeClr val="tx1"/>
              </a:solidFill>
            </a:endParaRPr>
          </a:p>
        </p:txBody>
      </p:sp>
    </p:spTree>
    <p:extLst>
      <p:ext uri="{BB962C8B-B14F-4D97-AF65-F5344CB8AC3E}">
        <p14:creationId xmlns:p14="http://schemas.microsoft.com/office/powerpoint/2010/main" val="1383530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1CD80-D9BC-4326-AA87-7DF63CBDB929}"/>
              </a:ext>
            </a:extLst>
          </p:cNvPr>
          <p:cNvSpPr>
            <a:spLocks noGrp="1"/>
          </p:cNvSpPr>
          <p:nvPr>
            <p:ph type="title"/>
          </p:nvPr>
        </p:nvSpPr>
        <p:spPr/>
        <p:txBody>
          <a:bodyPr/>
          <a:lstStyle/>
          <a:p>
            <a:r>
              <a:rPr lang="en-US" dirty="0"/>
              <a:t>Evidence, </a:t>
            </a:r>
            <a:br>
              <a:rPr lang="en-US" dirty="0"/>
            </a:br>
            <a:r>
              <a:rPr lang="en-US" dirty="0"/>
              <a:t>Part 1</a:t>
            </a:r>
          </a:p>
        </p:txBody>
      </p:sp>
      <p:sp>
        <p:nvSpPr>
          <p:cNvPr id="3" name="Content Placeholder 2">
            <a:extLst>
              <a:ext uri="{FF2B5EF4-FFF2-40B4-BE49-F238E27FC236}">
                <a16:creationId xmlns:a16="http://schemas.microsoft.com/office/drawing/2014/main" id="{0C829F59-1BD3-47DA-98BF-C43D0865654D}"/>
              </a:ext>
            </a:extLst>
          </p:cNvPr>
          <p:cNvSpPr>
            <a:spLocks noGrp="1"/>
          </p:cNvSpPr>
          <p:nvPr>
            <p:ph idx="1"/>
          </p:nvPr>
        </p:nvSpPr>
        <p:spPr>
          <a:xfrm>
            <a:off x="3869268" y="864108"/>
            <a:ext cx="7315200" cy="4601183"/>
          </a:xfrm>
        </p:spPr>
        <p:txBody>
          <a:bodyPr>
            <a:normAutofit/>
          </a:bodyPr>
          <a:lstStyle/>
          <a:p>
            <a:pPr marL="0" indent="0">
              <a:buNone/>
            </a:pPr>
            <a:r>
              <a:rPr lang="en-US" sz="2400" b="1" dirty="0">
                <a:solidFill>
                  <a:schemeClr val="tx1"/>
                </a:solidFill>
              </a:rPr>
              <a:t>Student survey results</a:t>
            </a:r>
          </a:p>
          <a:p>
            <a:pPr lvl="0"/>
            <a:r>
              <a:rPr lang="en-US" dirty="0">
                <a:solidFill>
                  <a:schemeClr val="tx1"/>
                </a:solidFill>
              </a:rPr>
              <a:t>85% students surveyed have used AI for research at least once, most are repeat users.</a:t>
            </a:r>
          </a:p>
          <a:p>
            <a:pPr lvl="0"/>
            <a:r>
              <a:rPr lang="en-US" dirty="0">
                <a:solidFill>
                  <a:schemeClr val="tx1"/>
                </a:solidFill>
              </a:rPr>
              <a:t>Undergraduates using it for topic refinement and reading/summarizing articles</a:t>
            </a:r>
          </a:p>
          <a:p>
            <a:pPr lvl="0"/>
            <a:r>
              <a:rPr lang="en-US" dirty="0">
                <a:solidFill>
                  <a:schemeClr val="tx1"/>
                </a:solidFill>
              </a:rPr>
              <a:t>They report using it less for finding sources</a:t>
            </a:r>
          </a:p>
          <a:p>
            <a:pPr lvl="0"/>
            <a:r>
              <a:rPr lang="en-US" dirty="0">
                <a:solidFill>
                  <a:schemeClr val="tx1"/>
                </a:solidFill>
              </a:rPr>
              <a:t>They mostly use </a:t>
            </a:r>
            <a:r>
              <a:rPr lang="en-US" dirty="0" err="1">
                <a:solidFill>
                  <a:schemeClr val="tx1"/>
                </a:solidFill>
              </a:rPr>
              <a:t>ChatGPT</a:t>
            </a:r>
            <a:r>
              <a:rPr lang="en-US" dirty="0">
                <a:solidFill>
                  <a:schemeClr val="tx1"/>
                </a:solidFill>
              </a:rPr>
              <a:t> </a:t>
            </a:r>
          </a:p>
          <a:p>
            <a:pPr lvl="0"/>
            <a:r>
              <a:rPr lang="en-US" dirty="0">
                <a:solidFill>
                  <a:schemeClr val="tx1"/>
                </a:solidFill>
              </a:rPr>
              <a:t>Students confused by multiple AI policies</a:t>
            </a:r>
          </a:p>
        </p:txBody>
      </p:sp>
      <p:sp>
        <p:nvSpPr>
          <p:cNvPr id="4" name="Content Placeholder 2">
            <a:extLst>
              <a:ext uri="{FF2B5EF4-FFF2-40B4-BE49-F238E27FC236}">
                <a16:creationId xmlns:a16="http://schemas.microsoft.com/office/drawing/2014/main" id="{012DC6B9-DC61-4D6F-A1B0-7EB0CAD86439}"/>
              </a:ext>
            </a:extLst>
          </p:cNvPr>
          <p:cNvSpPr txBox="1">
            <a:spLocks/>
          </p:cNvSpPr>
          <p:nvPr/>
        </p:nvSpPr>
        <p:spPr>
          <a:xfrm>
            <a:off x="3869268" y="5657850"/>
            <a:ext cx="7315200" cy="850772"/>
          </a:xfrm>
          <a:prstGeom prst="rect">
            <a:avLst/>
          </a:prstGeom>
        </p:spPr>
        <p:txBody>
          <a:bodyPr vert="horz" lIns="91440" tIns="45720" rIns="91440" bIns="45720" rtlCol="0" anchor="ctr">
            <a:no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dirty="0">
                <a:solidFill>
                  <a:schemeClr val="tx1"/>
                </a:solidFill>
              </a:rPr>
              <a:t>EBSCO. (2025). </a:t>
            </a:r>
            <a:r>
              <a:rPr lang="en-US" i="1" dirty="0">
                <a:solidFill>
                  <a:schemeClr val="tx1"/>
                </a:solidFill>
              </a:rPr>
              <a:t>Too Good to be True: Exploring the Ways Generative AI Is (and Isn’t) Reshaping Student Research</a:t>
            </a:r>
            <a:r>
              <a:rPr lang="en-US" dirty="0">
                <a:solidFill>
                  <a:schemeClr val="tx1"/>
                </a:solidFill>
              </a:rPr>
              <a:t>. Presentation at the 2025 EBSCO User Group. </a:t>
            </a:r>
          </a:p>
        </p:txBody>
      </p:sp>
    </p:spTree>
    <p:extLst>
      <p:ext uri="{BB962C8B-B14F-4D97-AF65-F5344CB8AC3E}">
        <p14:creationId xmlns:p14="http://schemas.microsoft.com/office/powerpoint/2010/main" val="2253650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9B8E9-7DEC-475C-BE76-E267DB9CD01E}"/>
              </a:ext>
            </a:extLst>
          </p:cNvPr>
          <p:cNvSpPr>
            <a:spLocks noGrp="1"/>
          </p:cNvSpPr>
          <p:nvPr>
            <p:ph type="title"/>
          </p:nvPr>
        </p:nvSpPr>
        <p:spPr/>
        <p:txBody>
          <a:bodyPr/>
          <a:lstStyle/>
          <a:p>
            <a:r>
              <a:rPr lang="en-US" dirty="0">
                <a:solidFill>
                  <a:schemeClr val="bg1"/>
                </a:solidFill>
              </a:rPr>
              <a:t>Evidence, </a:t>
            </a:r>
            <a:br>
              <a:rPr lang="en-US" dirty="0">
                <a:solidFill>
                  <a:schemeClr val="bg1"/>
                </a:solidFill>
              </a:rPr>
            </a:br>
            <a:r>
              <a:rPr lang="en-US" dirty="0">
                <a:solidFill>
                  <a:schemeClr val="bg1"/>
                </a:solidFill>
              </a:rPr>
              <a:t>Part 2</a:t>
            </a:r>
          </a:p>
        </p:txBody>
      </p:sp>
      <p:pic>
        <p:nvPicPr>
          <p:cNvPr id="4" name="Picture 3" descr="Screenshot of survey results saying that 90% of students have used AI academically and 73% report their AI use has increased compared to last year.">
            <a:extLst>
              <a:ext uri="{FF2B5EF4-FFF2-40B4-BE49-F238E27FC236}">
                <a16:creationId xmlns:a16="http://schemas.microsoft.com/office/drawing/2014/main" id="{427A0EEF-E6BD-49E4-AB48-3457A3576BE1}"/>
              </a:ext>
            </a:extLst>
          </p:cNvPr>
          <p:cNvPicPr>
            <a:picLocks noChangeAspect="1"/>
          </p:cNvPicPr>
          <p:nvPr/>
        </p:nvPicPr>
        <p:blipFill>
          <a:blip r:embed="rId2"/>
          <a:stretch>
            <a:fillRect/>
          </a:stretch>
        </p:blipFill>
        <p:spPr>
          <a:xfrm>
            <a:off x="3802593" y="806400"/>
            <a:ext cx="7483441" cy="1412925"/>
          </a:xfrm>
          <a:prstGeom prst="rect">
            <a:avLst/>
          </a:prstGeom>
        </p:spPr>
      </p:pic>
      <p:pic>
        <p:nvPicPr>
          <p:cNvPr id="5" name="Picture 4" descr="Screenshot of results showing 74% of students are using ChatGPT, 43% Gemini, 38% Grammarly, 29% Microsoft Copilot, 25% Claude, and 16% Perplexity.">
            <a:extLst>
              <a:ext uri="{FF2B5EF4-FFF2-40B4-BE49-F238E27FC236}">
                <a16:creationId xmlns:a16="http://schemas.microsoft.com/office/drawing/2014/main" id="{44A15FF5-F946-427D-80E2-4F146152B065}"/>
              </a:ext>
            </a:extLst>
          </p:cNvPr>
          <p:cNvPicPr>
            <a:picLocks noChangeAspect="1"/>
          </p:cNvPicPr>
          <p:nvPr/>
        </p:nvPicPr>
        <p:blipFill>
          <a:blip r:embed="rId3"/>
          <a:stretch>
            <a:fillRect/>
          </a:stretch>
        </p:blipFill>
        <p:spPr>
          <a:xfrm>
            <a:off x="4065589" y="2292786"/>
            <a:ext cx="6922557" cy="2982152"/>
          </a:xfrm>
          <a:prstGeom prst="rect">
            <a:avLst/>
          </a:prstGeom>
        </p:spPr>
      </p:pic>
      <p:sp>
        <p:nvSpPr>
          <p:cNvPr id="3" name="Content Placeholder 2">
            <a:extLst>
              <a:ext uri="{FF2B5EF4-FFF2-40B4-BE49-F238E27FC236}">
                <a16:creationId xmlns:a16="http://schemas.microsoft.com/office/drawing/2014/main" id="{3A67CD22-1E17-468C-A580-23294FBE904F}"/>
              </a:ext>
            </a:extLst>
          </p:cNvPr>
          <p:cNvSpPr>
            <a:spLocks noGrp="1"/>
          </p:cNvSpPr>
          <p:nvPr>
            <p:ph idx="1"/>
          </p:nvPr>
        </p:nvSpPr>
        <p:spPr>
          <a:xfrm>
            <a:off x="3869268" y="5657850"/>
            <a:ext cx="7315200" cy="850772"/>
          </a:xfrm>
        </p:spPr>
        <p:txBody>
          <a:bodyPr/>
          <a:lstStyle/>
          <a:p>
            <a:pPr marL="0" indent="0">
              <a:buNone/>
            </a:pPr>
            <a:r>
              <a:rPr lang="en-US" sz="2400" dirty="0" err="1">
                <a:solidFill>
                  <a:schemeClr val="tx1"/>
                </a:solidFill>
              </a:rPr>
              <a:t>Copyleaks</a:t>
            </a:r>
            <a:r>
              <a:rPr lang="en-US" sz="2400" dirty="0">
                <a:solidFill>
                  <a:schemeClr val="tx1"/>
                </a:solidFill>
              </a:rPr>
              <a:t>. (2025). </a:t>
            </a:r>
            <a:r>
              <a:rPr lang="en-US" sz="2400" i="1" dirty="0">
                <a:solidFill>
                  <a:schemeClr val="tx1"/>
                </a:solidFill>
              </a:rPr>
              <a:t>2025 AI in Education Trends Report</a:t>
            </a:r>
            <a:r>
              <a:rPr lang="en-US" sz="2400" dirty="0">
                <a:solidFill>
                  <a:schemeClr val="tx1"/>
                </a:solidFill>
              </a:rPr>
              <a:t>.</a:t>
            </a:r>
            <a:r>
              <a:rPr lang="en-US" dirty="0">
                <a:solidFill>
                  <a:schemeClr val="tx1"/>
                </a:solidFill>
              </a:rPr>
              <a:t> </a:t>
            </a:r>
            <a:r>
              <a:rPr lang="en-US" sz="1400" dirty="0">
                <a:solidFill>
                  <a:schemeClr val="tx1"/>
                </a:solidFill>
                <a:hlinkClick r:id="rId4">
                  <a:extLst>
                    <a:ext uri="{A12FA001-AC4F-418D-AE19-62706E023703}">
                      <ahyp:hlinkClr xmlns:ahyp="http://schemas.microsoft.com/office/drawing/2018/hyperlinkcolor" val="tx"/>
                    </a:ext>
                  </a:extLst>
                </a:hlinkClick>
              </a:rPr>
              <a:t>https://copyleaks.com/wp-content/uploads/2025/09/2025-AI-in-Education-Trends-Report_1.pdf</a:t>
            </a:r>
            <a:endParaRPr lang="en-US" dirty="0">
              <a:solidFill>
                <a:schemeClr val="tx1"/>
              </a:solidFill>
            </a:endParaRPr>
          </a:p>
        </p:txBody>
      </p:sp>
    </p:spTree>
    <p:extLst>
      <p:ext uri="{BB962C8B-B14F-4D97-AF65-F5344CB8AC3E}">
        <p14:creationId xmlns:p14="http://schemas.microsoft.com/office/powerpoint/2010/main" val="2612470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41E8D-B16D-4CC7-B975-B21FFE0B6A46}"/>
              </a:ext>
            </a:extLst>
          </p:cNvPr>
          <p:cNvSpPr>
            <a:spLocks noGrp="1"/>
          </p:cNvSpPr>
          <p:nvPr>
            <p:ph type="title"/>
          </p:nvPr>
        </p:nvSpPr>
        <p:spPr/>
        <p:txBody>
          <a:bodyPr/>
          <a:lstStyle/>
          <a:p>
            <a:r>
              <a:rPr lang="en-US" dirty="0" err="1"/>
              <a:t>Klaas</a:t>
            </a:r>
            <a:endParaRPr lang="en-US" dirty="0"/>
          </a:p>
        </p:txBody>
      </p:sp>
      <p:sp>
        <p:nvSpPr>
          <p:cNvPr id="3" name="Content Placeholder 2">
            <a:extLst>
              <a:ext uri="{FF2B5EF4-FFF2-40B4-BE49-F238E27FC236}">
                <a16:creationId xmlns:a16="http://schemas.microsoft.com/office/drawing/2014/main" id="{1245FC54-632F-4F0F-91C1-B02028A310CA}"/>
              </a:ext>
            </a:extLst>
          </p:cNvPr>
          <p:cNvSpPr>
            <a:spLocks noGrp="1"/>
          </p:cNvSpPr>
          <p:nvPr>
            <p:ph idx="1"/>
          </p:nvPr>
        </p:nvSpPr>
        <p:spPr>
          <a:xfrm>
            <a:off x="3869268" y="864108"/>
            <a:ext cx="6551082" cy="5120640"/>
          </a:xfrm>
        </p:spPr>
        <p:txBody>
          <a:bodyPr/>
          <a:lstStyle/>
          <a:p>
            <a:pPr marL="0" indent="0">
              <a:buNone/>
            </a:pPr>
            <a:r>
              <a:rPr lang="en-US" sz="2800" dirty="0"/>
              <a:t>“If you want to know what you think about a topic, write about it. Writing has a way of ruthlessly exposing unclear thoughts and imprecision. This is part of what is lost by </a:t>
            </a:r>
            <a:r>
              <a:rPr lang="en-US" sz="2800" dirty="0" err="1"/>
              <a:t>ChatGPT</a:t>
            </a:r>
            <a:r>
              <a:rPr lang="en-US" sz="2800" dirty="0"/>
              <a:t>, the mistaken belief that the spat out string of words in a reasonable order is the only goal, when it’s often the cognitive act of producing the string of words that matters most.” </a:t>
            </a:r>
          </a:p>
          <a:p>
            <a:pPr marL="0" indent="0" algn="r">
              <a:buNone/>
            </a:pPr>
            <a:r>
              <a:rPr lang="en-US" sz="2800" dirty="0"/>
              <a:t>(</a:t>
            </a:r>
            <a:r>
              <a:rPr lang="en-US" sz="2800" dirty="0" err="1"/>
              <a:t>Klaas</a:t>
            </a:r>
            <a:r>
              <a:rPr lang="en-US" sz="2800" dirty="0"/>
              <a:t> 2025)</a:t>
            </a:r>
          </a:p>
          <a:p>
            <a:pPr marL="0" indent="0">
              <a:buNone/>
            </a:pPr>
            <a:endParaRPr lang="en-US" dirty="0"/>
          </a:p>
        </p:txBody>
      </p:sp>
    </p:spTree>
    <p:extLst>
      <p:ext uri="{BB962C8B-B14F-4D97-AF65-F5344CB8AC3E}">
        <p14:creationId xmlns:p14="http://schemas.microsoft.com/office/powerpoint/2010/main" val="1759102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9B8E9-7DEC-475C-BE76-E267DB9CD01E}"/>
              </a:ext>
            </a:extLst>
          </p:cNvPr>
          <p:cNvSpPr>
            <a:spLocks noGrp="1"/>
          </p:cNvSpPr>
          <p:nvPr>
            <p:ph type="title"/>
          </p:nvPr>
        </p:nvSpPr>
        <p:spPr/>
        <p:txBody>
          <a:bodyPr/>
          <a:lstStyle/>
          <a:p>
            <a:r>
              <a:rPr lang="en-US" dirty="0">
                <a:solidFill>
                  <a:schemeClr val="bg1"/>
                </a:solidFill>
              </a:rPr>
              <a:t>Evidence, </a:t>
            </a:r>
            <a:br>
              <a:rPr lang="en-US" dirty="0">
                <a:solidFill>
                  <a:schemeClr val="bg1"/>
                </a:solidFill>
              </a:rPr>
            </a:br>
            <a:r>
              <a:rPr lang="en-US" dirty="0">
                <a:solidFill>
                  <a:schemeClr val="bg1"/>
                </a:solidFill>
              </a:rPr>
              <a:t>Part 3</a:t>
            </a:r>
          </a:p>
        </p:txBody>
      </p:sp>
      <p:pic>
        <p:nvPicPr>
          <p:cNvPr id="6" name="Picture 5" descr="Screenshot of survey results showing what percentage of students are using AI for various activities including 57% for brainstorming, 50% drafting outlines, 44% generating initial drafts, 39% rewriting/paraphrasing, 35% summarizing readings, 33% grammar, and two other activities not related to the present presentation. Color-coded boxes indicate most of these have implications for academic integrity.">
            <a:extLst>
              <a:ext uri="{FF2B5EF4-FFF2-40B4-BE49-F238E27FC236}">
                <a16:creationId xmlns:a16="http://schemas.microsoft.com/office/drawing/2014/main" id="{C1FF1893-2F47-4B85-B6A1-EE0A73D5D4E9}"/>
              </a:ext>
            </a:extLst>
          </p:cNvPr>
          <p:cNvPicPr>
            <a:picLocks noChangeAspect="1"/>
          </p:cNvPicPr>
          <p:nvPr/>
        </p:nvPicPr>
        <p:blipFill>
          <a:blip r:embed="rId2"/>
          <a:stretch>
            <a:fillRect/>
          </a:stretch>
        </p:blipFill>
        <p:spPr>
          <a:xfrm>
            <a:off x="3720978" y="2085975"/>
            <a:ext cx="7580112" cy="1955831"/>
          </a:xfrm>
          <a:prstGeom prst="rect">
            <a:avLst/>
          </a:prstGeom>
        </p:spPr>
      </p:pic>
      <p:sp>
        <p:nvSpPr>
          <p:cNvPr id="4" name="Rectangle 3">
            <a:extLst>
              <a:ext uri="{FF2B5EF4-FFF2-40B4-BE49-F238E27FC236}">
                <a16:creationId xmlns:a16="http://schemas.microsoft.com/office/drawing/2014/main" id="{283A2F63-AA02-44CB-8A4D-D04848280EBF}"/>
              </a:ext>
              <a:ext uri="{C183D7F6-B498-43B3-948B-1728B52AA6E4}">
                <adec:decorative xmlns:adec="http://schemas.microsoft.com/office/drawing/2017/decorative" val="1"/>
              </a:ext>
            </a:extLst>
          </p:cNvPr>
          <p:cNvSpPr/>
          <p:nvPr/>
        </p:nvSpPr>
        <p:spPr>
          <a:xfrm>
            <a:off x="3810001" y="2733675"/>
            <a:ext cx="1777470" cy="574793"/>
          </a:xfrm>
          <a:prstGeom prst="rect">
            <a:avLst/>
          </a:prstGeom>
          <a:noFill/>
          <a:ln w="762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CCCB36D-324A-497C-9791-BD6D140B5D64}"/>
              </a:ext>
              <a:ext uri="{C183D7F6-B498-43B3-948B-1728B52AA6E4}">
                <adec:decorative xmlns:adec="http://schemas.microsoft.com/office/drawing/2017/decorative" val="1"/>
              </a:ext>
            </a:extLst>
          </p:cNvPr>
          <p:cNvSpPr/>
          <p:nvPr/>
        </p:nvSpPr>
        <p:spPr>
          <a:xfrm>
            <a:off x="3810001" y="3381375"/>
            <a:ext cx="1777470" cy="574793"/>
          </a:xfrm>
          <a:prstGeom prst="rect">
            <a:avLst/>
          </a:prstGeom>
          <a:noFill/>
          <a:ln w="7620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9DB93E7-59AA-4E62-9E6E-8CAD8332137D}"/>
              </a:ext>
              <a:ext uri="{C183D7F6-B498-43B3-948B-1728B52AA6E4}">
                <adec:decorative xmlns:adec="http://schemas.microsoft.com/office/drawing/2017/decorative" val="1"/>
              </a:ext>
            </a:extLst>
          </p:cNvPr>
          <p:cNvSpPr/>
          <p:nvPr/>
        </p:nvSpPr>
        <p:spPr>
          <a:xfrm>
            <a:off x="5676494" y="3381374"/>
            <a:ext cx="1777470" cy="574793"/>
          </a:xfrm>
          <a:prstGeom prst="rect">
            <a:avLst/>
          </a:prstGeom>
          <a:noFill/>
          <a:ln w="7620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CA74AF0-6689-4342-8B4B-DEC3C8BC9CC0}"/>
              </a:ext>
              <a:ext uri="{C183D7F6-B498-43B3-948B-1728B52AA6E4}">
                <adec:decorative xmlns:adec="http://schemas.microsoft.com/office/drawing/2017/decorative" val="1"/>
              </a:ext>
            </a:extLst>
          </p:cNvPr>
          <p:cNvSpPr/>
          <p:nvPr/>
        </p:nvSpPr>
        <p:spPr>
          <a:xfrm>
            <a:off x="5676494" y="2738393"/>
            <a:ext cx="1777470" cy="574793"/>
          </a:xfrm>
          <a:prstGeom prst="rect">
            <a:avLst/>
          </a:prstGeom>
          <a:noFill/>
          <a:ln w="7620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48B018C-4C9B-4943-9E28-570552FA04B3}"/>
              </a:ext>
              <a:ext uri="{C183D7F6-B498-43B3-948B-1728B52AA6E4}">
                <adec:decorative xmlns:adec="http://schemas.microsoft.com/office/drawing/2017/decorative" val="1"/>
              </a:ext>
            </a:extLst>
          </p:cNvPr>
          <p:cNvSpPr/>
          <p:nvPr/>
        </p:nvSpPr>
        <p:spPr>
          <a:xfrm>
            <a:off x="9353144" y="2744715"/>
            <a:ext cx="1777470" cy="574793"/>
          </a:xfrm>
          <a:prstGeom prst="rect">
            <a:avLst/>
          </a:prstGeom>
          <a:noFill/>
          <a:ln w="7620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45A769C-FFCC-4A51-9193-8AAD7E2C5E69}"/>
              </a:ext>
              <a:ext uri="{C183D7F6-B498-43B3-948B-1728B52AA6E4}">
                <adec:decorative xmlns:adec="http://schemas.microsoft.com/office/drawing/2017/decorative" val="1"/>
              </a:ext>
            </a:extLst>
          </p:cNvPr>
          <p:cNvSpPr/>
          <p:nvPr/>
        </p:nvSpPr>
        <p:spPr>
          <a:xfrm>
            <a:off x="7533462" y="2733674"/>
            <a:ext cx="1777470" cy="57479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A67CD22-1E17-468C-A580-23294FBE904F}"/>
              </a:ext>
            </a:extLst>
          </p:cNvPr>
          <p:cNvSpPr>
            <a:spLocks noGrp="1"/>
          </p:cNvSpPr>
          <p:nvPr>
            <p:ph idx="1"/>
          </p:nvPr>
        </p:nvSpPr>
        <p:spPr>
          <a:xfrm>
            <a:off x="3869268" y="5657850"/>
            <a:ext cx="7315200" cy="850772"/>
          </a:xfrm>
        </p:spPr>
        <p:txBody>
          <a:bodyPr/>
          <a:lstStyle/>
          <a:p>
            <a:pPr marL="0" indent="0">
              <a:buNone/>
            </a:pPr>
            <a:r>
              <a:rPr lang="en-US" sz="2400" dirty="0" err="1">
                <a:solidFill>
                  <a:schemeClr val="tx1"/>
                </a:solidFill>
              </a:rPr>
              <a:t>Copyleaks</a:t>
            </a:r>
            <a:r>
              <a:rPr lang="en-US" sz="2400" dirty="0">
                <a:solidFill>
                  <a:schemeClr val="tx1"/>
                </a:solidFill>
              </a:rPr>
              <a:t>. (2025). </a:t>
            </a:r>
            <a:r>
              <a:rPr lang="en-US" sz="2400" i="1" dirty="0">
                <a:solidFill>
                  <a:schemeClr val="tx1"/>
                </a:solidFill>
              </a:rPr>
              <a:t>2025 AI in Education Trends Report</a:t>
            </a:r>
            <a:r>
              <a:rPr lang="en-US" sz="2400" dirty="0">
                <a:solidFill>
                  <a:schemeClr val="tx1"/>
                </a:solidFill>
              </a:rPr>
              <a:t>.</a:t>
            </a:r>
            <a:r>
              <a:rPr lang="en-US" dirty="0">
                <a:solidFill>
                  <a:schemeClr val="tx1"/>
                </a:solidFill>
              </a:rPr>
              <a:t> </a:t>
            </a:r>
            <a:r>
              <a:rPr lang="en-US" sz="1400" dirty="0">
                <a:solidFill>
                  <a:schemeClr val="tx1"/>
                </a:solidFill>
                <a:hlinkClick r:id="rId3">
                  <a:extLst>
                    <a:ext uri="{A12FA001-AC4F-418D-AE19-62706E023703}">
                      <ahyp:hlinkClr xmlns:ahyp="http://schemas.microsoft.com/office/drawing/2018/hyperlinkcolor" val="tx"/>
                    </a:ext>
                  </a:extLst>
                </a:hlinkClick>
              </a:rPr>
              <a:t>https://copyleaks.com/wp-content/uploads/2025/09/2025-AI-in-Education-Trends-Report_1.pdf</a:t>
            </a:r>
            <a:endParaRPr lang="en-US" dirty="0">
              <a:solidFill>
                <a:schemeClr val="tx1"/>
              </a:solidFill>
            </a:endParaRPr>
          </a:p>
        </p:txBody>
      </p:sp>
    </p:spTree>
    <p:extLst>
      <p:ext uri="{BB962C8B-B14F-4D97-AF65-F5344CB8AC3E}">
        <p14:creationId xmlns:p14="http://schemas.microsoft.com/office/powerpoint/2010/main" val="3545307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9B8E9-7DEC-475C-BE76-E267DB9CD01E}"/>
              </a:ext>
            </a:extLst>
          </p:cNvPr>
          <p:cNvSpPr>
            <a:spLocks noGrp="1"/>
          </p:cNvSpPr>
          <p:nvPr>
            <p:ph type="title"/>
          </p:nvPr>
        </p:nvSpPr>
        <p:spPr/>
        <p:txBody>
          <a:bodyPr/>
          <a:lstStyle/>
          <a:p>
            <a:r>
              <a:rPr lang="en-US" dirty="0">
                <a:solidFill>
                  <a:schemeClr val="bg1"/>
                </a:solidFill>
              </a:rPr>
              <a:t>Evidence, </a:t>
            </a:r>
            <a:br>
              <a:rPr lang="en-US" dirty="0">
                <a:solidFill>
                  <a:schemeClr val="bg1"/>
                </a:solidFill>
              </a:rPr>
            </a:br>
            <a:r>
              <a:rPr lang="en-US" dirty="0">
                <a:solidFill>
                  <a:schemeClr val="bg1"/>
                </a:solidFill>
              </a:rPr>
              <a:t>Part 4</a:t>
            </a:r>
          </a:p>
        </p:txBody>
      </p:sp>
      <p:pic>
        <p:nvPicPr>
          <p:cNvPr id="4" name="Picture 3" descr="Screenshot of survey results showing motivations for using AI including 27% to save time, 24% to improve quality, 15% to generate new ideas, and 13% to understand complex topics.">
            <a:extLst>
              <a:ext uri="{FF2B5EF4-FFF2-40B4-BE49-F238E27FC236}">
                <a16:creationId xmlns:a16="http://schemas.microsoft.com/office/drawing/2014/main" id="{F0988509-18BE-4066-95E3-27FAEABD98B5}"/>
              </a:ext>
            </a:extLst>
          </p:cNvPr>
          <p:cNvPicPr>
            <a:picLocks noChangeAspect="1"/>
          </p:cNvPicPr>
          <p:nvPr/>
        </p:nvPicPr>
        <p:blipFill>
          <a:blip r:embed="rId2"/>
          <a:stretch>
            <a:fillRect/>
          </a:stretch>
        </p:blipFill>
        <p:spPr>
          <a:xfrm>
            <a:off x="3785365" y="1800226"/>
            <a:ext cx="7716450" cy="2794048"/>
          </a:xfrm>
          <a:prstGeom prst="rect">
            <a:avLst/>
          </a:prstGeom>
        </p:spPr>
      </p:pic>
      <p:sp>
        <p:nvSpPr>
          <p:cNvPr id="3" name="Content Placeholder 2">
            <a:extLst>
              <a:ext uri="{FF2B5EF4-FFF2-40B4-BE49-F238E27FC236}">
                <a16:creationId xmlns:a16="http://schemas.microsoft.com/office/drawing/2014/main" id="{3A67CD22-1E17-468C-A580-23294FBE904F}"/>
              </a:ext>
            </a:extLst>
          </p:cNvPr>
          <p:cNvSpPr>
            <a:spLocks noGrp="1"/>
          </p:cNvSpPr>
          <p:nvPr>
            <p:ph idx="1"/>
          </p:nvPr>
        </p:nvSpPr>
        <p:spPr>
          <a:xfrm>
            <a:off x="3869268" y="5657850"/>
            <a:ext cx="7315200" cy="850772"/>
          </a:xfrm>
        </p:spPr>
        <p:txBody>
          <a:bodyPr/>
          <a:lstStyle/>
          <a:p>
            <a:pPr marL="0" indent="0">
              <a:buNone/>
            </a:pPr>
            <a:r>
              <a:rPr lang="en-US" sz="2400" dirty="0" err="1">
                <a:solidFill>
                  <a:schemeClr val="tx1"/>
                </a:solidFill>
              </a:rPr>
              <a:t>Copyleaks</a:t>
            </a:r>
            <a:r>
              <a:rPr lang="en-US" sz="2400" dirty="0">
                <a:solidFill>
                  <a:schemeClr val="tx1"/>
                </a:solidFill>
              </a:rPr>
              <a:t>. (2025). </a:t>
            </a:r>
            <a:r>
              <a:rPr lang="en-US" sz="2400" i="1" dirty="0">
                <a:solidFill>
                  <a:schemeClr val="tx1"/>
                </a:solidFill>
              </a:rPr>
              <a:t>2025 AI in Education Trends Report</a:t>
            </a:r>
            <a:r>
              <a:rPr lang="en-US" sz="2400" dirty="0">
                <a:solidFill>
                  <a:schemeClr val="tx1"/>
                </a:solidFill>
              </a:rPr>
              <a:t>.</a:t>
            </a:r>
            <a:r>
              <a:rPr lang="en-US" dirty="0">
                <a:solidFill>
                  <a:schemeClr val="tx1"/>
                </a:solidFill>
              </a:rPr>
              <a:t> </a:t>
            </a:r>
            <a:r>
              <a:rPr lang="en-US" sz="1400" dirty="0">
                <a:solidFill>
                  <a:schemeClr val="tx1"/>
                </a:solidFill>
                <a:hlinkClick r:id="rId3">
                  <a:extLst>
                    <a:ext uri="{A12FA001-AC4F-418D-AE19-62706E023703}">
                      <ahyp:hlinkClr xmlns:ahyp="http://schemas.microsoft.com/office/drawing/2018/hyperlinkcolor" val="tx"/>
                    </a:ext>
                  </a:extLst>
                </a:hlinkClick>
              </a:rPr>
              <a:t>https://copyleaks.com/wp-content/uploads/2025/09/2025-AI-in-Education-Trends-Report_1.pdf</a:t>
            </a:r>
            <a:endParaRPr lang="en-US" dirty="0">
              <a:solidFill>
                <a:schemeClr val="tx1"/>
              </a:solidFill>
            </a:endParaRPr>
          </a:p>
        </p:txBody>
      </p:sp>
    </p:spTree>
    <p:extLst>
      <p:ext uri="{BB962C8B-B14F-4D97-AF65-F5344CB8AC3E}">
        <p14:creationId xmlns:p14="http://schemas.microsoft.com/office/powerpoint/2010/main" val="260962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9B8E9-7DEC-475C-BE76-E267DB9CD01E}"/>
              </a:ext>
            </a:extLst>
          </p:cNvPr>
          <p:cNvSpPr>
            <a:spLocks noGrp="1"/>
          </p:cNvSpPr>
          <p:nvPr>
            <p:ph type="title"/>
          </p:nvPr>
        </p:nvSpPr>
        <p:spPr/>
        <p:txBody>
          <a:bodyPr/>
          <a:lstStyle/>
          <a:p>
            <a:r>
              <a:rPr lang="en-US" dirty="0">
                <a:solidFill>
                  <a:schemeClr val="bg1"/>
                </a:solidFill>
              </a:rPr>
              <a:t>Evidence, </a:t>
            </a:r>
            <a:br>
              <a:rPr lang="en-US" dirty="0">
                <a:solidFill>
                  <a:schemeClr val="bg1"/>
                </a:solidFill>
              </a:rPr>
            </a:br>
            <a:r>
              <a:rPr lang="en-US" dirty="0">
                <a:solidFill>
                  <a:schemeClr val="bg1"/>
                </a:solidFill>
              </a:rPr>
              <a:t>Part 5</a:t>
            </a:r>
          </a:p>
        </p:txBody>
      </p:sp>
      <p:sp>
        <p:nvSpPr>
          <p:cNvPr id="6" name="Content Placeholder 5">
            <a:extLst>
              <a:ext uri="{FF2B5EF4-FFF2-40B4-BE49-F238E27FC236}">
                <a16:creationId xmlns:a16="http://schemas.microsoft.com/office/drawing/2014/main" id="{E77CF17B-D500-4C40-9AAA-1183A93D98F5}"/>
              </a:ext>
            </a:extLst>
          </p:cNvPr>
          <p:cNvSpPr>
            <a:spLocks noGrp="1"/>
          </p:cNvSpPr>
          <p:nvPr>
            <p:ph idx="1"/>
          </p:nvPr>
        </p:nvSpPr>
        <p:spPr>
          <a:xfrm>
            <a:off x="3869268" y="864108"/>
            <a:ext cx="6884457" cy="5120640"/>
          </a:xfrm>
        </p:spPr>
        <p:txBody>
          <a:bodyPr>
            <a:normAutofit/>
          </a:bodyPr>
          <a:lstStyle/>
          <a:p>
            <a:pPr marL="0" indent="0">
              <a:buNone/>
            </a:pPr>
            <a:r>
              <a:rPr lang="en-US" sz="2800" b="1" dirty="0">
                <a:solidFill>
                  <a:schemeClr val="tx1"/>
                </a:solidFill>
              </a:rPr>
              <a:t>Local informal faculty survey (no IRB)</a:t>
            </a:r>
          </a:p>
          <a:p>
            <a:r>
              <a:rPr lang="en-US" sz="2800" dirty="0">
                <a:solidFill>
                  <a:schemeClr val="tx1"/>
                </a:solidFill>
              </a:rPr>
              <a:t>Most faculty have changed writing assignments to reduce cheating due to AI</a:t>
            </a:r>
          </a:p>
          <a:p>
            <a:r>
              <a:rPr lang="en-US" sz="2800" dirty="0">
                <a:solidFill>
                  <a:schemeClr val="tx1"/>
                </a:solidFill>
              </a:rPr>
              <a:t>Most think reductions in writing assignments have negative effects on student learning</a:t>
            </a:r>
          </a:p>
        </p:txBody>
      </p:sp>
    </p:spTree>
    <p:extLst>
      <p:ext uri="{BB962C8B-B14F-4D97-AF65-F5344CB8AC3E}">
        <p14:creationId xmlns:p14="http://schemas.microsoft.com/office/powerpoint/2010/main" val="1800628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9B8E9-7DEC-475C-BE76-E267DB9CD01E}"/>
              </a:ext>
            </a:extLst>
          </p:cNvPr>
          <p:cNvSpPr>
            <a:spLocks noGrp="1"/>
          </p:cNvSpPr>
          <p:nvPr>
            <p:ph type="title"/>
          </p:nvPr>
        </p:nvSpPr>
        <p:spPr/>
        <p:txBody>
          <a:bodyPr/>
          <a:lstStyle/>
          <a:p>
            <a:r>
              <a:rPr lang="en-US" dirty="0">
                <a:solidFill>
                  <a:schemeClr val="bg1"/>
                </a:solidFill>
              </a:rPr>
              <a:t>Evidence, </a:t>
            </a:r>
            <a:br>
              <a:rPr lang="en-US" dirty="0">
                <a:solidFill>
                  <a:schemeClr val="bg1"/>
                </a:solidFill>
              </a:rPr>
            </a:br>
            <a:r>
              <a:rPr lang="en-US" dirty="0">
                <a:solidFill>
                  <a:schemeClr val="bg1"/>
                </a:solidFill>
              </a:rPr>
              <a:t>Part 6</a:t>
            </a:r>
          </a:p>
        </p:txBody>
      </p:sp>
      <p:sp>
        <p:nvSpPr>
          <p:cNvPr id="6" name="Content Placeholder 5">
            <a:extLst>
              <a:ext uri="{FF2B5EF4-FFF2-40B4-BE49-F238E27FC236}">
                <a16:creationId xmlns:a16="http://schemas.microsoft.com/office/drawing/2014/main" id="{E77CF17B-D500-4C40-9AAA-1183A93D98F5}"/>
              </a:ext>
            </a:extLst>
          </p:cNvPr>
          <p:cNvSpPr>
            <a:spLocks noGrp="1"/>
          </p:cNvSpPr>
          <p:nvPr>
            <p:ph idx="1"/>
          </p:nvPr>
        </p:nvSpPr>
        <p:spPr>
          <a:xfrm>
            <a:off x="3869268" y="864108"/>
            <a:ext cx="6884457" cy="5120640"/>
          </a:xfrm>
        </p:spPr>
        <p:txBody>
          <a:bodyPr>
            <a:normAutofit/>
          </a:bodyPr>
          <a:lstStyle/>
          <a:p>
            <a:pPr marL="0" indent="0">
              <a:buNone/>
            </a:pPr>
            <a:r>
              <a:rPr lang="en-US" sz="2800" dirty="0">
                <a:solidFill>
                  <a:schemeClr val="tx1"/>
                </a:solidFill>
              </a:rPr>
              <a:t>“The rapidly improving ability to impressively mimic human language poses an existential threat to traditional methods of crafting smarter minds—which thereby challenges the future of human cognition.” </a:t>
            </a:r>
          </a:p>
          <a:p>
            <a:pPr marL="0" indent="0" algn="r">
              <a:buNone/>
            </a:pPr>
            <a:r>
              <a:rPr lang="en-US" sz="2800" dirty="0">
                <a:solidFill>
                  <a:schemeClr val="tx1"/>
                </a:solidFill>
              </a:rPr>
              <a:t>(</a:t>
            </a:r>
            <a:r>
              <a:rPr lang="en-US" sz="2800" dirty="0" err="1">
                <a:solidFill>
                  <a:schemeClr val="tx1"/>
                </a:solidFill>
              </a:rPr>
              <a:t>Klaas</a:t>
            </a:r>
            <a:r>
              <a:rPr lang="en-US" sz="2800" dirty="0">
                <a:solidFill>
                  <a:schemeClr val="tx1"/>
                </a:solidFill>
              </a:rPr>
              <a:t> 2025)</a:t>
            </a:r>
            <a:endParaRPr lang="en-US" sz="3600" dirty="0">
              <a:solidFill>
                <a:schemeClr val="tx1"/>
              </a:solidFill>
            </a:endParaRPr>
          </a:p>
        </p:txBody>
      </p:sp>
    </p:spTree>
    <p:extLst>
      <p:ext uri="{BB962C8B-B14F-4D97-AF65-F5344CB8AC3E}">
        <p14:creationId xmlns:p14="http://schemas.microsoft.com/office/powerpoint/2010/main" val="1778216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74244-2849-4712-A063-9773E8A7A12D}"/>
              </a:ext>
            </a:extLst>
          </p:cNvPr>
          <p:cNvSpPr>
            <a:spLocks noGrp="1"/>
          </p:cNvSpPr>
          <p:nvPr>
            <p:ph type="title"/>
          </p:nvPr>
        </p:nvSpPr>
        <p:spPr/>
        <p:txBody>
          <a:bodyPr/>
          <a:lstStyle/>
          <a:p>
            <a:r>
              <a:rPr lang="en-US" dirty="0">
                <a:solidFill>
                  <a:schemeClr val="bg1"/>
                </a:solidFill>
              </a:rPr>
              <a:t>Evidence, </a:t>
            </a:r>
            <a:br>
              <a:rPr lang="en-US" dirty="0">
                <a:solidFill>
                  <a:schemeClr val="bg1"/>
                </a:solidFill>
              </a:rPr>
            </a:br>
            <a:r>
              <a:rPr lang="en-US" dirty="0">
                <a:solidFill>
                  <a:schemeClr val="bg1"/>
                </a:solidFill>
              </a:rPr>
              <a:t>Part 7</a:t>
            </a:r>
            <a:endParaRPr lang="en-US" dirty="0"/>
          </a:p>
        </p:txBody>
      </p:sp>
      <p:sp>
        <p:nvSpPr>
          <p:cNvPr id="3" name="Content Placeholder 2">
            <a:extLst>
              <a:ext uri="{FF2B5EF4-FFF2-40B4-BE49-F238E27FC236}">
                <a16:creationId xmlns:a16="http://schemas.microsoft.com/office/drawing/2014/main" id="{1980F556-C640-4A34-B4EC-D35FF4F96031}"/>
              </a:ext>
            </a:extLst>
          </p:cNvPr>
          <p:cNvSpPr>
            <a:spLocks noGrp="1"/>
          </p:cNvSpPr>
          <p:nvPr>
            <p:ph idx="1"/>
          </p:nvPr>
        </p:nvSpPr>
        <p:spPr/>
        <p:txBody>
          <a:bodyPr/>
          <a:lstStyle/>
          <a:p>
            <a:pPr marL="0" indent="0">
              <a:buNone/>
            </a:pPr>
            <a:r>
              <a:rPr lang="en-US" b="1" dirty="0">
                <a:solidFill>
                  <a:schemeClr val="tx1"/>
                </a:solidFill>
              </a:rPr>
              <a:t>Articles about overuse of </a:t>
            </a:r>
            <a:r>
              <a:rPr lang="en-US" b="1" dirty="0" err="1">
                <a:solidFill>
                  <a:schemeClr val="tx1"/>
                </a:solidFill>
              </a:rPr>
              <a:t>GenAI’s</a:t>
            </a:r>
            <a:r>
              <a:rPr lang="en-US" b="1" dirty="0">
                <a:solidFill>
                  <a:schemeClr val="tx1"/>
                </a:solidFill>
              </a:rPr>
              <a:t> effects on critical thinking skills</a:t>
            </a:r>
          </a:p>
          <a:p>
            <a:r>
              <a:rPr lang="en-US" dirty="0" err="1">
                <a:solidFill>
                  <a:schemeClr val="tx1"/>
                </a:solidFill>
              </a:rPr>
              <a:t>Gerlich</a:t>
            </a:r>
            <a:r>
              <a:rPr lang="en-US" dirty="0">
                <a:solidFill>
                  <a:schemeClr val="tx1"/>
                </a:solidFill>
              </a:rPr>
              <a:t>, M. (2025). AI Tools in Society: Impacts on Cognitive Offloading and the Future of Critical Thinking. </a:t>
            </a:r>
            <a:r>
              <a:rPr lang="en-US" i="1" dirty="0">
                <a:solidFill>
                  <a:schemeClr val="tx1"/>
                </a:solidFill>
              </a:rPr>
              <a:t>Societies</a:t>
            </a:r>
            <a:r>
              <a:rPr lang="en-US" dirty="0">
                <a:solidFill>
                  <a:schemeClr val="tx1"/>
                </a:solidFill>
              </a:rPr>
              <a:t>, </a:t>
            </a:r>
            <a:r>
              <a:rPr lang="en-US" i="1" dirty="0">
                <a:solidFill>
                  <a:schemeClr val="tx1"/>
                </a:solidFill>
              </a:rPr>
              <a:t>15</a:t>
            </a:r>
            <a:r>
              <a:rPr lang="en-US" dirty="0">
                <a:solidFill>
                  <a:schemeClr val="tx1"/>
                </a:solidFill>
              </a:rPr>
              <a:t>(1), 6. Lee, H.P. et al. (2025). The Impact of Generative AI on Critical Thinking: Self-Reported Reductions in Cognitive Effort and Confidence Effects From a Survey of Knowledge Workers. </a:t>
            </a:r>
            <a:r>
              <a:rPr lang="en-US" i="1" dirty="0">
                <a:solidFill>
                  <a:schemeClr val="tx1"/>
                </a:solidFill>
              </a:rPr>
              <a:t>Proceedings of the 2025 CHI Conference on Human Factors in Computing Systems</a:t>
            </a:r>
            <a:r>
              <a:rPr lang="en-US" dirty="0">
                <a:solidFill>
                  <a:schemeClr val="tx1"/>
                </a:solidFill>
              </a:rPr>
              <a:t>, 1–22. </a:t>
            </a:r>
          </a:p>
          <a:p>
            <a:r>
              <a:rPr lang="en-US" dirty="0" err="1">
                <a:solidFill>
                  <a:schemeClr val="tx1"/>
                </a:solidFill>
              </a:rPr>
              <a:t>Kosmyna</a:t>
            </a:r>
            <a:r>
              <a:rPr lang="en-US" dirty="0">
                <a:solidFill>
                  <a:schemeClr val="tx1"/>
                </a:solidFill>
              </a:rPr>
              <a:t>, N. et al. (2025). </a:t>
            </a:r>
            <a:r>
              <a:rPr lang="en-US" i="1" dirty="0">
                <a:solidFill>
                  <a:schemeClr val="tx1"/>
                </a:solidFill>
              </a:rPr>
              <a:t>Your Brain on </a:t>
            </a:r>
            <a:r>
              <a:rPr lang="en-US" i="1" dirty="0" err="1">
                <a:solidFill>
                  <a:schemeClr val="tx1"/>
                </a:solidFill>
              </a:rPr>
              <a:t>ChatGPT</a:t>
            </a:r>
            <a:r>
              <a:rPr lang="en-US" i="1" dirty="0">
                <a:solidFill>
                  <a:schemeClr val="tx1"/>
                </a:solidFill>
              </a:rPr>
              <a:t>: Accumulation of Cognitive Debt when Using an AI Assistant for Essay Writing Task</a:t>
            </a:r>
            <a:r>
              <a:rPr lang="en-US" dirty="0">
                <a:solidFill>
                  <a:schemeClr val="tx1"/>
                </a:solidFill>
              </a:rPr>
              <a:t> </a:t>
            </a:r>
            <a:r>
              <a:rPr lang="en-US" dirty="0" err="1">
                <a:solidFill>
                  <a:schemeClr val="tx1"/>
                </a:solidFill>
              </a:rPr>
              <a:t>arXiv</a:t>
            </a:r>
            <a:r>
              <a:rPr lang="en-US" dirty="0">
                <a:solidFill>
                  <a:schemeClr val="tx1"/>
                </a:solidFill>
              </a:rPr>
              <a:t>. </a:t>
            </a:r>
          </a:p>
          <a:p>
            <a:endParaRPr lang="en-US" dirty="0"/>
          </a:p>
        </p:txBody>
      </p:sp>
    </p:spTree>
    <p:extLst>
      <p:ext uri="{BB962C8B-B14F-4D97-AF65-F5344CB8AC3E}">
        <p14:creationId xmlns:p14="http://schemas.microsoft.com/office/powerpoint/2010/main" val="5691459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E1480-887A-4013-83AF-394CCC2F5E2B}"/>
              </a:ext>
            </a:extLst>
          </p:cNvPr>
          <p:cNvSpPr>
            <a:spLocks noGrp="1"/>
          </p:cNvSpPr>
          <p:nvPr>
            <p:ph type="title"/>
          </p:nvPr>
        </p:nvSpPr>
        <p:spPr/>
        <p:txBody>
          <a:bodyPr/>
          <a:lstStyle/>
          <a:p>
            <a:r>
              <a:rPr lang="en-US" dirty="0"/>
              <a:t>Warner</a:t>
            </a:r>
          </a:p>
        </p:txBody>
      </p:sp>
      <p:sp>
        <p:nvSpPr>
          <p:cNvPr id="3" name="Content Placeholder 2">
            <a:extLst>
              <a:ext uri="{FF2B5EF4-FFF2-40B4-BE49-F238E27FC236}">
                <a16:creationId xmlns:a16="http://schemas.microsoft.com/office/drawing/2014/main" id="{2AE1432C-ACDD-4EB9-9C45-79BB0DAB65CB}"/>
              </a:ext>
            </a:extLst>
          </p:cNvPr>
          <p:cNvSpPr>
            <a:spLocks noGrp="1"/>
          </p:cNvSpPr>
          <p:nvPr>
            <p:ph idx="1"/>
          </p:nvPr>
        </p:nvSpPr>
        <p:spPr/>
        <p:txBody>
          <a:bodyPr>
            <a:normAutofit/>
          </a:bodyPr>
          <a:lstStyle/>
          <a:p>
            <a:pPr marL="0" indent="0">
              <a:buNone/>
            </a:pPr>
            <a:r>
              <a:rPr lang="en-US" sz="2800" dirty="0">
                <a:solidFill>
                  <a:schemeClr val="tx1"/>
                </a:solidFill>
              </a:rPr>
              <a:t>“If we aren’t careful, we will lose things that it turns out we need but might have a hard time getting back once they are lost.”</a:t>
            </a:r>
          </a:p>
          <a:p>
            <a:pPr marL="0" indent="0" algn="r">
              <a:buNone/>
            </a:pPr>
            <a:r>
              <a:rPr lang="en-US" sz="2800" dirty="0">
                <a:solidFill>
                  <a:schemeClr val="tx1"/>
                </a:solidFill>
              </a:rPr>
              <a:t>(Warner 2025, p. 129)</a:t>
            </a:r>
          </a:p>
        </p:txBody>
      </p:sp>
    </p:spTree>
    <p:extLst>
      <p:ext uri="{BB962C8B-B14F-4D97-AF65-F5344CB8AC3E}">
        <p14:creationId xmlns:p14="http://schemas.microsoft.com/office/powerpoint/2010/main" val="1861847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599DDE-467F-40CF-9874-1631634660BD}"/>
              </a:ext>
            </a:extLst>
          </p:cNvPr>
          <p:cNvSpPr>
            <a:spLocks noGrp="1"/>
          </p:cNvSpPr>
          <p:nvPr>
            <p:ph type="title"/>
          </p:nvPr>
        </p:nvSpPr>
        <p:spPr/>
        <p:txBody>
          <a:bodyPr/>
          <a:lstStyle/>
          <a:p>
            <a:r>
              <a:rPr lang="en-US" dirty="0" err="1"/>
              <a:t>GenAI’s</a:t>
            </a:r>
            <a:r>
              <a:rPr lang="en-US" dirty="0"/>
              <a:t> Threats to Academic Integrity - List</a:t>
            </a:r>
          </a:p>
        </p:txBody>
      </p:sp>
      <p:sp>
        <p:nvSpPr>
          <p:cNvPr id="2" name="Content Placeholder 1">
            <a:extLst>
              <a:ext uri="{FF2B5EF4-FFF2-40B4-BE49-F238E27FC236}">
                <a16:creationId xmlns:a16="http://schemas.microsoft.com/office/drawing/2014/main" id="{0EB6AACA-CDCA-489D-AAC0-A23925735FED}"/>
              </a:ext>
            </a:extLst>
          </p:cNvPr>
          <p:cNvSpPr>
            <a:spLocks noGrp="1"/>
          </p:cNvSpPr>
          <p:nvPr>
            <p:ph idx="1"/>
          </p:nvPr>
        </p:nvSpPr>
        <p:spPr/>
        <p:txBody>
          <a:bodyPr>
            <a:normAutofit/>
          </a:bodyPr>
          <a:lstStyle/>
          <a:p>
            <a:r>
              <a:rPr lang="en-US" sz="2800" dirty="0">
                <a:solidFill>
                  <a:schemeClr val="tx1"/>
                </a:solidFill>
              </a:rPr>
              <a:t>Cheating is easier &amp; cheaper than ever before</a:t>
            </a:r>
          </a:p>
          <a:p>
            <a:r>
              <a:rPr lang="en-US" sz="2800" dirty="0">
                <a:solidFill>
                  <a:schemeClr val="tx1"/>
                </a:solidFill>
              </a:rPr>
              <a:t>Gap between </a:t>
            </a:r>
            <a:r>
              <a:rPr lang="en-US" sz="2800" dirty="0" err="1">
                <a:solidFill>
                  <a:schemeClr val="tx1"/>
                </a:solidFill>
              </a:rPr>
              <a:t>GenAI</a:t>
            </a:r>
            <a:r>
              <a:rPr lang="en-US" sz="2800" dirty="0">
                <a:solidFill>
                  <a:schemeClr val="tx1"/>
                </a:solidFill>
              </a:rPr>
              <a:t> use &amp; policies</a:t>
            </a:r>
          </a:p>
          <a:p>
            <a:r>
              <a:rPr lang="en-US" sz="2800" dirty="0" err="1">
                <a:solidFill>
                  <a:schemeClr val="tx1"/>
                </a:solidFill>
              </a:rPr>
              <a:t>GenAI</a:t>
            </a:r>
            <a:r>
              <a:rPr lang="en-US" sz="2800" dirty="0">
                <a:solidFill>
                  <a:schemeClr val="tx1"/>
                </a:solidFill>
              </a:rPr>
              <a:t> companies’ marketing</a:t>
            </a:r>
          </a:p>
          <a:p>
            <a:pPr lvl="1"/>
            <a:r>
              <a:rPr lang="en-US" sz="2000" dirty="0">
                <a:solidFill>
                  <a:schemeClr val="tx1"/>
                </a:solidFill>
              </a:rPr>
              <a:t>Higher education – key market</a:t>
            </a:r>
          </a:p>
          <a:p>
            <a:pPr lvl="1"/>
            <a:r>
              <a:rPr lang="en-US" sz="2000" dirty="0">
                <a:solidFill>
                  <a:schemeClr val="tx1"/>
                </a:solidFill>
              </a:rPr>
              <a:t>“Inevitable”</a:t>
            </a:r>
          </a:p>
          <a:p>
            <a:pPr lvl="1"/>
            <a:r>
              <a:rPr lang="en-US" sz="2000" dirty="0">
                <a:solidFill>
                  <a:schemeClr val="tx1"/>
                </a:solidFill>
              </a:rPr>
              <a:t>Necessary for future employment</a:t>
            </a:r>
          </a:p>
          <a:p>
            <a:pPr lvl="1"/>
            <a:r>
              <a:rPr lang="en-US" sz="2000" dirty="0">
                <a:solidFill>
                  <a:schemeClr val="tx1"/>
                </a:solidFill>
              </a:rPr>
              <a:t>Plagiarism tools</a:t>
            </a:r>
          </a:p>
          <a:p>
            <a:r>
              <a:rPr lang="en-US" sz="2800" dirty="0">
                <a:solidFill>
                  <a:schemeClr val="tx1"/>
                </a:solidFill>
              </a:rPr>
              <a:t>Proliferation of AI slop &amp; </a:t>
            </a:r>
            <a:r>
              <a:rPr lang="en-US" sz="2800" dirty="0" err="1">
                <a:solidFill>
                  <a:schemeClr val="tx1"/>
                </a:solidFill>
              </a:rPr>
              <a:t>deepfakes</a:t>
            </a:r>
            <a:endParaRPr lang="en-US" sz="2800" dirty="0">
              <a:solidFill>
                <a:schemeClr val="tx1"/>
              </a:solidFill>
            </a:endParaRPr>
          </a:p>
          <a:p>
            <a:r>
              <a:rPr lang="en-US" sz="2800" dirty="0">
                <a:solidFill>
                  <a:schemeClr val="tx1"/>
                </a:solidFill>
              </a:rPr>
              <a:t>Loss of plagiarism detection</a:t>
            </a:r>
          </a:p>
          <a:p>
            <a:r>
              <a:rPr lang="en-US" sz="2800" dirty="0">
                <a:solidFill>
                  <a:schemeClr val="tx1"/>
                </a:solidFill>
              </a:rPr>
              <a:t>AI can fake the process</a:t>
            </a:r>
          </a:p>
        </p:txBody>
      </p:sp>
    </p:spTree>
    <p:extLst>
      <p:ext uri="{BB962C8B-B14F-4D97-AF65-F5344CB8AC3E}">
        <p14:creationId xmlns:p14="http://schemas.microsoft.com/office/powerpoint/2010/main" val="18711265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599DDE-467F-40CF-9874-1631634660BD}"/>
              </a:ext>
            </a:extLst>
          </p:cNvPr>
          <p:cNvSpPr>
            <a:spLocks noGrp="1"/>
          </p:cNvSpPr>
          <p:nvPr>
            <p:ph type="title"/>
          </p:nvPr>
        </p:nvSpPr>
        <p:spPr/>
        <p:txBody>
          <a:bodyPr/>
          <a:lstStyle/>
          <a:p>
            <a:r>
              <a:rPr lang="en-US" dirty="0" err="1"/>
              <a:t>GenAI’s</a:t>
            </a:r>
            <a:r>
              <a:rPr lang="en-US" dirty="0"/>
              <a:t> Threats to Composition </a:t>
            </a:r>
            <a:br>
              <a:rPr lang="en-US" dirty="0"/>
            </a:br>
            <a:r>
              <a:rPr lang="en-US" dirty="0"/>
              <a:t>+ IL</a:t>
            </a:r>
          </a:p>
        </p:txBody>
      </p:sp>
      <p:sp>
        <p:nvSpPr>
          <p:cNvPr id="2" name="Content Placeholder 1">
            <a:extLst>
              <a:ext uri="{FF2B5EF4-FFF2-40B4-BE49-F238E27FC236}">
                <a16:creationId xmlns:a16="http://schemas.microsoft.com/office/drawing/2014/main" id="{4B9F0543-82E3-4BA3-A556-F6A34D0FE0BC}"/>
              </a:ext>
            </a:extLst>
          </p:cNvPr>
          <p:cNvSpPr>
            <a:spLocks noGrp="1"/>
          </p:cNvSpPr>
          <p:nvPr>
            <p:ph idx="1"/>
          </p:nvPr>
        </p:nvSpPr>
        <p:spPr/>
        <p:txBody>
          <a:bodyPr>
            <a:normAutofit/>
          </a:bodyPr>
          <a:lstStyle/>
          <a:p>
            <a:r>
              <a:rPr lang="en-US" sz="2800" dirty="0">
                <a:solidFill>
                  <a:schemeClr val="tx1"/>
                </a:solidFill>
              </a:rPr>
              <a:t>Authority is Constructed and Contextual</a:t>
            </a:r>
          </a:p>
          <a:p>
            <a:r>
              <a:rPr lang="en-US" sz="2800" dirty="0">
                <a:solidFill>
                  <a:schemeClr val="tx1"/>
                </a:solidFill>
              </a:rPr>
              <a:t>Information Creation as a Process</a:t>
            </a:r>
          </a:p>
          <a:p>
            <a:r>
              <a:rPr lang="en-US" sz="2800" dirty="0">
                <a:solidFill>
                  <a:schemeClr val="tx1"/>
                </a:solidFill>
              </a:rPr>
              <a:t>Research as Inquiry</a:t>
            </a:r>
          </a:p>
          <a:p>
            <a:r>
              <a:rPr lang="en-US" sz="2800" dirty="0">
                <a:solidFill>
                  <a:schemeClr val="tx1"/>
                </a:solidFill>
              </a:rPr>
              <a:t>Searching as Strategic Exploration</a:t>
            </a:r>
          </a:p>
          <a:p>
            <a:r>
              <a:rPr lang="en-US" sz="2800" dirty="0">
                <a:solidFill>
                  <a:schemeClr val="tx1"/>
                </a:solidFill>
              </a:rPr>
              <a:t>Information Has Value</a:t>
            </a:r>
          </a:p>
          <a:p>
            <a:r>
              <a:rPr lang="en-US" sz="2800" dirty="0">
                <a:solidFill>
                  <a:schemeClr val="tx1"/>
                </a:solidFill>
              </a:rPr>
              <a:t>Scholarship as Conversation</a:t>
            </a:r>
          </a:p>
        </p:txBody>
      </p:sp>
      <p:sp>
        <p:nvSpPr>
          <p:cNvPr id="3" name="Speech Bubble: Rectangle with Corners Rounded 2">
            <a:extLst>
              <a:ext uri="{FF2B5EF4-FFF2-40B4-BE49-F238E27FC236}">
                <a16:creationId xmlns:a16="http://schemas.microsoft.com/office/drawing/2014/main" id="{2D74657C-755F-428C-9BDB-C503607EBF69}"/>
              </a:ext>
            </a:extLst>
          </p:cNvPr>
          <p:cNvSpPr/>
          <p:nvPr/>
        </p:nvSpPr>
        <p:spPr>
          <a:xfrm>
            <a:off x="4290506" y="5603367"/>
            <a:ext cx="2466975" cy="781050"/>
          </a:xfrm>
          <a:prstGeom prst="wedgeRoundRectCallout">
            <a:avLst>
              <a:gd name="adj1" fmla="val 6194"/>
              <a:gd name="adj2" fmla="val -13018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Conversation between algorithms?</a:t>
            </a:r>
          </a:p>
        </p:txBody>
      </p:sp>
      <p:sp>
        <p:nvSpPr>
          <p:cNvPr id="5" name="Speech Bubble: Rectangle with Corners Rounded 4">
            <a:extLst>
              <a:ext uri="{FF2B5EF4-FFF2-40B4-BE49-F238E27FC236}">
                <a16:creationId xmlns:a16="http://schemas.microsoft.com/office/drawing/2014/main" id="{33CF2283-774A-417E-9685-131B7EE841A3}"/>
              </a:ext>
            </a:extLst>
          </p:cNvPr>
          <p:cNvSpPr/>
          <p:nvPr/>
        </p:nvSpPr>
        <p:spPr>
          <a:xfrm>
            <a:off x="4076700" y="581025"/>
            <a:ext cx="4219575" cy="933337"/>
          </a:xfrm>
          <a:prstGeom prst="wedgeRoundRectCallout">
            <a:avLst>
              <a:gd name="adj1" fmla="val -15814"/>
              <a:gd name="adj2" fmla="val 9293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is authorship and authority in </a:t>
            </a:r>
            <a:r>
              <a:rPr lang="en-US" dirty="0" err="1"/>
              <a:t>GenAI</a:t>
            </a:r>
            <a:r>
              <a:rPr lang="en-US" dirty="0"/>
              <a:t>-produced texts? How can we know what’s real anymore?</a:t>
            </a:r>
          </a:p>
        </p:txBody>
      </p:sp>
      <p:sp>
        <p:nvSpPr>
          <p:cNvPr id="6" name="Speech Bubble: Rectangle with Corners Rounded 5">
            <a:extLst>
              <a:ext uri="{FF2B5EF4-FFF2-40B4-BE49-F238E27FC236}">
                <a16:creationId xmlns:a16="http://schemas.microsoft.com/office/drawing/2014/main" id="{C6748B33-97A4-4003-90D3-731FADD71BBB}"/>
              </a:ext>
            </a:extLst>
          </p:cNvPr>
          <p:cNvSpPr/>
          <p:nvPr/>
        </p:nvSpPr>
        <p:spPr>
          <a:xfrm>
            <a:off x="10029826" y="2397252"/>
            <a:ext cx="1628774" cy="1355598"/>
          </a:xfrm>
          <a:prstGeom prst="wedgeRoundRectCallout">
            <a:avLst>
              <a:gd name="adj1" fmla="val -79004"/>
              <a:gd name="adj2" fmla="val -93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 there a process anymore?</a:t>
            </a:r>
          </a:p>
        </p:txBody>
      </p:sp>
      <p:sp>
        <p:nvSpPr>
          <p:cNvPr id="7" name="Rectangle 6">
            <a:extLst>
              <a:ext uri="{FF2B5EF4-FFF2-40B4-BE49-F238E27FC236}">
                <a16:creationId xmlns:a16="http://schemas.microsoft.com/office/drawing/2014/main" id="{436C9B73-F9F9-4617-8065-0F7CAF356305}"/>
              </a:ext>
              <a:ext uri="{C183D7F6-B498-43B3-948B-1728B52AA6E4}">
                <adec:decorative xmlns:adec="http://schemas.microsoft.com/office/drawing/2017/decorative" val="1"/>
              </a:ext>
            </a:extLst>
          </p:cNvPr>
          <p:cNvSpPr/>
          <p:nvPr/>
        </p:nvSpPr>
        <p:spPr>
          <a:xfrm rot="10800000">
            <a:off x="9039351" y="2123897"/>
            <a:ext cx="761747" cy="2400657"/>
          </a:xfrm>
          <a:prstGeom prst="rect">
            <a:avLst/>
          </a:prstGeom>
        </p:spPr>
        <p:txBody>
          <a:bodyPr wrap="none">
            <a:spAutoFit/>
          </a:bodyPr>
          <a:lstStyle/>
          <a:p>
            <a:pPr algn="ctr"/>
            <a:r>
              <a:rPr lang="en-US" sz="15000" dirty="0">
                <a:solidFill>
                  <a:schemeClr val="accent5"/>
                </a:solidFill>
              </a:rPr>
              <a:t>{</a:t>
            </a:r>
          </a:p>
        </p:txBody>
      </p:sp>
      <p:sp>
        <p:nvSpPr>
          <p:cNvPr id="8" name="Speech Bubble: Rectangle with Corners Rounded 7">
            <a:extLst>
              <a:ext uri="{FF2B5EF4-FFF2-40B4-BE49-F238E27FC236}">
                <a16:creationId xmlns:a16="http://schemas.microsoft.com/office/drawing/2014/main" id="{C4E5ADF9-46B6-413E-9A98-05E87D4E9FA3}"/>
              </a:ext>
            </a:extLst>
          </p:cNvPr>
          <p:cNvSpPr/>
          <p:nvPr/>
        </p:nvSpPr>
        <p:spPr>
          <a:xfrm>
            <a:off x="8829675" y="4191000"/>
            <a:ext cx="2514600" cy="1094994"/>
          </a:xfrm>
          <a:prstGeom prst="wedgeRoundRectCallout">
            <a:avLst>
              <a:gd name="adj1" fmla="val -104157"/>
              <a:gd name="adj2" fmla="val -4450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Undermining of authors’ intellectual property rights?</a:t>
            </a:r>
          </a:p>
        </p:txBody>
      </p:sp>
    </p:spTree>
    <p:extLst>
      <p:ext uri="{BB962C8B-B14F-4D97-AF65-F5344CB8AC3E}">
        <p14:creationId xmlns:p14="http://schemas.microsoft.com/office/powerpoint/2010/main" val="2521348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4DAE4-CAB0-4C94-A051-6A0C90C6D057}"/>
              </a:ext>
            </a:extLst>
          </p:cNvPr>
          <p:cNvSpPr>
            <a:spLocks noGrp="1"/>
          </p:cNvSpPr>
          <p:nvPr>
            <p:ph type="title"/>
          </p:nvPr>
        </p:nvSpPr>
        <p:spPr/>
        <p:txBody>
          <a:bodyPr/>
          <a:lstStyle/>
          <a:p>
            <a:r>
              <a:rPr lang="en-US" dirty="0"/>
              <a:t>Rhetorical Triangle</a:t>
            </a:r>
          </a:p>
        </p:txBody>
      </p:sp>
      <p:sp>
        <p:nvSpPr>
          <p:cNvPr id="4" name="Isosceles Triangle 3" descr="Diagram of the rhetorical triangle with each of the three points labeled Logos (meaning logic), Pathos (emotion), and Ethos (ethics and credibility).">
            <a:extLst>
              <a:ext uri="{FF2B5EF4-FFF2-40B4-BE49-F238E27FC236}">
                <a16:creationId xmlns:a16="http://schemas.microsoft.com/office/drawing/2014/main" id="{6BF43E07-8FB5-4C15-9574-7F2B0D135F88}"/>
              </a:ext>
            </a:extLst>
          </p:cNvPr>
          <p:cNvSpPr/>
          <p:nvPr/>
        </p:nvSpPr>
        <p:spPr>
          <a:xfrm>
            <a:off x="7796718" y="1781175"/>
            <a:ext cx="3286125" cy="27051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6BE590E-2196-4F4B-850A-F6C77F2E09C5}"/>
              </a:ext>
              <a:ext uri="{C183D7F6-B498-43B3-948B-1728B52AA6E4}">
                <adec:decorative xmlns:adec="http://schemas.microsoft.com/office/drawing/2017/decorative" val="1"/>
              </a:ext>
            </a:extLst>
          </p:cNvPr>
          <p:cNvSpPr txBox="1"/>
          <p:nvPr/>
        </p:nvSpPr>
        <p:spPr>
          <a:xfrm>
            <a:off x="8144380" y="1071860"/>
            <a:ext cx="2590800" cy="646331"/>
          </a:xfrm>
          <a:prstGeom prst="rect">
            <a:avLst/>
          </a:prstGeom>
          <a:noFill/>
        </p:spPr>
        <p:txBody>
          <a:bodyPr wrap="square" rtlCol="0">
            <a:spAutoFit/>
          </a:bodyPr>
          <a:lstStyle/>
          <a:p>
            <a:pPr algn="ctr"/>
            <a:r>
              <a:rPr lang="en-US" dirty="0"/>
              <a:t>Logos </a:t>
            </a:r>
          </a:p>
          <a:p>
            <a:pPr algn="ctr"/>
            <a:r>
              <a:rPr lang="en-US" dirty="0"/>
              <a:t>(logic)</a:t>
            </a:r>
          </a:p>
        </p:txBody>
      </p:sp>
      <p:sp>
        <p:nvSpPr>
          <p:cNvPr id="6" name="TextBox 5">
            <a:extLst>
              <a:ext uri="{FF2B5EF4-FFF2-40B4-BE49-F238E27FC236}">
                <a16:creationId xmlns:a16="http://schemas.microsoft.com/office/drawing/2014/main" id="{876E48A9-73B0-493F-B8B6-74DC140AF965}"/>
              </a:ext>
              <a:ext uri="{C183D7F6-B498-43B3-948B-1728B52AA6E4}">
                <adec:decorative xmlns:adec="http://schemas.microsoft.com/office/drawing/2017/decorative" val="1"/>
              </a:ext>
            </a:extLst>
          </p:cNvPr>
          <p:cNvSpPr txBox="1"/>
          <p:nvPr/>
        </p:nvSpPr>
        <p:spPr>
          <a:xfrm>
            <a:off x="9848851" y="4549259"/>
            <a:ext cx="2590800" cy="646331"/>
          </a:xfrm>
          <a:prstGeom prst="rect">
            <a:avLst/>
          </a:prstGeom>
          <a:noFill/>
        </p:spPr>
        <p:txBody>
          <a:bodyPr wrap="square" rtlCol="0">
            <a:spAutoFit/>
          </a:bodyPr>
          <a:lstStyle/>
          <a:p>
            <a:pPr algn="ctr"/>
            <a:r>
              <a:rPr lang="en-US" dirty="0"/>
              <a:t>Pathos </a:t>
            </a:r>
          </a:p>
          <a:p>
            <a:pPr algn="ctr"/>
            <a:r>
              <a:rPr lang="en-US" dirty="0"/>
              <a:t>(emotion)</a:t>
            </a:r>
          </a:p>
        </p:txBody>
      </p:sp>
      <p:sp>
        <p:nvSpPr>
          <p:cNvPr id="7" name="TextBox 6">
            <a:extLst>
              <a:ext uri="{FF2B5EF4-FFF2-40B4-BE49-F238E27FC236}">
                <a16:creationId xmlns:a16="http://schemas.microsoft.com/office/drawing/2014/main" id="{9A75E833-15C1-4F0D-A26D-ECF5594DB5A8}"/>
              </a:ext>
              <a:ext uri="{C183D7F6-B498-43B3-948B-1728B52AA6E4}">
                <adec:decorative xmlns:adec="http://schemas.microsoft.com/office/drawing/2017/decorative" val="1"/>
              </a:ext>
            </a:extLst>
          </p:cNvPr>
          <p:cNvSpPr txBox="1"/>
          <p:nvPr/>
        </p:nvSpPr>
        <p:spPr>
          <a:xfrm>
            <a:off x="6515100" y="4549259"/>
            <a:ext cx="2590800" cy="646331"/>
          </a:xfrm>
          <a:prstGeom prst="rect">
            <a:avLst/>
          </a:prstGeom>
          <a:noFill/>
        </p:spPr>
        <p:txBody>
          <a:bodyPr wrap="square" rtlCol="0">
            <a:spAutoFit/>
          </a:bodyPr>
          <a:lstStyle/>
          <a:p>
            <a:pPr algn="ctr"/>
            <a:r>
              <a:rPr lang="en-US" dirty="0"/>
              <a:t>Ethos </a:t>
            </a:r>
          </a:p>
          <a:p>
            <a:pPr algn="ctr"/>
            <a:r>
              <a:rPr lang="en-US" dirty="0"/>
              <a:t>(ethics &amp; credibility)</a:t>
            </a:r>
          </a:p>
        </p:txBody>
      </p:sp>
      <p:sp>
        <p:nvSpPr>
          <p:cNvPr id="8" name="TextBox 7">
            <a:extLst>
              <a:ext uri="{FF2B5EF4-FFF2-40B4-BE49-F238E27FC236}">
                <a16:creationId xmlns:a16="http://schemas.microsoft.com/office/drawing/2014/main" id="{AD0DD85B-4722-4691-89E7-9433E0A8AED0}"/>
              </a:ext>
            </a:extLst>
          </p:cNvPr>
          <p:cNvSpPr txBox="1"/>
          <p:nvPr/>
        </p:nvSpPr>
        <p:spPr>
          <a:xfrm>
            <a:off x="3724275" y="1781175"/>
            <a:ext cx="4420105" cy="2031325"/>
          </a:xfrm>
          <a:prstGeom prst="rect">
            <a:avLst/>
          </a:prstGeom>
          <a:noFill/>
        </p:spPr>
        <p:txBody>
          <a:bodyPr wrap="square" rtlCol="0">
            <a:spAutoFit/>
          </a:bodyPr>
          <a:lstStyle/>
          <a:p>
            <a:pPr marL="285750" indent="-285750">
              <a:buFont typeface="Arial" panose="020B0604020202020204" pitchFamily="34" charset="0"/>
              <a:buChar char="•"/>
            </a:pPr>
            <a:r>
              <a:rPr lang="en-US" dirty="0"/>
              <a:t>Blair. (2025). How an AI-Generated Summer Reading List got Published in Major Newspapers. </a:t>
            </a:r>
            <a:r>
              <a:rPr lang="en-US" i="1" dirty="0"/>
              <a:t>NPR</a:t>
            </a:r>
            <a:r>
              <a:rPr lang="en-US" dirty="0"/>
              <a:t>.</a:t>
            </a:r>
          </a:p>
          <a:p>
            <a:pPr marL="285750" indent="-285750">
              <a:buFont typeface="Arial" panose="020B0604020202020204" pitchFamily="34" charset="0"/>
              <a:buChar char="•"/>
            </a:pPr>
            <a:r>
              <a:rPr lang="en-US" dirty="0"/>
              <a:t>Chandler. (2025). Judge Considers Sanctions Against Attorneys in Prison Case for Using AI in Court Filings. </a:t>
            </a:r>
            <a:r>
              <a:rPr lang="en-US" i="1" dirty="0"/>
              <a:t>Associated Press</a:t>
            </a:r>
            <a:r>
              <a:rPr lang="en-US" dirty="0"/>
              <a:t>.</a:t>
            </a:r>
          </a:p>
        </p:txBody>
      </p:sp>
    </p:spTree>
    <p:extLst>
      <p:ext uri="{BB962C8B-B14F-4D97-AF65-F5344CB8AC3E}">
        <p14:creationId xmlns:p14="http://schemas.microsoft.com/office/powerpoint/2010/main" val="1446547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15228E-3D31-458E-9792-592E611AB64E}"/>
              </a:ext>
            </a:extLst>
          </p:cNvPr>
          <p:cNvSpPr>
            <a:spLocks noGrp="1"/>
          </p:cNvSpPr>
          <p:nvPr>
            <p:ph type="title"/>
          </p:nvPr>
        </p:nvSpPr>
        <p:spPr/>
        <p:txBody>
          <a:bodyPr/>
          <a:lstStyle/>
          <a:p>
            <a:r>
              <a:rPr lang="en-US" dirty="0">
                <a:solidFill>
                  <a:schemeClr val="tx1"/>
                </a:solidFill>
              </a:rPr>
              <a:t>Solutions</a:t>
            </a:r>
          </a:p>
        </p:txBody>
      </p:sp>
      <p:sp>
        <p:nvSpPr>
          <p:cNvPr id="5" name="Text Placeholder 4">
            <a:extLst>
              <a:ext uri="{FF2B5EF4-FFF2-40B4-BE49-F238E27FC236}">
                <a16:creationId xmlns:a16="http://schemas.microsoft.com/office/drawing/2014/main" id="{447C23BE-E6C8-4870-A160-11AD475B671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98331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81C3C-DCC2-46AB-812A-F9CDF0B62703}"/>
              </a:ext>
            </a:extLst>
          </p:cNvPr>
          <p:cNvSpPr>
            <a:spLocks noGrp="1"/>
          </p:cNvSpPr>
          <p:nvPr>
            <p:ph type="title"/>
          </p:nvPr>
        </p:nvSpPr>
        <p:spPr/>
        <p:txBody>
          <a:bodyPr/>
          <a:lstStyle/>
          <a:p>
            <a:r>
              <a:rPr lang="en-US" dirty="0"/>
              <a:t>Today’s Agenda</a:t>
            </a:r>
          </a:p>
        </p:txBody>
      </p:sp>
      <p:sp>
        <p:nvSpPr>
          <p:cNvPr id="11" name="Content Placeholder 10">
            <a:extLst>
              <a:ext uri="{FF2B5EF4-FFF2-40B4-BE49-F238E27FC236}">
                <a16:creationId xmlns:a16="http://schemas.microsoft.com/office/drawing/2014/main" id="{53AE88A4-D3E0-4DD5-BE79-7907A3B06234}"/>
              </a:ext>
            </a:extLst>
          </p:cNvPr>
          <p:cNvSpPr>
            <a:spLocks noGrp="1"/>
          </p:cNvSpPr>
          <p:nvPr>
            <p:ph idx="1"/>
          </p:nvPr>
        </p:nvSpPr>
        <p:spPr/>
        <p:txBody>
          <a:bodyPr>
            <a:normAutofit/>
          </a:bodyPr>
          <a:lstStyle/>
          <a:p>
            <a:pPr marL="0" indent="0">
              <a:buNone/>
            </a:pPr>
            <a:r>
              <a:rPr lang="en-US" sz="2800" b="1" dirty="0">
                <a:solidFill>
                  <a:schemeClr val="tx1"/>
                </a:solidFill>
              </a:rPr>
              <a:t>Rethinking Writing-from-Sources and Academic Integrity in the Age of </a:t>
            </a:r>
            <a:r>
              <a:rPr lang="en-US" sz="2800" b="1" dirty="0" err="1">
                <a:solidFill>
                  <a:schemeClr val="tx1"/>
                </a:solidFill>
              </a:rPr>
              <a:t>GenAI</a:t>
            </a:r>
            <a:endParaRPr lang="en-US" sz="2800" b="1" dirty="0">
              <a:solidFill>
                <a:schemeClr val="tx1"/>
              </a:solidFill>
            </a:endParaRPr>
          </a:p>
          <a:p>
            <a:r>
              <a:rPr lang="en-US" sz="2800" dirty="0">
                <a:solidFill>
                  <a:schemeClr val="tx1"/>
                </a:solidFill>
              </a:rPr>
              <a:t>Composition Studies &amp; Information Literacy</a:t>
            </a:r>
          </a:p>
          <a:p>
            <a:r>
              <a:rPr lang="en-US" sz="2800" dirty="0" err="1">
                <a:solidFill>
                  <a:schemeClr val="tx1"/>
                </a:solidFill>
              </a:rPr>
              <a:t>GenAI’s</a:t>
            </a:r>
            <a:r>
              <a:rPr lang="en-US" sz="2800" dirty="0">
                <a:solidFill>
                  <a:schemeClr val="tx1"/>
                </a:solidFill>
              </a:rPr>
              <a:t> Threats to Academic Integrity</a:t>
            </a:r>
          </a:p>
          <a:p>
            <a:r>
              <a:rPr lang="en-US" sz="2800" dirty="0">
                <a:solidFill>
                  <a:schemeClr val="tx1"/>
                </a:solidFill>
              </a:rPr>
              <a:t>Solutions?</a:t>
            </a:r>
          </a:p>
          <a:p>
            <a:r>
              <a:rPr lang="en-US" sz="2800" dirty="0">
                <a:solidFill>
                  <a:schemeClr val="tx1"/>
                </a:solidFill>
              </a:rPr>
              <a:t>Tools</a:t>
            </a:r>
          </a:p>
        </p:txBody>
      </p:sp>
      <p:sp>
        <p:nvSpPr>
          <p:cNvPr id="4" name="Rectangle 3">
            <a:extLst>
              <a:ext uri="{FF2B5EF4-FFF2-40B4-BE49-F238E27FC236}">
                <a16:creationId xmlns:a16="http://schemas.microsoft.com/office/drawing/2014/main" id="{1E341201-8ADE-450B-824E-F168836A5C20}"/>
              </a:ext>
              <a:ext uri="{C183D7F6-B498-43B3-948B-1728B52AA6E4}">
                <adec:decorative xmlns:adec="http://schemas.microsoft.com/office/drawing/2017/decorative" val="1"/>
              </a:ext>
            </a:extLst>
          </p:cNvPr>
          <p:cNvSpPr/>
          <p:nvPr/>
        </p:nvSpPr>
        <p:spPr>
          <a:xfrm>
            <a:off x="3771900" y="3331535"/>
            <a:ext cx="6088026" cy="1077432"/>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4660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9B8E9-7DEC-475C-BE76-E267DB9CD01E}"/>
              </a:ext>
            </a:extLst>
          </p:cNvPr>
          <p:cNvSpPr>
            <a:spLocks noGrp="1"/>
          </p:cNvSpPr>
          <p:nvPr>
            <p:ph type="title"/>
          </p:nvPr>
        </p:nvSpPr>
        <p:spPr/>
        <p:txBody>
          <a:bodyPr/>
          <a:lstStyle/>
          <a:p>
            <a:r>
              <a:rPr lang="en-US" dirty="0">
                <a:solidFill>
                  <a:schemeClr val="bg1"/>
                </a:solidFill>
              </a:rPr>
              <a:t>Unplugging?</a:t>
            </a:r>
          </a:p>
        </p:txBody>
      </p:sp>
      <p:sp>
        <p:nvSpPr>
          <p:cNvPr id="3" name="Content Placeholder 2">
            <a:extLst>
              <a:ext uri="{FF2B5EF4-FFF2-40B4-BE49-F238E27FC236}">
                <a16:creationId xmlns:a16="http://schemas.microsoft.com/office/drawing/2014/main" id="{3A67CD22-1E17-468C-A580-23294FBE904F}"/>
              </a:ext>
            </a:extLst>
          </p:cNvPr>
          <p:cNvSpPr>
            <a:spLocks noGrp="1"/>
          </p:cNvSpPr>
          <p:nvPr>
            <p:ph idx="1"/>
          </p:nvPr>
        </p:nvSpPr>
        <p:spPr>
          <a:xfrm>
            <a:off x="3869268" y="864108"/>
            <a:ext cx="4179357" cy="5120640"/>
          </a:xfrm>
        </p:spPr>
        <p:txBody>
          <a:bodyPr>
            <a:normAutofit/>
          </a:bodyPr>
          <a:lstStyle/>
          <a:p>
            <a:r>
              <a:rPr lang="en-US" sz="2800" dirty="0">
                <a:solidFill>
                  <a:schemeClr val="tx1"/>
                </a:solidFill>
              </a:rPr>
              <a:t>Move away from written papers to:</a:t>
            </a:r>
          </a:p>
          <a:p>
            <a:pPr lvl="1"/>
            <a:r>
              <a:rPr lang="en-US" sz="2400" dirty="0">
                <a:solidFill>
                  <a:schemeClr val="tx1"/>
                </a:solidFill>
              </a:rPr>
              <a:t>Blue books</a:t>
            </a:r>
          </a:p>
          <a:p>
            <a:pPr lvl="1"/>
            <a:r>
              <a:rPr lang="en-US" sz="2400" dirty="0">
                <a:solidFill>
                  <a:schemeClr val="tx1"/>
                </a:solidFill>
              </a:rPr>
              <a:t>Presentations</a:t>
            </a:r>
          </a:p>
          <a:p>
            <a:pPr lvl="1"/>
            <a:r>
              <a:rPr lang="en-US" sz="2400" dirty="0">
                <a:solidFill>
                  <a:schemeClr val="tx1"/>
                </a:solidFill>
              </a:rPr>
              <a:t>Conferences</a:t>
            </a:r>
          </a:p>
          <a:p>
            <a:pPr lvl="1"/>
            <a:r>
              <a:rPr lang="en-US" sz="2400" dirty="0">
                <a:solidFill>
                  <a:schemeClr val="tx1"/>
                </a:solidFill>
              </a:rPr>
              <a:t>Internet-free zones?</a:t>
            </a:r>
          </a:p>
        </p:txBody>
      </p:sp>
      <p:sp>
        <p:nvSpPr>
          <p:cNvPr id="5" name="Rectangle 4">
            <a:extLst>
              <a:ext uri="{FF2B5EF4-FFF2-40B4-BE49-F238E27FC236}">
                <a16:creationId xmlns:a16="http://schemas.microsoft.com/office/drawing/2014/main" id="{94CF5615-2987-4294-94A0-2D389DDC82BC}"/>
              </a:ext>
            </a:extLst>
          </p:cNvPr>
          <p:cNvSpPr/>
          <p:nvPr/>
        </p:nvSpPr>
        <p:spPr>
          <a:xfrm>
            <a:off x="8048625" y="2221865"/>
            <a:ext cx="3216275" cy="26433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274320" rIns="182880" rtlCol="0" anchor="ctr"/>
          <a:lstStyle/>
          <a:p>
            <a:r>
              <a:rPr lang="en-US" sz="2400" dirty="0"/>
              <a:t>Issues:</a:t>
            </a:r>
          </a:p>
          <a:p>
            <a:pPr marL="285750" indent="-285750">
              <a:buFont typeface="Arial" panose="020B0604020202020204" pitchFamily="34" charset="0"/>
              <a:buChar char="•"/>
            </a:pPr>
            <a:r>
              <a:rPr lang="en-US" sz="2400" dirty="0"/>
              <a:t>Accessibility</a:t>
            </a:r>
          </a:p>
          <a:p>
            <a:pPr marL="285750" indent="-285750">
              <a:buFont typeface="Arial" panose="020B0604020202020204" pitchFamily="34" charset="0"/>
              <a:buChar char="•"/>
            </a:pPr>
            <a:r>
              <a:rPr lang="en-US" sz="2400" dirty="0"/>
              <a:t>Informal vs formal writing</a:t>
            </a:r>
          </a:p>
          <a:p>
            <a:pPr marL="285750" indent="-285750">
              <a:buFont typeface="Arial" panose="020B0604020202020204" pitchFamily="34" charset="0"/>
              <a:buChar char="•"/>
            </a:pPr>
            <a:r>
              <a:rPr lang="en-US" sz="2400" dirty="0"/>
              <a:t>Depth of thinking</a:t>
            </a:r>
          </a:p>
          <a:p>
            <a:pPr marL="285750" indent="-285750">
              <a:buFont typeface="Arial" panose="020B0604020202020204" pitchFamily="34" charset="0"/>
              <a:buChar char="•"/>
            </a:pPr>
            <a:r>
              <a:rPr lang="en-US" sz="2400" dirty="0"/>
              <a:t>Impracticality</a:t>
            </a:r>
          </a:p>
        </p:txBody>
      </p:sp>
    </p:spTree>
    <p:extLst>
      <p:ext uri="{BB962C8B-B14F-4D97-AF65-F5344CB8AC3E}">
        <p14:creationId xmlns:p14="http://schemas.microsoft.com/office/powerpoint/2010/main" val="24371240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6257C8-50EB-4907-89BC-BED39C107DC1}"/>
              </a:ext>
            </a:extLst>
          </p:cNvPr>
          <p:cNvSpPr>
            <a:spLocks noGrp="1"/>
          </p:cNvSpPr>
          <p:nvPr>
            <p:ph type="title"/>
          </p:nvPr>
        </p:nvSpPr>
        <p:spPr/>
        <p:txBody>
          <a:bodyPr/>
          <a:lstStyle/>
          <a:p>
            <a:r>
              <a:rPr lang="en-US" dirty="0"/>
              <a:t>Technical Solutions?</a:t>
            </a:r>
          </a:p>
        </p:txBody>
      </p:sp>
      <p:sp>
        <p:nvSpPr>
          <p:cNvPr id="5" name="Content Placeholder 4">
            <a:extLst>
              <a:ext uri="{FF2B5EF4-FFF2-40B4-BE49-F238E27FC236}">
                <a16:creationId xmlns:a16="http://schemas.microsoft.com/office/drawing/2014/main" id="{D186DA51-69F0-4408-B7FA-2BA6674464B5}"/>
              </a:ext>
            </a:extLst>
          </p:cNvPr>
          <p:cNvSpPr>
            <a:spLocks noGrp="1"/>
          </p:cNvSpPr>
          <p:nvPr>
            <p:ph idx="1"/>
          </p:nvPr>
        </p:nvSpPr>
        <p:spPr/>
        <p:txBody>
          <a:bodyPr>
            <a:normAutofit/>
          </a:bodyPr>
          <a:lstStyle/>
          <a:p>
            <a:pPr marL="0" indent="0">
              <a:buNone/>
            </a:pPr>
            <a:r>
              <a:rPr lang="en-US" sz="2800" b="1" dirty="0" err="1">
                <a:solidFill>
                  <a:schemeClr val="tx1"/>
                </a:solidFill>
              </a:rPr>
              <a:t>Technochauvanist</a:t>
            </a:r>
            <a:r>
              <a:rPr lang="en-US" sz="2800" b="1" dirty="0">
                <a:solidFill>
                  <a:schemeClr val="tx1"/>
                </a:solidFill>
              </a:rPr>
              <a:t> Solutions</a:t>
            </a:r>
          </a:p>
          <a:p>
            <a:r>
              <a:rPr lang="en-US" sz="2800" dirty="0">
                <a:solidFill>
                  <a:schemeClr val="tx1"/>
                </a:solidFill>
              </a:rPr>
              <a:t>AI text detection</a:t>
            </a:r>
          </a:p>
          <a:p>
            <a:r>
              <a:rPr lang="en-US" sz="2800" dirty="0">
                <a:solidFill>
                  <a:schemeClr val="tx1"/>
                </a:solidFill>
              </a:rPr>
              <a:t>Browser lockdowns</a:t>
            </a:r>
          </a:p>
          <a:p>
            <a:r>
              <a:rPr lang="en-US" sz="2800" dirty="0">
                <a:solidFill>
                  <a:schemeClr val="tx1"/>
                </a:solidFill>
              </a:rPr>
              <a:t>Online proctoring</a:t>
            </a:r>
          </a:p>
        </p:txBody>
      </p:sp>
      <p:sp>
        <p:nvSpPr>
          <p:cNvPr id="6" name="Content Placeholder 2">
            <a:extLst>
              <a:ext uri="{FF2B5EF4-FFF2-40B4-BE49-F238E27FC236}">
                <a16:creationId xmlns:a16="http://schemas.microsoft.com/office/drawing/2014/main" id="{59F359B0-B5FD-4706-BB23-5259233E54D5}"/>
              </a:ext>
            </a:extLst>
          </p:cNvPr>
          <p:cNvSpPr txBox="1">
            <a:spLocks/>
          </p:cNvSpPr>
          <p:nvPr/>
        </p:nvSpPr>
        <p:spPr>
          <a:xfrm>
            <a:off x="4508370" y="5993892"/>
            <a:ext cx="7315200" cy="514730"/>
          </a:xfrm>
          <a:prstGeom prst="rect">
            <a:avLst/>
          </a:prstGeom>
        </p:spPr>
        <p:txBody>
          <a:bodyPr vert="horz" lIns="91440" tIns="45720" rIns="91440" bIns="45720" rtlCol="0" anchor="ctr">
            <a:no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r">
              <a:buNone/>
            </a:pPr>
            <a:r>
              <a:rPr lang="en-US" dirty="0"/>
              <a:t>Broussard (2019). </a:t>
            </a:r>
            <a:r>
              <a:rPr lang="en-US" i="1" dirty="0"/>
              <a:t>Artificial Unintelligence</a:t>
            </a:r>
            <a:endParaRPr lang="en-US" dirty="0">
              <a:solidFill>
                <a:schemeClr val="tx1"/>
              </a:solidFill>
            </a:endParaRPr>
          </a:p>
        </p:txBody>
      </p:sp>
    </p:spTree>
    <p:extLst>
      <p:ext uri="{BB962C8B-B14F-4D97-AF65-F5344CB8AC3E}">
        <p14:creationId xmlns:p14="http://schemas.microsoft.com/office/powerpoint/2010/main" val="42746882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453F48-234E-48C7-A80B-D35CB6453837}"/>
              </a:ext>
            </a:extLst>
          </p:cNvPr>
          <p:cNvSpPr>
            <a:spLocks noGrp="1"/>
          </p:cNvSpPr>
          <p:nvPr>
            <p:ph type="title"/>
          </p:nvPr>
        </p:nvSpPr>
        <p:spPr/>
        <p:txBody>
          <a:bodyPr/>
          <a:lstStyle/>
          <a:p>
            <a:r>
              <a:rPr lang="en-US" dirty="0"/>
              <a:t>What does Gemini say…</a:t>
            </a:r>
            <a:br>
              <a:rPr lang="en-US" dirty="0"/>
            </a:br>
            <a:r>
              <a:rPr lang="en-US" sz="2400" dirty="0"/>
              <a:t>(manually shortened)</a:t>
            </a:r>
            <a:endParaRPr lang="en-US" dirty="0"/>
          </a:p>
        </p:txBody>
      </p:sp>
      <p:sp>
        <p:nvSpPr>
          <p:cNvPr id="13" name="Content Placeholder 12">
            <a:extLst>
              <a:ext uri="{FF2B5EF4-FFF2-40B4-BE49-F238E27FC236}">
                <a16:creationId xmlns:a16="http://schemas.microsoft.com/office/drawing/2014/main" id="{05809774-D400-413B-BB4D-88E36AAD42D0}"/>
              </a:ext>
            </a:extLst>
          </p:cNvPr>
          <p:cNvSpPr>
            <a:spLocks noGrp="1"/>
          </p:cNvSpPr>
          <p:nvPr>
            <p:ph idx="1"/>
          </p:nvPr>
        </p:nvSpPr>
        <p:spPr/>
        <p:txBody>
          <a:bodyPr>
            <a:normAutofit/>
          </a:bodyPr>
          <a:lstStyle/>
          <a:p>
            <a:pPr marL="457200" indent="-457200">
              <a:buFont typeface="+mj-lt"/>
              <a:buAutoNum type="arabicPeriod"/>
            </a:pPr>
            <a:r>
              <a:rPr lang="en-US" dirty="0">
                <a:solidFill>
                  <a:schemeClr val="tx1"/>
                </a:solidFill>
              </a:rPr>
              <a:t>Redesign Assignments to Center Learning and Critical Thinking</a:t>
            </a:r>
          </a:p>
          <a:p>
            <a:pPr lvl="1"/>
            <a:r>
              <a:rPr lang="en-US" dirty="0">
                <a:solidFill>
                  <a:schemeClr val="tx1"/>
                </a:solidFill>
              </a:rPr>
              <a:t>Design assignments that </a:t>
            </a:r>
            <a:r>
              <a:rPr lang="en-US" u="sng" dirty="0">
                <a:solidFill>
                  <a:schemeClr val="tx1"/>
                </a:solidFill>
                <a:highlight>
                  <a:srgbClr val="FFFF00"/>
                </a:highlight>
              </a:rPr>
              <a:t>generative AI tools struggle to complete effectively</a:t>
            </a:r>
          </a:p>
          <a:p>
            <a:pPr lvl="1"/>
            <a:r>
              <a:rPr lang="en-US" u="sng" dirty="0">
                <a:solidFill>
                  <a:schemeClr val="tx1"/>
                </a:solidFill>
                <a:highlight>
                  <a:srgbClr val="FFFF00"/>
                </a:highlight>
              </a:rPr>
              <a:t>Focus on the Process</a:t>
            </a:r>
            <a:r>
              <a:rPr lang="en-US" dirty="0">
                <a:solidFill>
                  <a:schemeClr val="tx1"/>
                </a:solidFill>
              </a:rPr>
              <a:t>, Not Just the Product</a:t>
            </a:r>
          </a:p>
          <a:p>
            <a:pPr lvl="1"/>
            <a:r>
              <a:rPr lang="en-US" dirty="0">
                <a:solidFill>
                  <a:schemeClr val="tx1"/>
                </a:solidFill>
              </a:rPr>
              <a:t>Emphasize Authentic and </a:t>
            </a:r>
            <a:r>
              <a:rPr lang="en-US" u="sng" dirty="0">
                <a:solidFill>
                  <a:schemeClr val="tx1"/>
                </a:solidFill>
                <a:highlight>
                  <a:srgbClr val="FFFF00"/>
                </a:highlight>
              </a:rPr>
              <a:t>Personalized Assessments</a:t>
            </a:r>
          </a:p>
          <a:p>
            <a:pPr lvl="1"/>
            <a:r>
              <a:rPr lang="en-US" dirty="0">
                <a:solidFill>
                  <a:schemeClr val="tx1"/>
                </a:solidFill>
              </a:rPr>
              <a:t>Integrate Oral and In-Class Assessments</a:t>
            </a:r>
          </a:p>
          <a:p>
            <a:pPr marL="457200" indent="-457200">
              <a:buFont typeface="+mj-lt"/>
              <a:buAutoNum type="arabicPeriod"/>
            </a:pPr>
            <a:r>
              <a:rPr lang="en-US" dirty="0">
                <a:solidFill>
                  <a:schemeClr val="tx1"/>
                </a:solidFill>
              </a:rPr>
              <a:t>Establish Clear and Collaborative AI Policies</a:t>
            </a:r>
          </a:p>
          <a:p>
            <a:pPr lvl="1"/>
            <a:r>
              <a:rPr lang="en-US" dirty="0">
                <a:solidFill>
                  <a:schemeClr val="tx1"/>
                </a:solidFill>
              </a:rPr>
              <a:t>Define AI Use in the Syllabus and Assignments</a:t>
            </a:r>
          </a:p>
          <a:p>
            <a:pPr lvl="1"/>
            <a:r>
              <a:rPr lang="en-US" dirty="0">
                <a:solidFill>
                  <a:schemeClr val="tx1"/>
                </a:solidFill>
              </a:rPr>
              <a:t>Teach AI Literacy and Responsible Use</a:t>
            </a:r>
          </a:p>
          <a:p>
            <a:pPr lvl="1"/>
            <a:r>
              <a:rPr lang="en-US" dirty="0">
                <a:solidFill>
                  <a:schemeClr val="tx1"/>
                </a:solidFill>
              </a:rPr>
              <a:t>Discuss Academic Integrity Values</a:t>
            </a:r>
          </a:p>
          <a:p>
            <a:pPr marL="457200" indent="-457200">
              <a:buFont typeface="+mj-lt"/>
              <a:buAutoNum type="arabicPeriod"/>
            </a:pPr>
            <a:r>
              <a:rPr lang="en-US" dirty="0">
                <a:solidFill>
                  <a:schemeClr val="tx1"/>
                </a:solidFill>
              </a:rPr>
              <a:t>Foster Intrinsic Motivation and Reduce Anxiety </a:t>
            </a:r>
          </a:p>
          <a:p>
            <a:pPr lvl="1"/>
            <a:r>
              <a:rPr lang="en-US" dirty="0">
                <a:solidFill>
                  <a:schemeClr val="tx1"/>
                </a:solidFill>
              </a:rPr>
              <a:t>Use Low-Stakes Assessments</a:t>
            </a:r>
          </a:p>
          <a:p>
            <a:pPr lvl="1"/>
            <a:r>
              <a:rPr lang="en-US" dirty="0">
                <a:solidFill>
                  <a:schemeClr val="tx1"/>
                </a:solidFill>
              </a:rPr>
              <a:t>Build Trust</a:t>
            </a:r>
          </a:p>
        </p:txBody>
      </p:sp>
    </p:spTree>
    <p:extLst>
      <p:ext uri="{BB962C8B-B14F-4D97-AF65-F5344CB8AC3E}">
        <p14:creationId xmlns:p14="http://schemas.microsoft.com/office/powerpoint/2010/main" val="23081489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453F48-234E-48C7-A80B-D35CB6453837}"/>
              </a:ext>
            </a:extLst>
          </p:cNvPr>
          <p:cNvSpPr>
            <a:spLocks noGrp="1"/>
          </p:cNvSpPr>
          <p:nvPr>
            <p:ph type="title"/>
          </p:nvPr>
        </p:nvSpPr>
        <p:spPr/>
        <p:txBody>
          <a:bodyPr/>
          <a:lstStyle/>
          <a:p>
            <a:r>
              <a:rPr lang="en-US" dirty="0"/>
              <a:t>Protecting Student Learning in the Age of </a:t>
            </a:r>
            <a:r>
              <a:rPr lang="en-US" dirty="0" err="1"/>
              <a:t>GenAI</a:t>
            </a:r>
            <a:br>
              <a:rPr lang="en-US" dirty="0"/>
            </a:br>
            <a:r>
              <a:rPr lang="en-US" dirty="0"/>
              <a:t>Literature Is…</a:t>
            </a:r>
          </a:p>
        </p:txBody>
      </p:sp>
      <p:pic>
        <p:nvPicPr>
          <p:cNvPr id="10" name="Picture 9" descr="Book cover for The Opposite of Cheating by Gallant and Rettinger.">
            <a:extLst>
              <a:ext uri="{FF2B5EF4-FFF2-40B4-BE49-F238E27FC236}">
                <a16:creationId xmlns:a16="http://schemas.microsoft.com/office/drawing/2014/main" id="{D74ED821-C1D3-4A5C-938A-A8F3A892D3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0056" y="805380"/>
            <a:ext cx="1569056" cy="2366445"/>
          </a:xfrm>
          <a:prstGeom prst="rect">
            <a:avLst/>
          </a:prstGeom>
        </p:spPr>
      </p:pic>
      <p:sp>
        <p:nvSpPr>
          <p:cNvPr id="11" name="TextBox 10">
            <a:extLst>
              <a:ext uri="{FF2B5EF4-FFF2-40B4-BE49-F238E27FC236}">
                <a16:creationId xmlns:a16="http://schemas.microsoft.com/office/drawing/2014/main" id="{01FE7B1A-ED57-4283-A5FF-641B75C06871}"/>
              </a:ext>
            </a:extLst>
          </p:cNvPr>
          <p:cNvSpPr txBox="1"/>
          <p:nvPr/>
        </p:nvSpPr>
        <p:spPr>
          <a:xfrm>
            <a:off x="6096000" y="805380"/>
            <a:ext cx="4886325" cy="1015663"/>
          </a:xfrm>
          <a:prstGeom prst="rect">
            <a:avLst/>
          </a:prstGeom>
          <a:noFill/>
        </p:spPr>
        <p:txBody>
          <a:bodyPr wrap="square" rtlCol="0">
            <a:spAutoFit/>
          </a:bodyPr>
          <a:lstStyle/>
          <a:p>
            <a:r>
              <a:rPr lang="en-US" sz="2000" dirty="0"/>
              <a:t>Gallant, T. B., </a:t>
            </a:r>
            <a:r>
              <a:rPr lang="en-US" sz="2000" dirty="0" err="1"/>
              <a:t>Rettinger</a:t>
            </a:r>
            <a:r>
              <a:rPr lang="en-US" sz="2000" dirty="0"/>
              <a:t>, D. A. (2024). </a:t>
            </a:r>
            <a:r>
              <a:rPr lang="en-US" sz="2000" i="1" dirty="0"/>
              <a:t>Opposite of Cheating: Teaching for Integrity in the Age of AI</a:t>
            </a:r>
            <a:r>
              <a:rPr lang="en-US" sz="2000" dirty="0"/>
              <a:t>. University of Oklahoma Press.</a:t>
            </a:r>
          </a:p>
        </p:txBody>
      </p:sp>
      <p:pic>
        <p:nvPicPr>
          <p:cNvPr id="8" name="Picture 7" descr="Book cover for AI in the Writing Workshop by Magliozzi and Peterson.">
            <a:extLst>
              <a:ext uri="{FF2B5EF4-FFF2-40B4-BE49-F238E27FC236}">
                <a16:creationId xmlns:a16="http://schemas.microsoft.com/office/drawing/2014/main" id="{CEBB32E3-7DE7-4266-8964-D1C86C1F9C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0056" y="3750324"/>
            <a:ext cx="1573833" cy="1974696"/>
          </a:xfrm>
          <a:prstGeom prst="rect">
            <a:avLst/>
          </a:prstGeom>
        </p:spPr>
      </p:pic>
      <p:sp>
        <p:nvSpPr>
          <p:cNvPr id="12" name="TextBox 11">
            <a:extLst>
              <a:ext uri="{FF2B5EF4-FFF2-40B4-BE49-F238E27FC236}">
                <a16:creationId xmlns:a16="http://schemas.microsoft.com/office/drawing/2014/main" id="{4FD1046B-B2FB-4038-8FF2-D5549FB92DA7}"/>
              </a:ext>
            </a:extLst>
          </p:cNvPr>
          <p:cNvSpPr txBox="1"/>
          <p:nvPr/>
        </p:nvSpPr>
        <p:spPr>
          <a:xfrm>
            <a:off x="6095999" y="3750324"/>
            <a:ext cx="4886325" cy="1015663"/>
          </a:xfrm>
          <a:prstGeom prst="rect">
            <a:avLst/>
          </a:prstGeom>
          <a:noFill/>
        </p:spPr>
        <p:txBody>
          <a:bodyPr wrap="square" rtlCol="0">
            <a:spAutoFit/>
          </a:bodyPr>
          <a:lstStyle/>
          <a:p>
            <a:r>
              <a:rPr lang="en-US" sz="2000" dirty="0"/>
              <a:t>Magliozzi, D. &amp; Peterson, K. (2024). </a:t>
            </a:r>
            <a:r>
              <a:rPr lang="en-US" sz="2000" i="1" dirty="0"/>
              <a:t>AI in the Writing Workshop: Finding the Write Balance</a:t>
            </a:r>
            <a:r>
              <a:rPr lang="en-US" sz="2000" dirty="0"/>
              <a:t>. Heinemann.</a:t>
            </a:r>
          </a:p>
        </p:txBody>
      </p:sp>
    </p:spTree>
    <p:extLst>
      <p:ext uri="{BB962C8B-B14F-4D97-AF65-F5344CB8AC3E}">
        <p14:creationId xmlns:p14="http://schemas.microsoft.com/office/powerpoint/2010/main" val="862266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453F48-234E-48C7-A80B-D35CB6453837}"/>
              </a:ext>
            </a:extLst>
          </p:cNvPr>
          <p:cNvSpPr>
            <a:spLocks noGrp="1"/>
          </p:cNvSpPr>
          <p:nvPr>
            <p:ph type="title"/>
          </p:nvPr>
        </p:nvSpPr>
        <p:spPr/>
        <p:txBody>
          <a:bodyPr/>
          <a:lstStyle/>
          <a:p>
            <a:r>
              <a:rPr lang="en-US" dirty="0"/>
              <a:t>The Opposite of Cheating: Summary</a:t>
            </a:r>
            <a:br>
              <a:rPr lang="en-US" dirty="0"/>
            </a:br>
            <a:br>
              <a:rPr lang="en-US" dirty="0"/>
            </a:br>
            <a:br>
              <a:rPr lang="en-US" dirty="0"/>
            </a:br>
            <a:br>
              <a:rPr lang="en-US" dirty="0"/>
            </a:br>
            <a:br>
              <a:rPr lang="en-US" dirty="0"/>
            </a:br>
            <a:endParaRPr lang="en-US" dirty="0"/>
          </a:p>
        </p:txBody>
      </p:sp>
      <p:sp>
        <p:nvSpPr>
          <p:cNvPr id="2" name="Content Placeholder 1">
            <a:extLst>
              <a:ext uri="{FF2B5EF4-FFF2-40B4-BE49-F238E27FC236}">
                <a16:creationId xmlns:a16="http://schemas.microsoft.com/office/drawing/2014/main" id="{E3C7D241-F4FD-4D81-A710-D26564C796DB}"/>
              </a:ext>
            </a:extLst>
          </p:cNvPr>
          <p:cNvSpPr>
            <a:spLocks noGrp="1"/>
          </p:cNvSpPr>
          <p:nvPr>
            <p:ph idx="1"/>
          </p:nvPr>
        </p:nvSpPr>
        <p:spPr>
          <a:xfrm>
            <a:off x="3869268" y="864108"/>
            <a:ext cx="6598707" cy="5120640"/>
          </a:xfrm>
        </p:spPr>
        <p:txBody>
          <a:bodyPr>
            <a:normAutofit/>
          </a:bodyPr>
          <a:lstStyle/>
          <a:p>
            <a:r>
              <a:rPr lang="en-US" sz="2800" dirty="0">
                <a:solidFill>
                  <a:schemeClr val="tx1"/>
                </a:solidFill>
              </a:rPr>
              <a:t>Dig into good pedagogy &amp; beg students not to cheat</a:t>
            </a:r>
          </a:p>
        </p:txBody>
      </p:sp>
      <p:pic>
        <p:nvPicPr>
          <p:cNvPr id="10" name="Picture 9">
            <a:extLst>
              <a:ext uri="{FF2B5EF4-FFF2-40B4-BE49-F238E27FC236}">
                <a16:creationId xmlns:a16="http://schemas.microsoft.com/office/drawing/2014/main" id="{D74ED821-C1D3-4A5C-938A-A8F3A892D36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132" y="3177105"/>
            <a:ext cx="1569056" cy="2366445"/>
          </a:xfrm>
          <a:prstGeom prst="rect">
            <a:avLst/>
          </a:prstGeom>
        </p:spPr>
      </p:pic>
    </p:spTree>
    <p:extLst>
      <p:ext uri="{BB962C8B-B14F-4D97-AF65-F5344CB8AC3E}">
        <p14:creationId xmlns:p14="http://schemas.microsoft.com/office/powerpoint/2010/main" val="42867631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453F48-234E-48C7-A80B-D35CB6453837}"/>
              </a:ext>
            </a:extLst>
          </p:cNvPr>
          <p:cNvSpPr>
            <a:spLocks noGrp="1"/>
          </p:cNvSpPr>
          <p:nvPr>
            <p:ph type="title"/>
          </p:nvPr>
        </p:nvSpPr>
        <p:spPr/>
        <p:txBody>
          <a:bodyPr/>
          <a:lstStyle/>
          <a:p>
            <a:r>
              <a:rPr lang="en-US" dirty="0"/>
              <a:t>The Opposite of Cheating</a:t>
            </a:r>
            <a:br>
              <a:rPr lang="en-US" dirty="0"/>
            </a:br>
            <a:br>
              <a:rPr lang="en-US" dirty="0"/>
            </a:br>
            <a:br>
              <a:rPr lang="en-US" dirty="0"/>
            </a:br>
            <a:br>
              <a:rPr lang="en-US" dirty="0"/>
            </a:br>
            <a:br>
              <a:rPr lang="en-US" dirty="0"/>
            </a:br>
            <a:endParaRPr lang="en-US" dirty="0"/>
          </a:p>
        </p:txBody>
      </p:sp>
      <p:sp>
        <p:nvSpPr>
          <p:cNvPr id="2" name="Content Placeholder 1">
            <a:extLst>
              <a:ext uri="{FF2B5EF4-FFF2-40B4-BE49-F238E27FC236}">
                <a16:creationId xmlns:a16="http://schemas.microsoft.com/office/drawing/2014/main" id="{E3C7D241-F4FD-4D81-A710-D26564C796DB}"/>
              </a:ext>
            </a:extLst>
          </p:cNvPr>
          <p:cNvSpPr>
            <a:spLocks noGrp="1"/>
          </p:cNvSpPr>
          <p:nvPr>
            <p:ph idx="1"/>
          </p:nvPr>
        </p:nvSpPr>
        <p:spPr>
          <a:xfrm>
            <a:off x="3869268" y="864108"/>
            <a:ext cx="6598707" cy="5120640"/>
          </a:xfrm>
        </p:spPr>
        <p:txBody>
          <a:bodyPr>
            <a:normAutofit fontScale="92500" lnSpcReduction="20000"/>
          </a:bodyPr>
          <a:lstStyle/>
          <a:p>
            <a:r>
              <a:rPr lang="en-US" sz="2100" dirty="0">
                <a:solidFill>
                  <a:schemeClr val="tx1"/>
                </a:solidFill>
              </a:rPr>
              <a:t>Analyze why students cheat</a:t>
            </a:r>
          </a:p>
          <a:p>
            <a:r>
              <a:rPr lang="en-US" sz="2100" dirty="0">
                <a:solidFill>
                  <a:schemeClr val="tx1"/>
                </a:solidFill>
              </a:rPr>
              <a:t>Communicate integrity</a:t>
            </a:r>
          </a:p>
          <a:p>
            <a:pPr lvl="1"/>
            <a:r>
              <a:rPr lang="en-US" sz="2100" dirty="0">
                <a:solidFill>
                  <a:schemeClr val="tx1"/>
                </a:solidFill>
              </a:rPr>
              <a:t>Define academic integrity/dishonesty</a:t>
            </a:r>
          </a:p>
          <a:p>
            <a:pPr lvl="1"/>
            <a:r>
              <a:rPr lang="en-US" sz="2100" dirty="0">
                <a:solidFill>
                  <a:schemeClr val="tx1"/>
                </a:solidFill>
              </a:rPr>
              <a:t>Why integrity matters</a:t>
            </a:r>
          </a:p>
          <a:p>
            <a:pPr lvl="1"/>
            <a:r>
              <a:rPr lang="en-US" sz="2100" dirty="0">
                <a:solidFill>
                  <a:schemeClr val="tx1"/>
                </a:solidFill>
              </a:rPr>
              <a:t>Co-create ethical standards</a:t>
            </a:r>
          </a:p>
          <a:p>
            <a:r>
              <a:rPr lang="en-US" sz="2100" dirty="0">
                <a:solidFill>
                  <a:schemeClr val="tx1"/>
                </a:solidFill>
              </a:rPr>
              <a:t>Design courses and assessments for integrity</a:t>
            </a:r>
          </a:p>
          <a:p>
            <a:pPr lvl="1"/>
            <a:r>
              <a:rPr lang="en-US" sz="2100" dirty="0">
                <a:solidFill>
                  <a:schemeClr val="tx1"/>
                </a:solidFill>
              </a:rPr>
              <a:t>Articulate learning objectives</a:t>
            </a:r>
          </a:p>
          <a:p>
            <a:pPr lvl="1"/>
            <a:r>
              <a:rPr lang="en-US" sz="2100" dirty="0">
                <a:solidFill>
                  <a:schemeClr val="tx1"/>
                </a:solidFill>
              </a:rPr>
              <a:t>Consider flexible deadlines</a:t>
            </a:r>
          </a:p>
          <a:p>
            <a:pPr lvl="1"/>
            <a:r>
              <a:rPr lang="en-US" sz="2100" dirty="0">
                <a:solidFill>
                  <a:schemeClr val="tx1"/>
                </a:solidFill>
              </a:rPr>
              <a:t>Draw focus away from grades</a:t>
            </a:r>
          </a:p>
          <a:p>
            <a:pPr lvl="1"/>
            <a:r>
              <a:rPr lang="en-US" sz="2100" dirty="0">
                <a:solidFill>
                  <a:schemeClr val="tx1"/>
                </a:solidFill>
              </a:rPr>
              <a:t>Infuse integrity</a:t>
            </a:r>
          </a:p>
          <a:p>
            <a:pPr lvl="1"/>
            <a:r>
              <a:rPr lang="en-US" sz="2100" dirty="0">
                <a:solidFill>
                  <a:schemeClr val="tx1"/>
                </a:solidFill>
              </a:rPr>
              <a:t>Authentic assessments</a:t>
            </a:r>
          </a:p>
          <a:p>
            <a:r>
              <a:rPr lang="en-US" sz="2100" dirty="0">
                <a:solidFill>
                  <a:schemeClr val="tx1"/>
                </a:solidFill>
              </a:rPr>
              <a:t>Strategies that promote success with integrity</a:t>
            </a:r>
          </a:p>
          <a:p>
            <a:pPr lvl="1"/>
            <a:r>
              <a:rPr lang="en-US" sz="2100" dirty="0">
                <a:solidFill>
                  <a:schemeClr val="tx1"/>
                </a:solidFill>
              </a:rPr>
              <a:t>Model desired behaviors</a:t>
            </a:r>
          </a:p>
          <a:p>
            <a:pPr lvl="1"/>
            <a:r>
              <a:rPr lang="en-US" sz="2100" dirty="0">
                <a:solidFill>
                  <a:schemeClr val="tx1"/>
                </a:solidFill>
              </a:rPr>
              <a:t>Be engaging &amp; intentional</a:t>
            </a:r>
          </a:p>
          <a:p>
            <a:pPr lvl="1"/>
            <a:r>
              <a:rPr lang="en-US" sz="2100" dirty="0">
                <a:solidFill>
                  <a:schemeClr val="tx1"/>
                </a:solidFill>
              </a:rPr>
              <a:t>Create a sense of belonging</a:t>
            </a:r>
          </a:p>
          <a:p>
            <a:r>
              <a:rPr lang="en-US" sz="2100" dirty="0">
                <a:solidFill>
                  <a:schemeClr val="tx1"/>
                </a:solidFill>
              </a:rPr>
              <a:t>Teach ethics</a:t>
            </a:r>
          </a:p>
          <a:p>
            <a:endParaRPr lang="en-US" dirty="0">
              <a:solidFill>
                <a:srgbClr val="FF0000"/>
              </a:solidFill>
            </a:endParaRPr>
          </a:p>
        </p:txBody>
      </p:sp>
      <p:pic>
        <p:nvPicPr>
          <p:cNvPr id="10" name="Picture 9">
            <a:extLst>
              <a:ext uri="{FF2B5EF4-FFF2-40B4-BE49-F238E27FC236}">
                <a16:creationId xmlns:a16="http://schemas.microsoft.com/office/drawing/2014/main" id="{D74ED821-C1D3-4A5C-938A-A8F3A892D36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132" y="3177105"/>
            <a:ext cx="1569056" cy="2366445"/>
          </a:xfrm>
          <a:prstGeom prst="rect">
            <a:avLst/>
          </a:prstGeom>
        </p:spPr>
      </p:pic>
    </p:spTree>
    <p:extLst>
      <p:ext uri="{BB962C8B-B14F-4D97-AF65-F5344CB8AC3E}">
        <p14:creationId xmlns:p14="http://schemas.microsoft.com/office/powerpoint/2010/main" val="34597235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4B1E3-6BCA-4FEF-BEA0-136E1D7E92EB}"/>
              </a:ext>
            </a:extLst>
          </p:cNvPr>
          <p:cNvSpPr>
            <a:spLocks noGrp="1"/>
          </p:cNvSpPr>
          <p:nvPr>
            <p:ph type="title"/>
          </p:nvPr>
        </p:nvSpPr>
        <p:spPr/>
        <p:txBody>
          <a:bodyPr/>
          <a:lstStyle/>
          <a:p>
            <a:r>
              <a:rPr lang="en-US" dirty="0" err="1"/>
              <a:t>Klaas</a:t>
            </a:r>
            <a:r>
              <a:rPr lang="en-US" dirty="0"/>
              <a:t> Again</a:t>
            </a:r>
          </a:p>
        </p:txBody>
      </p:sp>
      <p:sp>
        <p:nvSpPr>
          <p:cNvPr id="3" name="Content Placeholder 2">
            <a:extLst>
              <a:ext uri="{FF2B5EF4-FFF2-40B4-BE49-F238E27FC236}">
                <a16:creationId xmlns:a16="http://schemas.microsoft.com/office/drawing/2014/main" id="{664D058D-BE78-4BD8-B4A1-7E18E7E69EF4}"/>
              </a:ext>
            </a:extLst>
          </p:cNvPr>
          <p:cNvSpPr>
            <a:spLocks noGrp="1"/>
          </p:cNvSpPr>
          <p:nvPr>
            <p:ph idx="1"/>
          </p:nvPr>
        </p:nvSpPr>
        <p:spPr/>
        <p:txBody>
          <a:bodyPr>
            <a:normAutofit/>
          </a:bodyPr>
          <a:lstStyle/>
          <a:p>
            <a:pPr marL="0" indent="0">
              <a:buNone/>
            </a:pPr>
            <a:r>
              <a:rPr lang="en-US" sz="2800" dirty="0">
                <a:solidFill>
                  <a:schemeClr val="tx1"/>
                </a:solidFill>
              </a:rPr>
              <a:t>“Convincing students that intelligence is a skill they must cultivate through hard work—no shortcuts—has become one of the core functions of education.” </a:t>
            </a:r>
          </a:p>
          <a:p>
            <a:pPr marL="0" indent="0" algn="r">
              <a:buNone/>
            </a:pPr>
            <a:r>
              <a:rPr lang="en-US" sz="2800" dirty="0">
                <a:solidFill>
                  <a:schemeClr val="tx1"/>
                </a:solidFill>
              </a:rPr>
              <a:t>(</a:t>
            </a:r>
            <a:r>
              <a:rPr lang="en-US" sz="2800" dirty="0" err="1">
                <a:solidFill>
                  <a:schemeClr val="tx1"/>
                </a:solidFill>
              </a:rPr>
              <a:t>Klaas</a:t>
            </a:r>
            <a:r>
              <a:rPr lang="en-US" sz="2800" dirty="0">
                <a:solidFill>
                  <a:schemeClr val="tx1"/>
                </a:solidFill>
              </a:rPr>
              <a:t> 2025)</a:t>
            </a:r>
          </a:p>
        </p:txBody>
      </p:sp>
    </p:spTree>
    <p:extLst>
      <p:ext uri="{BB962C8B-B14F-4D97-AF65-F5344CB8AC3E}">
        <p14:creationId xmlns:p14="http://schemas.microsoft.com/office/powerpoint/2010/main" val="39825000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453F48-234E-48C7-A80B-D35CB6453837}"/>
              </a:ext>
            </a:extLst>
          </p:cNvPr>
          <p:cNvSpPr>
            <a:spLocks noGrp="1"/>
          </p:cNvSpPr>
          <p:nvPr>
            <p:ph type="title"/>
          </p:nvPr>
        </p:nvSpPr>
        <p:spPr/>
        <p:txBody>
          <a:bodyPr/>
          <a:lstStyle/>
          <a:p>
            <a:r>
              <a:rPr lang="en-US" dirty="0"/>
              <a:t>AI in the Writing Workshop</a:t>
            </a:r>
            <a:br>
              <a:rPr lang="en-US" dirty="0"/>
            </a:br>
            <a:br>
              <a:rPr lang="en-US" dirty="0"/>
            </a:br>
            <a:br>
              <a:rPr lang="en-US" dirty="0"/>
            </a:br>
            <a:br>
              <a:rPr lang="en-US" dirty="0"/>
            </a:br>
            <a:br>
              <a:rPr lang="en-US" dirty="0"/>
            </a:br>
            <a:endParaRPr lang="en-US" dirty="0"/>
          </a:p>
        </p:txBody>
      </p:sp>
      <p:sp>
        <p:nvSpPr>
          <p:cNvPr id="2" name="Content Placeholder 1">
            <a:extLst>
              <a:ext uri="{FF2B5EF4-FFF2-40B4-BE49-F238E27FC236}">
                <a16:creationId xmlns:a16="http://schemas.microsoft.com/office/drawing/2014/main" id="{E3C7D241-F4FD-4D81-A710-D26564C796DB}"/>
              </a:ext>
            </a:extLst>
          </p:cNvPr>
          <p:cNvSpPr>
            <a:spLocks noGrp="1"/>
          </p:cNvSpPr>
          <p:nvPr>
            <p:ph idx="1"/>
          </p:nvPr>
        </p:nvSpPr>
        <p:spPr/>
        <p:txBody>
          <a:bodyPr>
            <a:normAutofit/>
          </a:bodyPr>
          <a:lstStyle/>
          <a:p>
            <a:pPr marL="0" indent="0">
              <a:buNone/>
            </a:pPr>
            <a:r>
              <a:rPr lang="en-US" sz="2800" b="1" dirty="0">
                <a:solidFill>
                  <a:schemeClr val="tx1"/>
                </a:solidFill>
              </a:rPr>
              <a:t>Central Rules for Writing with AI</a:t>
            </a:r>
          </a:p>
          <a:p>
            <a:pPr marL="1017270" lvl="1" indent="-514350">
              <a:buFont typeface="+mj-lt"/>
              <a:buAutoNum type="arabicPeriod"/>
            </a:pPr>
            <a:r>
              <a:rPr lang="en-US" sz="2600" dirty="0">
                <a:solidFill>
                  <a:schemeClr val="tx1"/>
                </a:solidFill>
              </a:rPr>
              <a:t>Write First</a:t>
            </a:r>
          </a:p>
          <a:p>
            <a:pPr marL="1017270" lvl="1" indent="-514350">
              <a:buFont typeface="+mj-lt"/>
              <a:buAutoNum type="arabicPeriod"/>
            </a:pPr>
            <a:r>
              <a:rPr lang="en-US" sz="2600" dirty="0">
                <a:solidFill>
                  <a:schemeClr val="tx1"/>
                </a:solidFill>
              </a:rPr>
              <a:t>Struggle</a:t>
            </a:r>
          </a:p>
          <a:p>
            <a:pPr marL="1017270" lvl="1" indent="-514350">
              <a:buFont typeface="+mj-lt"/>
              <a:buAutoNum type="arabicPeriod"/>
            </a:pPr>
            <a:r>
              <a:rPr lang="en-US" sz="2600" dirty="0">
                <a:solidFill>
                  <a:schemeClr val="tx1"/>
                </a:solidFill>
              </a:rPr>
              <a:t>Prompt</a:t>
            </a:r>
          </a:p>
          <a:p>
            <a:pPr marL="1017270" lvl="1" indent="-514350">
              <a:buFont typeface="+mj-lt"/>
              <a:buAutoNum type="arabicPeriod"/>
            </a:pPr>
            <a:r>
              <a:rPr lang="en-US" sz="2600" dirty="0">
                <a:solidFill>
                  <a:schemeClr val="tx1"/>
                </a:solidFill>
              </a:rPr>
              <a:t>Question</a:t>
            </a:r>
          </a:p>
          <a:p>
            <a:pPr marL="1017270" lvl="1" indent="-514350">
              <a:buFont typeface="+mj-lt"/>
              <a:buAutoNum type="arabicPeriod"/>
            </a:pPr>
            <a:r>
              <a:rPr lang="en-US" sz="2600" dirty="0">
                <a:solidFill>
                  <a:schemeClr val="tx1"/>
                </a:solidFill>
              </a:rPr>
              <a:t>Reflect and Be Transparent</a:t>
            </a:r>
          </a:p>
        </p:txBody>
      </p:sp>
      <p:pic>
        <p:nvPicPr>
          <p:cNvPr id="8" name="Picture 7">
            <a:extLst>
              <a:ext uri="{FF2B5EF4-FFF2-40B4-BE49-F238E27FC236}">
                <a16:creationId xmlns:a16="http://schemas.microsoft.com/office/drawing/2014/main" id="{CEBB32E3-7DE7-4266-8964-D1C86C1F9C0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743" y="3340749"/>
            <a:ext cx="1573833" cy="1974696"/>
          </a:xfrm>
          <a:prstGeom prst="rect">
            <a:avLst/>
          </a:prstGeom>
        </p:spPr>
      </p:pic>
    </p:spTree>
    <p:extLst>
      <p:ext uri="{BB962C8B-B14F-4D97-AF65-F5344CB8AC3E}">
        <p14:creationId xmlns:p14="http://schemas.microsoft.com/office/powerpoint/2010/main" val="36671356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CE24B-9D6E-4C2A-8EEA-40274DAA4E89}"/>
              </a:ext>
            </a:extLst>
          </p:cNvPr>
          <p:cNvSpPr>
            <a:spLocks noGrp="1"/>
          </p:cNvSpPr>
          <p:nvPr>
            <p:ph type="title"/>
          </p:nvPr>
        </p:nvSpPr>
        <p:spPr/>
        <p:txBody>
          <a:bodyPr/>
          <a:lstStyle/>
          <a:p>
            <a:r>
              <a:rPr lang="en-US" dirty="0"/>
              <a:t>Additional Potential Solutions – Without AI</a:t>
            </a:r>
          </a:p>
        </p:txBody>
      </p:sp>
      <p:sp>
        <p:nvSpPr>
          <p:cNvPr id="3" name="Content Placeholder 2">
            <a:extLst>
              <a:ext uri="{FF2B5EF4-FFF2-40B4-BE49-F238E27FC236}">
                <a16:creationId xmlns:a16="http://schemas.microsoft.com/office/drawing/2014/main" id="{D5CF4CD5-D959-4B4F-8FEC-D6D1F468AF36}"/>
              </a:ext>
            </a:extLst>
          </p:cNvPr>
          <p:cNvSpPr>
            <a:spLocks noGrp="1"/>
          </p:cNvSpPr>
          <p:nvPr>
            <p:ph idx="1"/>
          </p:nvPr>
        </p:nvSpPr>
        <p:spPr>
          <a:xfrm>
            <a:off x="3869268" y="673608"/>
            <a:ext cx="7315200" cy="4126992"/>
          </a:xfrm>
        </p:spPr>
        <p:txBody>
          <a:bodyPr>
            <a:normAutofit/>
          </a:bodyPr>
          <a:lstStyle/>
          <a:p>
            <a:r>
              <a:rPr lang="en-US" sz="2400" dirty="0">
                <a:solidFill>
                  <a:schemeClr val="tx1"/>
                </a:solidFill>
              </a:rPr>
              <a:t>Focus on process for affective reasons (motivation &amp; confidence) rather than plagiarism-proofing assignments</a:t>
            </a:r>
          </a:p>
          <a:p>
            <a:r>
              <a:rPr lang="en-US" sz="2400" dirty="0">
                <a:solidFill>
                  <a:schemeClr val="tx1"/>
                </a:solidFill>
              </a:rPr>
              <a:t>Assessments of the process of creating (Gribble)</a:t>
            </a:r>
          </a:p>
          <a:p>
            <a:r>
              <a:rPr lang="en-US" sz="2400" dirty="0">
                <a:solidFill>
                  <a:schemeClr val="tx1"/>
                </a:solidFill>
              </a:rPr>
              <a:t>Revisit arguments against policing plagiarism (Bruton)</a:t>
            </a:r>
          </a:p>
          <a:p>
            <a:r>
              <a:rPr lang="en-US" sz="2400" dirty="0">
                <a:solidFill>
                  <a:schemeClr val="tx1"/>
                </a:solidFill>
              </a:rPr>
              <a:t>Post-process theory? (Smith)</a:t>
            </a:r>
          </a:p>
          <a:p>
            <a:r>
              <a:rPr lang="en-US" sz="2400" dirty="0">
                <a:solidFill>
                  <a:schemeClr val="tx1"/>
                </a:solidFill>
              </a:rPr>
              <a:t>AI refusal is legitimate (San-</a:t>
            </a:r>
            <a:r>
              <a:rPr lang="en-US" sz="2400" dirty="0" err="1">
                <a:solidFill>
                  <a:schemeClr val="tx1"/>
                </a:solidFill>
              </a:rPr>
              <a:t>Franchini</a:t>
            </a:r>
            <a:r>
              <a:rPr lang="en-US" sz="2400" dirty="0">
                <a:solidFill>
                  <a:schemeClr val="tx1"/>
                </a:solidFill>
              </a:rPr>
              <a:t>)</a:t>
            </a:r>
          </a:p>
          <a:p>
            <a:r>
              <a:rPr lang="en-US" sz="2400" dirty="0">
                <a:solidFill>
                  <a:schemeClr val="tx1"/>
                </a:solidFill>
              </a:rPr>
              <a:t>Reuniting of humanities and tech (Marche)</a:t>
            </a:r>
          </a:p>
        </p:txBody>
      </p:sp>
      <p:sp>
        <p:nvSpPr>
          <p:cNvPr id="4" name="TextBox 3">
            <a:extLst>
              <a:ext uri="{FF2B5EF4-FFF2-40B4-BE49-F238E27FC236}">
                <a16:creationId xmlns:a16="http://schemas.microsoft.com/office/drawing/2014/main" id="{3A3E42AC-FA68-4C7A-9B18-7675F35EC27F}"/>
              </a:ext>
            </a:extLst>
          </p:cNvPr>
          <p:cNvSpPr txBox="1"/>
          <p:nvPr/>
        </p:nvSpPr>
        <p:spPr>
          <a:xfrm>
            <a:off x="3524250" y="5124271"/>
            <a:ext cx="8296275" cy="1754326"/>
          </a:xfrm>
          <a:prstGeom prst="rect">
            <a:avLst/>
          </a:prstGeom>
          <a:noFill/>
        </p:spPr>
        <p:txBody>
          <a:bodyPr wrap="square" rtlCol="0">
            <a:spAutoFit/>
          </a:bodyPr>
          <a:lstStyle/>
          <a:p>
            <a:pPr algn="r"/>
            <a:r>
              <a:rPr lang="en-US" dirty="0"/>
              <a:t>Gribble &amp; </a:t>
            </a:r>
            <a:r>
              <a:rPr lang="en-US" dirty="0" err="1"/>
              <a:t>Wardrop</a:t>
            </a:r>
            <a:r>
              <a:rPr lang="en-US" dirty="0"/>
              <a:t>. (2024). Exploring the Challenges Posed to Academic Integrity</a:t>
            </a:r>
          </a:p>
          <a:p>
            <a:pPr algn="r"/>
            <a:r>
              <a:rPr lang="en-US" dirty="0"/>
              <a:t>Bruton &amp; Childers (2016). The ethics and politics of policing plagiarism.</a:t>
            </a:r>
          </a:p>
          <a:p>
            <a:pPr algn="r"/>
            <a:r>
              <a:rPr lang="en-US" dirty="0"/>
              <a:t>Smith. (2024). The Unbearable Lightness of Inventing.</a:t>
            </a:r>
          </a:p>
          <a:p>
            <a:pPr algn="r"/>
            <a:r>
              <a:rPr lang="en-US" dirty="0"/>
              <a:t>Sano-</a:t>
            </a:r>
            <a:r>
              <a:rPr lang="en-US" dirty="0" err="1"/>
              <a:t>Franchini</a:t>
            </a:r>
            <a:r>
              <a:rPr lang="en-US" dirty="0"/>
              <a:t>  et al. (2025). Refusing </a:t>
            </a:r>
            <a:r>
              <a:rPr lang="en-US" dirty="0" err="1"/>
              <a:t>GenAI</a:t>
            </a:r>
            <a:r>
              <a:rPr lang="en-US" dirty="0"/>
              <a:t> in Writing Studies</a:t>
            </a:r>
          </a:p>
          <a:p>
            <a:pPr algn="r"/>
            <a:r>
              <a:rPr lang="en-US" dirty="0"/>
              <a:t>Marche. (2022). The College Essay is Dead.</a:t>
            </a:r>
          </a:p>
          <a:p>
            <a:pPr algn="r"/>
            <a:endParaRPr lang="en-US" dirty="0">
              <a:effectLst/>
            </a:endParaRPr>
          </a:p>
        </p:txBody>
      </p:sp>
    </p:spTree>
    <p:extLst>
      <p:ext uri="{BB962C8B-B14F-4D97-AF65-F5344CB8AC3E}">
        <p14:creationId xmlns:p14="http://schemas.microsoft.com/office/powerpoint/2010/main" val="21976163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CE24B-9D6E-4C2A-8EEA-40274DAA4E89}"/>
              </a:ext>
            </a:extLst>
          </p:cNvPr>
          <p:cNvSpPr>
            <a:spLocks noGrp="1"/>
          </p:cNvSpPr>
          <p:nvPr>
            <p:ph type="title"/>
          </p:nvPr>
        </p:nvSpPr>
        <p:spPr/>
        <p:txBody>
          <a:bodyPr/>
          <a:lstStyle/>
          <a:p>
            <a:r>
              <a:rPr lang="en-US" dirty="0"/>
              <a:t>Additional Potential Solutions – Teaching AI</a:t>
            </a:r>
          </a:p>
        </p:txBody>
      </p:sp>
      <p:sp>
        <p:nvSpPr>
          <p:cNvPr id="3" name="Content Placeholder 2">
            <a:extLst>
              <a:ext uri="{FF2B5EF4-FFF2-40B4-BE49-F238E27FC236}">
                <a16:creationId xmlns:a16="http://schemas.microsoft.com/office/drawing/2014/main" id="{D5CF4CD5-D959-4B4F-8FEC-D6D1F468AF36}"/>
              </a:ext>
            </a:extLst>
          </p:cNvPr>
          <p:cNvSpPr>
            <a:spLocks noGrp="1"/>
          </p:cNvSpPr>
          <p:nvPr>
            <p:ph idx="1"/>
          </p:nvPr>
        </p:nvSpPr>
        <p:spPr>
          <a:xfrm>
            <a:off x="3869268" y="801424"/>
            <a:ext cx="7315200" cy="4274010"/>
          </a:xfrm>
        </p:spPr>
        <p:txBody>
          <a:bodyPr>
            <a:normAutofit fontScale="92500" lnSpcReduction="20000"/>
          </a:bodyPr>
          <a:lstStyle/>
          <a:p>
            <a:pPr marL="0" indent="0">
              <a:buNone/>
            </a:pPr>
            <a:r>
              <a:rPr lang="en-US" sz="2400" b="1" dirty="0">
                <a:solidFill>
                  <a:schemeClr val="tx1"/>
                </a:solidFill>
              </a:rPr>
              <a:t>Teach Students to Use AI “Ethically”</a:t>
            </a:r>
          </a:p>
          <a:p>
            <a:r>
              <a:rPr lang="en-US" sz="2400" dirty="0">
                <a:solidFill>
                  <a:schemeClr val="tx1"/>
                </a:solidFill>
              </a:rPr>
              <a:t>Teach students how to use </a:t>
            </a:r>
            <a:r>
              <a:rPr lang="en-US" sz="2400" dirty="0" err="1">
                <a:solidFill>
                  <a:schemeClr val="tx1"/>
                </a:solidFill>
              </a:rPr>
              <a:t>GenAI</a:t>
            </a:r>
            <a:r>
              <a:rPr lang="en-US" sz="2400" dirty="0">
                <a:solidFill>
                  <a:schemeClr val="tx1"/>
                </a:solidFill>
              </a:rPr>
              <a:t> without offloading critical thinking and learning</a:t>
            </a:r>
          </a:p>
          <a:p>
            <a:r>
              <a:rPr lang="en-US" sz="2400" dirty="0">
                <a:solidFill>
                  <a:schemeClr val="tx1"/>
                </a:solidFill>
              </a:rPr>
              <a:t>Sample Concrete AI Policies:</a:t>
            </a:r>
          </a:p>
          <a:p>
            <a:pPr lvl="1"/>
            <a:r>
              <a:rPr lang="en-US" sz="2000" dirty="0">
                <a:solidFill>
                  <a:schemeClr val="tx1"/>
                </a:solidFill>
              </a:rPr>
              <a:t>Can’t have AI open at same time as assignment</a:t>
            </a:r>
          </a:p>
          <a:p>
            <a:pPr lvl="1"/>
            <a:r>
              <a:rPr lang="en-US" sz="2000" dirty="0">
                <a:solidFill>
                  <a:schemeClr val="tx1"/>
                </a:solidFill>
              </a:rPr>
              <a:t>No copy &amp; paste</a:t>
            </a:r>
            <a:endParaRPr lang="en-US" sz="2400" dirty="0">
              <a:solidFill>
                <a:schemeClr val="tx1"/>
              </a:solidFill>
            </a:endParaRPr>
          </a:p>
          <a:p>
            <a:r>
              <a:rPr lang="en-US" sz="2400" dirty="0">
                <a:solidFill>
                  <a:schemeClr val="tx1"/>
                </a:solidFill>
              </a:rPr>
              <a:t>Revising AI-generated essays to students’ own voice (Krueger)</a:t>
            </a:r>
          </a:p>
          <a:p>
            <a:r>
              <a:rPr lang="en-US" sz="2400" dirty="0">
                <a:solidFill>
                  <a:schemeClr val="tx1"/>
                </a:solidFill>
              </a:rPr>
              <a:t>Consider teaching structured prompting (</a:t>
            </a:r>
            <a:r>
              <a:rPr lang="en-US" sz="2400" dirty="0" err="1">
                <a:solidFill>
                  <a:schemeClr val="tx1"/>
                </a:solidFill>
              </a:rPr>
              <a:t>Gerlich</a:t>
            </a:r>
            <a:r>
              <a:rPr lang="en-US" sz="2400" dirty="0">
                <a:solidFill>
                  <a:schemeClr val="tx1"/>
                </a:solidFill>
              </a:rPr>
              <a:t>)</a:t>
            </a:r>
          </a:p>
          <a:p>
            <a:r>
              <a:rPr lang="en-US" sz="2400" dirty="0">
                <a:solidFill>
                  <a:schemeClr val="tx1"/>
                </a:solidFill>
              </a:rPr>
              <a:t>Don’t forget about reading (Watkins)</a:t>
            </a:r>
          </a:p>
          <a:p>
            <a:r>
              <a:rPr lang="en-US" sz="2400" dirty="0">
                <a:solidFill>
                  <a:schemeClr val="tx1"/>
                </a:solidFill>
              </a:rPr>
              <a:t>Promote AI literacy about cognitive offloading (</a:t>
            </a:r>
            <a:r>
              <a:rPr lang="en-US" sz="2400" dirty="0">
                <a:solidFill>
                  <a:schemeClr val="tx1"/>
                </a:solidFill>
                <a:hlinkClick r:id="rId2"/>
              </a:rPr>
              <a:t>my video on cognitive offloading</a:t>
            </a:r>
            <a:r>
              <a:rPr lang="en-US" sz="2400" dirty="0">
                <a:solidFill>
                  <a:schemeClr val="tx1"/>
                </a:solidFill>
              </a:rPr>
              <a:t>)</a:t>
            </a:r>
          </a:p>
        </p:txBody>
      </p:sp>
      <p:sp>
        <p:nvSpPr>
          <p:cNvPr id="4" name="TextBox 3">
            <a:extLst>
              <a:ext uri="{FF2B5EF4-FFF2-40B4-BE49-F238E27FC236}">
                <a16:creationId xmlns:a16="http://schemas.microsoft.com/office/drawing/2014/main" id="{3A3E42AC-FA68-4C7A-9B18-7675F35EC27F}"/>
              </a:ext>
            </a:extLst>
          </p:cNvPr>
          <p:cNvSpPr txBox="1"/>
          <p:nvPr/>
        </p:nvSpPr>
        <p:spPr>
          <a:xfrm>
            <a:off x="3524250" y="5886271"/>
            <a:ext cx="8296275" cy="923330"/>
          </a:xfrm>
          <a:prstGeom prst="rect">
            <a:avLst/>
          </a:prstGeom>
          <a:noFill/>
        </p:spPr>
        <p:txBody>
          <a:bodyPr wrap="square" rtlCol="0">
            <a:spAutoFit/>
          </a:bodyPr>
          <a:lstStyle/>
          <a:p>
            <a:pPr algn="r"/>
            <a:r>
              <a:rPr lang="en-US" dirty="0"/>
              <a:t>Krueger. (2025). Rhetorical Choices &amp; Voice</a:t>
            </a:r>
          </a:p>
          <a:p>
            <a:pPr algn="r"/>
            <a:r>
              <a:rPr lang="en-US" dirty="0" err="1"/>
              <a:t>Gerlich</a:t>
            </a:r>
            <a:r>
              <a:rPr lang="en-US" dirty="0"/>
              <a:t> (2025). From Offloading to Engagement.</a:t>
            </a:r>
          </a:p>
          <a:p>
            <a:pPr algn="r"/>
            <a:r>
              <a:rPr lang="en-US" dirty="0"/>
              <a:t>Watkins. (2024). Automated Aid or Offloading Close Reading?</a:t>
            </a:r>
          </a:p>
        </p:txBody>
      </p:sp>
    </p:spTree>
    <p:extLst>
      <p:ext uri="{BB962C8B-B14F-4D97-AF65-F5344CB8AC3E}">
        <p14:creationId xmlns:p14="http://schemas.microsoft.com/office/powerpoint/2010/main" val="2241923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15228E-3D31-458E-9792-592E611AB64E}"/>
              </a:ext>
            </a:extLst>
          </p:cNvPr>
          <p:cNvSpPr>
            <a:spLocks noGrp="1"/>
          </p:cNvSpPr>
          <p:nvPr>
            <p:ph type="title"/>
          </p:nvPr>
        </p:nvSpPr>
        <p:spPr/>
        <p:txBody>
          <a:bodyPr/>
          <a:lstStyle/>
          <a:p>
            <a:r>
              <a:rPr lang="en-US" dirty="0">
                <a:solidFill>
                  <a:schemeClr val="tx1"/>
                </a:solidFill>
              </a:rPr>
              <a:t>Introduction to Composition Studies + Information Literacy</a:t>
            </a:r>
          </a:p>
        </p:txBody>
      </p:sp>
      <p:sp>
        <p:nvSpPr>
          <p:cNvPr id="5" name="Text Placeholder 4">
            <a:extLst>
              <a:ext uri="{FF2B5EF4-FFF2-40B4-BE49-F238E27FC236}">
                <a16:creationId xmlns:a16="http://schemas.microsoft.com/office/drawing/2014/main" id="{447C23BE-E6C8-4870-A160-11AD475B671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35663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5687A-1268-422F-84A0-3A17146D3E5E}"/>
              </a:ext>
            </a:extLst>
          </p:cNvPr>
          <p:cNvSpPr>
            <a:spLocks noGrp="1"/>
          </p:cNvSpPr>
          <p:nvPr>
            <p:ph type="title"/>
          </p:nvPr>
        </p:nvSpPr>
        <p:spPr/>
        <p:txBody>
          <a:bodyPr/>
          <a:lstStyle/>
          <a:p>
            <a:r>
              <a:rPr lang="en-US" dirty="0"/>
              <a:t>Closing Thoughts</a:t>
            </a:r>
          </a:p>
        </p:txBody>
      </p:sp>
      <p:sp>
        <p:nvSpPr>
          <p:cNvPr id="3" name="Content Placeholder 2">
            <a:extLst>
              <a:ext uri="{FF2B5EF4-FFF2-40B4-BE49-F238E27FC236}">
                <a16:creationId xmlns:a16="http://schemas.microsoft.com/office/drawing/2014/main" id="{4B37302C-4447-481A-B132-0A07E6B9BFFC}"/>
              </a:ext>
            </a:extLst>
          </p:cNvPr>
          <p:cNvSpPr>
            <a:spLocks noGrp="1"/>
          </p:cNvSpPr>
          <p:nvPr>
            <p:ph idx="1"/>
          </p:nvPr>
        </p:nvSpPr>
        <p:spPr/>
        <p:txBody>
          <a:bodyPr>
            <a:normAutofit/>
          </a:bodyPr>
          <a:lstStyle/>
          <a:p>
            <a:pPr marL="0" indent="0">
              <a:buNone/>
            </a:pPr>
            <a:r>
              <a:rPr lang="en-US" sz="2800" dirty="0">
                <a:solidFill>
                  <a:schemeClr val="tx1"/>
                </a:solidFill>
              </a:rPr>
              <a:t>“We need to recognize that learning always involves overcoming obstacles. If there is no resistance, no real learning is taking place. The problem is that the human mind is programmed for taking shortcuts, to look for what is most efficient. It’s evolutionary. We want to conserve energy. The problem is that if we always take the shortcut, we risk losing valuable learnings that will benefit us in the long term.”</a:t>
            </a:r>
            <a:endParaRPr lang="en-US" sz="3600" dirty="0">
              <a:solidFill>
                <a:schemeClr val="tx1"/>
              </a:solidFill>
            </a:endParaRPr>
          </a:p>
          <a:p>
            <a:pPr marL="0" indent="0" algn="r">
              <a:buNone/>
            </a:pPr>
            <a:r>
              <a:rPr lang="en-US" sz="2800" dirty="0">
                <a:solidFill>
                  <a:schemeClr val="tx1"/>
                </a:solidFill>
              </a:rPr>
              <a:t>(</a:t>
            </a:r>
            <a:r>
              <a:rPr lang="en-US" sz="2800" dirty="0" err="1">
                <a:solidFill>
                  <a:schemeClr val="tx1"/>
                </a:solidFill>
              </a:rPr>
              <a:t>Winero</a:t>
            </a:r>
            <a:r>
              <a:rPr lang="en-US" sz="2800" dirty="0">
                <a:solidFill>
                  <a:schemeClr val="tx1"/>
                </a:solidFill>
              </a:rPr>
              <a:t> 2023, 13:21)</a:t>
            </a:r>
          </a:p>
        </p:txBody>
      </p:sp>
    </p:spTree>
    <p:extLst>
      <p:ext uri="{BB962C8B-B14F-4D97-AF65-F5344CB8AC3E}">
        <p14:creationId xmlns:p14="http://schemas.microsoft.com/office/powerpoint/2010/main" val="23713570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625F8-77C5-4030-B741-EBAE22E22DCE}"/>
              </a:ext>
            </a:extLst>
          </p:cNvPr>
          <p:cNvSpPr>
            <a:spLocks noGrp="1"/>
          </p:cNvSpPr>
          <p:nvPr>
            <p:ph type="title"/>
          </p:nvPr>
        </p:nvSpPr>
        <p:spPr/>
        <p:txBody>
          <a:bodyPr/>
          <a:lstStyle/>
          <a:p>
            <a:r>
              <a:rPr lang="en-US" dirty="0"/>
              <a:t>Citations (1 of 2)</a:t>
            </a:r>
          </a:p>
        </p:txBody>
      </p:sp>
      <p:sp>
        <p:nvSpPr>
          <p:cNvPr id="3" name="Content Placeholder 2">
            <a:extLst>
              <a:ext uri="{FF2B5EF4-FFF2-40B4-BE49-F238E27FC236}">
                <a16:creationId xmlns:a16="http://schemas.microsoft.com/office/drawing/2014/main" id="{1DAEE7C7-BE0D-4FBB-A918-07E496EA212B}"/>
              </a:ext>
            </a:extLst>
          </p:cNvPr>
          <p:cNvSpPr>
            <a:spLocks noGrp="1"/>
          </p:cNvSpPr>
          <p:nvPr>
            <p:ph idx="1"/>
          </p:nvPr>
        </p:nvSpPr>
        <p:spPr/>
        <p:txBody>
          <a:bodyPr>
            <a:normAutofit fontScale="62500" lnSpcReduction="20000"/>
          </a:bodyPr>
          <a:lstStyle/>
          <a:p>
            <a:r>
              <a:rPr lang="en-US" dirty="0" err="1"/>
              <a:t>Artyukhov</a:t>
            </a:r>
            <a:r>
              <a:rPr lang="en-US" dirty="0"/>
              <a:t>, A., </a:t>
            </a:r>
            <a:r>
              <a:rPr lang="en-US" dirty="0" err="1"/>
              <a:t>Wołowiec</a:t>
            </a:r>
            <a:r>
              <a:rPr lang="en-US" dirty="0"/>
              <a:t>, T., </a:t>
            </a:r>
            <a:r>
              <a:rPr lang="en-US" dirty="0" err="1"/>
              <a:t>Artyukhova</a:t>
            </a:r>
            <a:r>
              <a:rPr lang="en-US" dirty="0"/>
              <a:t>, N., </a:t>
            </a:r>
            <a:r>
              <a:rPr lang="en-US" dirty="0" err="1"/>
              <a:t>Bogacki</a:t>
            </a:r>
            <a:r>
              <a:rPr lang="en-US" dirty="0"/>
              <a:t>, S., &amp; </a:t>
            </a:r>
            <a:r>
              <a:rPr lang="en-US" dirty="0" err="1"/>
              <a:t>Vasylieva</a:t>
            </a:r>
            <a:r>
              <a:rPr lang="en-US" dirty="0"/>
              <a:t>, T. (2024). SDG 4, Academic Integrity and Artificial Intelligence: Clash or Win-Win Cooperation? </a:t>
            </a:r>
            <a:r>
              <a:rPr lang="en-US" i="1" dirty="0"/>
              <a:t>Sustainability</a:t>
            </a:r>
            <a:r>
              <a:rPr lang="en-US" dirty="0"/>
              <a:t>, </a:t>
            </a:r>
            <a:r>
              <a:rPr lang="en-US" i="1" dirty="0"/>
              <a:t>16</a:t>
            </a:r>
            <a:r>
              <a:rPr lang="en-US" dirty="0"/>
              <a:t>(19), 8483. </a:t>
            </a:r>
            <a:r>
              <a:rPr lang="en-US" dirty="0">
                <a:hlinkClick r:id="rId2"/>
              </a:rPr>
              <a:t>https://doi.org/10.3390/su16198483</a:t>
            </a:r>
            <a:endParaRPr lang="en-US" dirty="0"/>
          </a:p>
          <a:p>
            <a:r>
              <a:rPr lang="en-US" dirty="0">
                <a:solidFill>
                  <a:schemeClr val="tx1"/>
                </a:solidFill>
              </a:rPr>
              <a:t>Brent, D. (2013). The research paper and why we should still care. Writing Program Administration 37(1):34-53.</a:t>
            </a:r>
          </a:p>
          <a:p>
            <a:r>
              <a:rPr lang="en-US" dirty="0"/>
              <a:t>Broussard, M. (2019). </a:t>
            </a:r>
            <a:r>
              <a:rPr lang="en-US" i="1" dirty="0"/>
              <a:t>Artificial unintelligence: How computers misunderstand the world</a:t>
            </a:r>
            <a:r>
              <a:rPr lang="en-US" dirty="0"/>
              <a:t> (First MIT Press paperback edition). The MIT Press.</a:t>
            </a:r>
          </a:p>
          <a:p>
            <a:r>
              <a:rPr lang="en-US" dirty="0">
                <a:solidFill>
                  <a:schemeClr val="tx1"/>
                </a:solidFill>
              </a:rPr>
              <a:t>Broussard, M.S. (2017). Reading, research, and writing: Teaching information literacy with process-based research assignments, ACRL.</a:t>
            </a:r>
          </a:p>
          <a:p>
            <a:r>
              <a:rPr lang="en-US" dirty="0"/>
              <a:t>Bruton, S., &amp; Childers, D. (2016). The ethics and politics of policing plagiarism: A qualitative study of faculty views on student plagiarism and Turnitin</a:t>
            </a:r>
            <a:r>
              <a:rPr lang="en-US" baseline="30000" dirty="0"/>
              <a:t>®</a:t>
            </a:r>
            <a:r>
              <a:rPr lang="en-US" dirty="0"/>
              <a:t>. </a:t>
            </a:r>
            <a:r>
              <a:rPr lang="en-US" i="1" dirty="0"/>
              <a:t>Assessment &amp; Evaluation in Higher Education</a:t>
            </a:r>
            <a:r>
              <a:rPr lang="en-US" dirty="0"/>
              <a:t>, </a:t>
            </a:r>
            <a:r>
              <a:rPr lang="en-US" i="1" dirty="0"/>
              <a:t>41</a:t>
            </a:r>
            <a:r>
              <a:rPr lang="en-US" dirty="0"/>
              <a:t>(2), 316–330. </a:t>
            </a:r>
            <a:r>
              <a:rPr lang="en-US" dirty="0">
                <a:hlinkClick r:id="rId3"/>
              </a:rPr>
              <a:t>https://doi.org/10.1080/02602938.2015.1008981</a:t>
            </a:r>
            <a:endParaRPr lang="en-US" dirty="0"/>
          </a:p>
          <a:p>
            <a:r>
              <a:rPr lang="en-US" dirty="0" err="1">
                <a:solidFill>
                  <a:schemeClr val="tx1"/>
                </a:solidFill>
              </a:rPr>
              <a:t>Copyleaks</a:t>
            </a:r>
            <a:r>
              <a:rPr lang="en-US" dirty="0">
                <a:solidFill>
                  <a:schemeClr val="tx1"/>
                </a:solidFill>
              </a:rPr>
              <a:t>. (2025). </a:t>
            </a:r>
            <a:r>
              <a:rPr lang="en-US" i="1" dirty="0">
                <a:solidFill>
                  <a:schemeClr val="tx1"/>
                </a:solidFill>
              </a:rPr>
              <a:t>2025 AI in Education Trends Report</a:t>
            </a:r>
            <a:r>
              <a:rPr lang="en-US" dirty="0">
                <a:solidFill>
                  <a:schemeClr val="tx1"/>
                </a:solidFill>
              </a:rPr>
              <a:t>. https://copyleaks.com/wp-content/uploads/2025/09/2025-AI-in-Education-Trends-Report_1.pdf</a:t>
            </a:r>
          </a:p>
          <a:p>
            <a:r>
              <a:rPr lang="en-US" dirty="0">
                <a:solidFill>
                  <a:schemeClr val="tx1"/>
                </a:solidFill>
              </a:rPr>
              <a:t>Cowan, S.M. (2014). Information literacy: The battle we won that we lost? Portal: Libraries and the Academy 14(1), 23-32.</a:t>
            </a:r>
          </a:p>
          <a:p>
            <a:r>
              <a:rPr lang="en-US" dirty="0" err="1"/>
              <a:t>Gerlich</a:t>
            </a:r>
            <a:r>
              <a:rPr lang="en-US" dirty="0"/>
              <a:t>, M. (2025). AI Tools in Society: Impacts on Cognitive Offloading and the Future of Critical Thinking. </a:t>
            </a:r>
            <a:r>
              <a:rPr lang="en-US" i="1" dirty="0"/>
              <a:t>Societies</a:t>
            </a:r>
            <a:r>
              <a:rPr lang="en-US" dirty="0"/>
              <a:t>, </a:t>
            </a:r>
            <a:r>
              <a:rPr lang="en-US" i="1" dirty="0"/>
              <a:t>15</a:t>
            </a:r>
            <a:r>
              <a:rPr lang="en-US" dirty="0"/>
              <a:t>(1), 6. </a:t>
            </a:r>
            <a:r>
              <a:rPr lang="en-US" dirty="0">
                <a:hlinkClick r:id="rId4"/>
              </a:rPr>
              <a:t>https://doi.org/10.3390/soc15010006</a:t>
            </a:r>
            <a:endParaRPr lang="en-US" dirty="0"/>
          </a:p>
          <a:p>
            <a:r>
              <a:rPr lang="en-US" dirty="0" err="1"/>
              <a:t>Gerlich</a:t>
            </a:r>
            <a:r>
              <a:rPr lang="en-US" dirty="0"/>
              <a:t>, M. (2025). From Offloading to Engagement: An Experimental Study on Structured Prompting and Critical Reasoning with Generative AI. </a:t>
            </a:r>
            <a:r>
              <a:rPr lang="en-US" i="1" dirty="0"/>
              <a:t>Data</a:t>
            </a:r>
            <a:r>
              <a:rPr lang="en-US" dirty="0"/>
              <a:t>, </a:t>
            </a:r>
            <a:r>
              <a:rPr lang="en-US" i="1" dirty="0"/>
              <a:t>10</a:t>
            </a:r>
            <a:r>
              <a:rPr lang="en-US" dirty="0"/>
              <a:t>(11), 172. </a:t>
            </a:r>
            <a:r>
              <a:rPr lang="en-US" dirty="0">
                <a:hlinkClick r:id="rId5"/>
              </a:rPr>
              <a:t>https://doi.org/10.3390/data10110172</a:t>
            </a:r>
            <a:endParaRPr lang="en-US" dirty="0"/>
          </a:p>
          <a:p>
            <a:r>
              <a:rPr lang="en-US" dirty="0"/>
              <a:t>Gribble, L., &amp; </a:t>
            </a:r>
            <a:r>
              <a:rPr lang="en-US" dirty="0" err="1"/>
              <a:t>Wardrop</a:t>
            </a:r>
            <a:r>
              <a:rPr lang="en-US" dirty="0"/>
              <a:t>, J. (2024). Exploring the Challenges Posed to Academic Integrity and Credentialing by Generative AI. In H. Crompton &amp; D. Burke, </a:t>
            </a:r>
            <a:r>
              <a:rPr lang="en-US" i="1" dirty="0"/>
              <a:t>Artificial Intelligence Applications in Higher Education: Artificial intelligence applications in higher education: Theories, ethics, and case studies for universities</a:t>
            </a:r>
            <a:r>
              <a:rPr lang="en-US" dirty="0"/>
              <a:t> (1st ed., pp. 143–162). Routledge. </a:t>
            </a:r>
            <a:r>
              <a:rPr lang="en-US" dirty="0">
                <a:hlinkClick r:id="rId6"/>
              </a:rPr>
              <a:t>https://doi.org/10.4324/9781003440178-9</a:t>
            </a:r>
            <a:endParaRPr lang="en-US" dirty="0"/>
          </a:p>
        </p:txBody>
      </p:sp>
    </p:spTree>
    <p:extLst>
      <p:ext uri="{BB962C8B-B14F-4D97-AF65-F5344CB8AC3E}">
        <p14:creationId xmlns:p14="http://schemas.microsoft.com/office/powerpoint/2010/main" val="16787168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625F8-77C5-4030-B741-EBAE22E22DCE}"/>
              </a:ext>
            </a:extLst>
          </p:cNvPr>
          <p:cNvSpPr>
            <a:spLocks noGrp="1"/>
          </p:cNvSpPr>
          <p:nvPr>
            <p:ph type="title"/>
          </p:nvPr>
        </p:nvSpPr>
        <p:spPr/>
        <p:txBody>
          <a:bodyPr/>
          <a:lstStyle/>
          <a:p>
            <a:r>
              <a:rPr lang="en-US" dirty="0"/>
              <a:t>Citations (2 of 2)</a:t>
            </a:r>
          </a:p>
        </p:txBody>
      </p:sp>
      <p:sp>
        <p:nvSpPr>
          <p:cNvPr id="3" name="Content Placeholder 2">
            <a:extLst>
              <a:ext uri="{FF2B5EF4-FFF2-40B4-BE49-F238E27FC236}">
                <a16:creationId xmlns:a16="http://schemas.microsoft.com/office/drawing/2014/main" id="{1DAEE7C7-BE0D-4FBB-A918-07E496EA212B}"/>
              </a:ext>
            </a:extLst>
          </p:cNvPr>
          <p:cNvSpPr>
            <a:spLocks noGrp="1"/>
          </p:cNvSpPr>
          <p:nvPr>
            <p:ph idx="1"/>
          </p:nvPr>
        </p:nvSpPr>
        <p:spPr/>
        <p:txBody>
          <a:bodyPr>
            <a:normAutofit fontScale="70000" lnSpcReduction="20000"/>
          </a:bodyPr>
          <a:lstStyle/>
          <a:p>
            <a:r>
              <a:rPr lang="en-US" dirty="0" err="1"/>
              <a:t>Klaas</a:t>
            </a:r>
            <a:r>
              <a:rPr lang="en-US" dirty="0"/>
              <a:t>, B. (2025, June 19). </a:t>
            </a:r>
            <a:r>
              <a:rPr lang="en-US" i="1" dirty="0"/>
              <a:t>The Death of the Student Essay—And the Future of Cognition</a:t>
            </a:r>
            <a:r>
              <a:rPr lang="en-US" dirty="0"/>
              <a:t>. </a:t>
            </a:r>
            <a:r>
              <a:rPr lang="en-US" dirty="0">
                <a:hlinkClick r:id="rId2"/>
              </a:rPr>
              <a:t>https://www.forkingpaths.co/p/the-death-of-the-student-essayand</a:t>
            </a:r>
            <a:endParaRPr lang="en-US" dirty="0"/>
          </a:p>
          <a:p>
            <a:r>
              <a:rPr lang="en-US" dirty="0" err="1"/>
              <a:t>Kosmyna</a:t>
            </a:r>
            <a:r>
              <a:rPr lang="en-US" dirty="0"/>
              <a:t>, N. et al. (2025). </a:t>
            </a:r>
            <a:r>
              <a:rPr lang="en-US" i="1" dirty="0"/>
              <a:t>Your Brain on </a:t>
            </a:r>
            <a:r>
              <a:rPr lang="en-US" i="1" dirty="0" err="1"/>
              <a:t>ChatGPT</a:t>
            </a:r>
            <a:r>
              <a:rPr lang="en-US" i="1" dirty="0"/>
              <a:t>: Accumulation of Cognitive Debt when Using an AI Assistant for Essay Writing Task</a:t>
            </a:r>
            <a:r>
              <a:rPr lang="en-US" dirty="0"/>
              <a:t> (No. arXiv:2506.08872). </a:t>
            </a:r>
            <a:r>
              <a:rPr lang="en-US" dirty="0" err="1"/>
              <a:t>arXiv</a:t>
            </a:r>
            <a:r>
              <a:rPr lang="en-US" dirty="0"/>
              <a:t>. </a:t>
            </a:r>
            <a:r>
              <a:rPr lang="en-US" dirty="0">
                <a:hlinkClick r:id="rId3"/>
              </a:rPr>
              <a:t>https://doi.org/10.48550/arXiv.2506.08872</a:t>
            </a:r>
            <a:endParaRPr lang="en-US" dirty="0"/>
          </a:p>
          <a:p>
            <a:r>
              <a:rPr lang="en-US" dirty="0"/>
              <a:t>Krueger, G. J. (n.d.). Rhetorical Choices &amp; Voice: Generative AI in the First-Year Composition Classroom. </a:t>
            </a:r>
            <a:r>
              <a:rPr lang="en-US" i="1" dirty="0"/>
              <a:t>Thresholds</a:t>
            </a:r>
            <a:r>
              <a:rPr lang="en-US" dirty="0"/>
              <a:t>, 48(1), 99-110.</a:t>
            </a:r>
          </a:p>
          <a:p>
            <a:r>
              <a:rPr lang="en-US" dirty="0"/>
              <a:t>Lee, H.P. et al. (2025). The Impact of Generative AI on Critical Thinking: Self-Reported Reductions in Cognitive Effort and Confidence Effects From a Survey of Knowledge Workers. </a:t>
            </a:r>
            <a:r>
              <a:rPr lang="en-US" i="1" dirty="0"/>
              <a:t>Proceedings of the 2025 CHI Conference on Human Factors in Computing Systems</a:t>
            </a:r>
            <a:r>
              <a:rPr lang="en-US" dirty="0"/>
              <a:t>, 1–22. </a:t>
            </a:r>
            <a:r>
              <a:rPr lang="en-US" dirty="0">
                <a:hlinkClick r:id="rId4"/>
              </a:rPr>
              <a:t>https://doi.org/10.1145/3706598.3713778</a:t>
            </a:r>
            <a:endParaRPr lang="en-US" dirty="0"/>
          </a:p>
          <a:p>
            <a:r>
              <a:rPr lang="en-US" dirty="0"/>
              <a:t>Marche, S. (2022, December 6). The College Essay Is Dead. </a:t>
            </a:r>
            <a:r>
              <a:rPr lang="en-US" i="1" dirty="0"/>
              <a:t>Atlantic Online</a:t>
            </a:r>
            <a:r>
              <a:rPr lang="en-US" dirty="0"/>
              <a:t>. </a:t>
            </a:r>
          </a:p>
          <a:p>
            <a:r>
              <a:rPr lang="en-US" dirty="0"/>
              <a:t>Sano-</a:t>
            </a:r>
            <a:r>
              <a:rPr lang="en-US" dirty="0" err="1"/>
              <a:t>Franchini</a:t>
            </a:r>
            <a:r>
              <a:rPr lang="en-US" dirty="0"/>
              <a:t>, J., McIntyre, M., &amp; Fernandes, M. (n.d.). </a:t>
            </a:r>
            <a:r>
              <a:rPr lang="en-US" i="1" dirty="0"/>
              <a:t>Refusing Generative AI in Writing Studies</a:t>
            </a:r>
            <a:r>
              <a:rPr lang="en-US" dirty="0"/>
              <a:t>. Refusing Generative AI in Writing Studies. Retrieved October 8, 2025, from </a:t>
            </a:r>
            <a:r>
              <a:rPr lang="en-US" dirty="0">
                <a:hlinkClick r:id="rId5"/>
              </a:rPr>
              <a:t>https://refusinggenai.wordpress.com/</a:t>
            </a:r>
            <a:endParaRPr lang="en-US" dirty="0"/>
          </a:p>
          <a:p>
            <a:r>
              <a:rPr lang="en-US" dirty="0"/>
              <a:t>Smith, D. (n.d.). </a:t>
            </a:r>
            <a:r>
              <a:rPr lang="en-US" i="1" dirty="0"/>
              <a:t>The Unbearable Lightness of Inventing: Postprocess in the Age of Generative AI</a:t>
            </a:r>
            <a:r>
              <a:rPr lang="en-US" dirty="0"/>
              <a:t>. </a:t>
            </a:r>
            <a:r>
              <a:rPr lang="en-US" dirty="0">
                <a:hlinkClick r:id="rId6"/>
              </a:rPr>
              <a:t>https://papers.ssrn.com/sol3/papers.cfm?abstract_id=4848720</a:t>
            </a:r>
            <a:endParaRPr lang="en-US" dirty="0"/>
          </a:p>
          <a:p>
            <a:r>
              <a:rPr lang="en-US" dirty="0"/>
              <a:t>Warner, J. (2025). </a:t>
            </a:r>
            <a:r>
              <a:rPr lang="en-US" i="1" dirty="0"/>
              <a:t>More than words: How to think about writing in the age of AI</a:t>
            </a:r>
            <a:r>
              <a:rPr lang="en-US" dirty="0"/>
              <a:t> (First edition). Basic Books.</a:t>
            </a:r>
          </a:p>
          <a:p>
            <a:r>
              <a:rPr lang="en-US" dirty="0"/>
              <a:t>Watkins, M. (2024). </a:t>
            </a:r>
            <a:r>
              <a:rPr lang="en-US" i="1" dirty="0"/>
              <a:t>Automated Aid or Offloading Close Reading? Student Perspectives on AI Reading Assistants</a:t>
            </a:r>
            <a:r>
              <a:rPr lang="en-US" dirty="0"/>
              <a:t>. </a:t>
            </a:r>
            <a:r>
              <a:rPr lang="en-US" dirty="0">
                <a:hlinkClick r:id="rId7"/>
              </a:rPr>
              <a:t>https://uen.pressbooks.pub/teachingandgenerativeai/chapter/automated-aid-or-offloading-close-reading-student-perspectives-on-ai-reading-assistants/</a:t>
            </a:r>
            <a:endParaRPr lang="en-US" dirty="0"/>
          </a:p>
          <a:p>
            <a:endParaRPr lang="en-US" dirty="0"/>
          </a:p>
        </p:txBody>
      </p:sp>
    </p:spTree>
    <p:extLst>
      <p:ext uri="{BB962C8B-B14F-4D97-AF65-F5344CB8AC3E}">
        <p14:creationId xmlns:p14="http://schemas.microsoft.com/office/powerpoint/2010/main" val="337112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599DDE-467F-40CF-9874-1631634660BD}"/>
              </a:ext>
            </a:extLst>
          </p:cNvPr>
          <p:cNvSpPr>
            <a:spLocks noGrp="1"/>
          </p:cNvSpPr>
          <p:nvPr>
            <p:ph type="title"/>
          </p:nvPr>
        </p:nvSpPr>
        <p:spPr/>
        <p:txBody>
          <a:bodyPr/>
          <a:lstStyle/>
          <a:p>
            <a:r>
              <a:rPr lang="en-US" dirty="0"/>
              <a:t>History of Composition &amp; Rhetoric</a:t>
            </a:r>
          </a:p>
        </p:txBody>
      </p:sp>
      <p:cxnSp>
        <p:nvCxnSpPr>
          <p:cNvPr id="6" name="Straight Connector 5">
            <a:extLst>
              <a:ext uri="{FF2B5EF4-FFF2-40B4-BE49-F238E27FC236}">
                <a16:creationId xmlns:a16="http://schemas.microsoft.com/office/drawing/2014/main" id="{49EC83FD-66B5-4364-8D31-C19B6ED7A3D7}"/>
              </a:ext>
              <a:ext uri="{C183D7F6-B498-43B3-948B-1728B52AA6E4}">
                <adec:decorative xmlns:adec="http://schemas.microsoft.com/office/drawing/2017/decorative" val="1"/>
              </a:ext>
            </a:extLst>
          </p:cNvPr>
          <p:cNvCxnSpPr/>
          <p:nvPr/>
        </p:nvCxnSpPr>
        <p:spPr>
          <a:xfrm>
            <a:off x="3914775" y="3248025"/>
            <a:ext cx="75819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246C6E4-E6EC-485F-8A0C-931CE0AD143B}"/>
              </a:ext>
              <a:ext uri="{C183D7F6-B498-43B3-948B-1728B52AA6E4}">
                <adec:decorative xmlns:adec="http://schemas.microsoft.com/office/drawing/2017/decorative" val="1"/>
              </a:ext>
            </a:extLst>
          </p:cNvPr>
          <p:cNvSpPr txBox="1"/>
          <p:nvPr/>
        </p:nvSpPr>
        <p:spPr>
          <a:xfrm>
            <a:off x="3643745" y="3419856"/>
            <a:ext cx="1283300" cy="923330"/>
          </a:xfrm>
          <a:prstGeom prst="rect">
            <a:avLst/>
          </a:prstGeom>
          <a:noFill/>
        </p:spPr>
        <p:txBody>
          <a:bodyPr wrap="none" rtlCol="0">
            <a:spAutoFit/>
          </a:bodyPr>
          <a:lstStyle/>
          <a:p>
            <a:pPr algn="ctr"/>
            <a:r>
              <a:rPr lang="en-US" dirty="0"/>
              <a:t>4</a:t>
            </a:r>
            <a:r>
              <a:rPr lang="en-US" baseline="30000" dirty="0"/>
              <a:t>th</a:t>
            </a:r>
            <a:r>
              <a:rPr lang="en-US" dirty="0"/>
              <a:t> Century </a:t>
            </a:r>
          </a:p>
          <a:p>
            <a:pPr algn="ctr"/>
            <a:r>
              <a:rPr lang="en-US" dirty="0"/>
              <a:t>B.C.E.</a:t>
            </a:r>
          </a:p>
          <a:p>
            <a:pPr algn="ctr"/>
            <a:r>
              <a:rPr lang="en-US" dirty="0"/>
              <a:t>Aristotle</a:t>
            </a:r>
          </a:p>
        </p:txBody>
      </p:sp>
      <p:sp>
        <p:nvSpPr>
          <p:cNvPr id="8" name="Oval 7">
            <a:extLst>
              <a:ext uri="{FF2B5EF4-FFF2-40B4-BE49-F238E27FC236}">
                <a16:creationId xmlns:a16="http://schemas.microsoft.com/office/drawing/2014/main" id="{0F208CDE-7E56-48CB-9B09-ED6369DC3CD5}"/>
              </a:ext>
              <a:ext uri="{C183D7F6-B498-43B3-948B-1728B52AA6E4}">
                <adec:decorative xmlns:adec="http://schemas.microsoft.com/office/drawing/2017/decorative" val="1"/>
              </a:ext>
            </a:extLst>
          </p:cNvPr>
          <p:cNvSpPr/>
          <p:nvPr/>
        </p:nvSpPr>
        <p:spPr>
          <a:xfrm>
            <a:off x="4029075" y="3076956"/>
            <a:ext cx="342900" cy="3429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7180DD5-2919-420D-A9D6-00FF9FF6B630}"/>
              </a:ext>
              <a:ext uri="{C183D7F6-B498-43B3-948B-1728B52AA6E4}">
                <adec:decorative xmlns:adec="http://schemas.microsoft.com/office/drawing/2017/decorative" val="1"/>
              </a:ext>
            </a:extLst>
          </p:cNvPr>
          <p:cNvSpPr/>
          <p:nvPr/>
        </p:nvSpPr>
        <p:spPr>
          <a:xfrm>
            <a:off x="9658350" y="3076575"/>
            <a:ext cx="342900" cy="3429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929FD14-5AE8-444F-BDA5-C14DD8298A60}"/>
              </a:ext>
              <a:ext uri="{C183D7F6-B498-43B3-948B-1728B52AA6E4}">
                <adec:decorative xmlns:adec="http://schemas.microsoft.com/office/drawing/2017/decorative" val="1"/>
              </a:ext>
            </a:extLst>
          </p:cNvPr>
          <p:cNvSpPr/>
          <p:nvPr/>
        </p:nvSpPr>
        <p:spPr>
          <a:xfrm>
            <a:off x="10945535" y="3076575"/>
            <a:ext cx="342900" cy="3429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3BDF010-DC64-4590-81EE-F2D7D9777D13}"/>
              </a:ext>
              <a:ext uri="{C183D7F6-B498-43B3-948B-1728B52AA6E4}">
                <adec:decorative xmlns:adec="http://schemas.microsoft.com/office/drawing/2017/decorative" val="1"/>
              </a:ext>
            </a:extLst>
          </p:cNvPr>
          <p:cNvSpPr txBox="1"/>
          <p:nvPr/>
        </p:nvSpPr>
        <p:spPr>
          <a:xfrm>
            <a:off x="8861001" y="1598867"/>
            <a:ext cx="1825920" cy="1477328"/>
          </a:xfrm>
          <a:prstGeom prst="rect">
            <a:avLst/>
          </a:prstGeom>
          <a:noFill/>
        </p:spPr>
        <p:txBody>
          <a:bodyPr wrap="square" rtlCol="0">
            <a:spAutoFit/>
          </a:bodyPr>
          <a:lstStyle/>
          <a:p>
            <a:pPr algn="ctr"/>
            <a:r>
              <a:rPr lang="en-US" dirty="0"/>
              <a:t>Mid 20</a:t>
            </a:r>
            <a:r>
              <a:rPr lang="en-US" baseline="30000" dirty="0"/>
              <a:t>th</a:t>
            </a:r>
            <a:r>
              <a:rPr lang="en-US" dirty="0"/>
              <a:t> Century</a:t>
            </a:r>
          </a:p>
          <a:p>
            <a:pPr algn="ctr"/>
            <a:r>
              <a:rPr lang="en-US" dirty="0"/>
              <a:t>Renewed Interest in</a:t>
            </a:r>
          </a:p>
          <a:p>
            <a:pPr algn="ctr"/>
            <a:r>
              <a:rPr lang="en-US" dirty="0"/>
              <a:t>Composition </a:t>
            </a:r>
          </a:p>
          <a:p>
            <a:pPr algn="ctr"/>
            <a:r>
              <a:rPr lang="en-US" dirty="0"/>
              <a:t>&amp; Rhetoric</a:t>
            </a:r>
          </a:p>
        </p:txBody>
      </p:sp>
      <p:sp>
        <p:nvSpPr>
          <p:cNvPr id="12" name="TextBox 11">
            <a:extLst>
              <a:ext uri="{FF2B5EF4-FFF2-40B4-BE49-F238E27FC236}">
                <a16:creationId xmlns:a16="http://schemas.microsoft.com/office/drawing/2014/main" id="{45496BC9-0FE8-4C9F-A866-9FE823E11FF6}"/>
              </a:ext>
              <a:ext uri="{C183D7F6-B498-43B3-948B-1728B52AA6E4}">
                <adec:decorative xmlns:adec="http://schemas.microsoft.com/office/drawing/2017/decorative" val="1"/>
              </a:ext>
            </a:extLst>
          </p:cNvPr>
          <p:cNvSpPr txBox="1"/>
          <p:nvPr/>
        </p:nvSpPr>
        <p:spPr>
          <a:xfrm>
            <a:off x="10600565" y="3419856"/>
            <a:ext cx="1051891" cy="646331"/>
          </a:xfrm>
          <a:prstGeom prst="rect">
            <a:avLst/>
          </a:prstGeom>
          <a:noFill/>
        </p:spPr>
        <p:txBody>
          <a:bodyPr wrap="none" rtlCol="0">
            <a:spAutoFit/>
          </a:bodyPr>
          <a:lstStyle/>
          <a:p>
            <a:pPr algn="ctr"/>
            <a:r>
              <a:rPr lang="en-US" dirty="0"/>
              <a:t>2022</a:t>
            </a:r>
          </a:p>
          <a:p>
            <a:pPr algn="ctr"/>
            <a:r>
              <a:rPr lang="en-US" dirty="0" err="1"/>
              <a:t>ChatGPT</a:t>
            </a:r>
            <a:endParaRPr lang="en-US" dirty="0"/>
          </a:p>
        </p:txBody>
      </p:sp>
      <p:sp>
        <p:nvSpPr>
          <p:cNvPr id="13" name="TextBox 12">
            <a:extLst>
              <a:ext uri="{FF2B5EF4-FFF2-40B4-BE49-F238E27FC236}">
                <a16:creationId xmlns:a16="http://schemas.microsoft.com/office/drawing/2014/main" id="{B3DE7A64-8793-427D-851E-70AA3BE52FFC}"/>
              </a:ext>
              <a:ext uri="{C183D7F6-B498-43B3-948B-1728B52AA6E4}">
                <adec:decorative xmlns:adec="http://schemas.microsoft.com/office/drawing/2017/decorative" val="1"/>
              </a:ext>
            </a:extLst>
          </p:cNvPr>
          <p:cNvSpPr txBox="1"/>
          <p:nvPr/>
        </p:nvSpPr>
        <p:spPr>
          <a:xfrm>
            <a:off x="5146075" y="4868365"/>
            <a:ext cx="3876280" cy="830997"/>
          </a:xfrm>
          <a:prstGeom prst="rect">
            <a:avLst/>
          </a:prstGeom>
          <a:noFill/>
        </p:spPr>
        <p:txBody>
          <a:bodyPr wrap="square" rtlCol="0">
            <a:spAutoFit/>
          </a:bodyPr>
          <a:lstStyle/>
          <a:p>
            <a:pPr algn="ctr"/>
            <a:r>
              <a:rPr lang="en-US" sz="2400" dirty="0"/>
              <a:t>We moved from speech-based to text-based society</a:t>
            </a:r>
          </a:p>
        </p:txBody>
      </p:sp>
      <p:sp>
        <p:nvSpPr>
          <p:cNvPr id="14" name="TextBox 13" descr="Timeline of the history of composition and rhetoric with three points: the birth of rhetoric in the 4th Century with Aristotle, two millennia where we've moved to a text-based society, a renewed interest in composition and rhetoric studies in the mid 20th century, and the launch of ChatGPT in 2022.">
            <a:extLst>
              <a:ext uri="{FF2B5EF4-FFF2-40B4-BE49-F238E27FC236}">
                <a16:creationId xmlns:a16="http://schemas.microsoft.com/office/drawing/2014/main" id="{AF70F11C-3F1C-4933-A711-F2408A480C11}"/>
              </a:ext>
              <a:ext uri="{C183D7F6-B498-43B3-948B-1728B52AA6E4}">
                <adec:decorative xmlns:adec="http://schemas.microsoft.com/office/drawing/2017/decorative" val="0"/>
              </a:ext>
            </a:extLst>
          </p:cNvPr>
          <p:cNvSpPr txBox="1"/>
          <p:nvPr/>
        </p:nvSpPr>
        <p:spPr>
          <a:xfrm rot="16200000">
            <a:off x="6605751" y="1111236"/>
            <a:ext cx="342901" cy="6247864"/>
          </a:xfrm>
          <a:prstGeom prst="rect">
            <a:avLst/>
          </a:prstGeom>
          <a:noFill/>
        </p:spPr>
        <p:txBody>
          <a:bodyPr wrap="square" rtlCol="0">
            <a:spAutoFit/>
          </a:bodyPr>
          <a:lstStyle/>
          <a:p>
            <a:pPr algn="ctr"/>
            <a:r>
              <a:rPr lang="en-US" sz="40000" dirty="0">
                <a:solidFill>
                  <a:schemeClr val="accent5"/>
                </a:solidFill>
              </a:rPr>
              <a:t>{</a:t>
            </a:r>
          </a:p>
        </p:txBody>
      </p:sp>
    </p:spTree>
    <p:extLst>
      <p:ext uri="{BB962C8B-B14F-4D97-AF65-F5344CB8AC3E}">
        <p14:creationId xmlns:p14="http://schemas.microsoft.com/office/powerpoint/2010/main" val="2523128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71E80-4D11-4ED2-BF7B-46ABA6116139}"/>
              </a:ext>
            </a:extLst>
          </p:cNvPr>
          <p:cNvSpPr>
            <a:spLocks noGrp="1"/>
          </p:cNvSpPr>
          <p:nvPr>
            <p:ph type="title"/>
          </p:nvPr>
        </p:nvSpPr>
        <p:spPr/>
        <p:txBody>
          <a:bodyPr/>
          <a:lstStyle/>
          <a:p>
            <a:r>
              <a:rPr lang="en-US" dirty="0"/>
              <a:t>Example Titles</a:t>
            </a:r>
          </a:p>
        </p:txBody>
      </p:sp>
      <p:pic>
        <p:nvPicPr>
          <p:cNvPr id="2056" name="Picture 8" descr="Book cover of Embracing Writing by Gary Hafer">
            <a:extLst>
              <a:ext uri="{FF2B5EF4-FFF2-40B4-BE49-F238E27FC236}">
                <a16:creationId xmlns:a16="http://schemas.microsoft.com/office/drawing/2014/main" id="{C349252A-3B88-4594-87A4-2658BF673C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6036" y="676274"/>
            <a:ext cx="1485107" cy="236871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ook cover of Vernacular Eloquence by Peter Elbow">
            <a:extLst>
              <a:ext uri="{FF2B5EF4-FFF2-40B4-BE49-F238E27FC236}">
                <a16:creationId xmlns:a16="http://schemas.microsoft.com/office/drawing/2014/main" id="{DC065BF0-DC96-4CF6-A6D1-BF461E53A6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2103" y="676275"/>
            <a:ext cx="1460525" cy="220831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ook cover of The Psychology of Writing by Ronald Kellogg">
            <a:extLst>
              <a:ext uri="{FF2B5EF4-FFF2-40B4-BE49-F238E27FC236}">
                <a16:creationId xmlns:a16="http://schemas.microsoft.com/office/drawing/2014/main" id="{D93A2D55-67D9-4B62-A032-1DE1EFB8AA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1859" y="676275"/>
            <a:ext cx="1488567" cy="2208313"/>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Book cover of Reading Rhetorically, by John C. Bean et al.">
            <a:extLst>
              <a:ext uri="{FF2B5EF4-FFF2-40B4-BE49-F238E27FC236}">
                <a16:creationId xmlns:a16="http://schemas.microsoft.com/office/drawing/2014/main" id="{17D62147-58E9-4AEE-BF2E-63296E3198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69656" y="676274"/>
            <a:ext cx="1569231" cy="220831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050" name="Picture 2" descr="Book cover of Reading As Rhetorical Invention by Doug Brent">
            <a:extLst>
              <a:ext uri="{FF2B5EF4-FFF2-40B4-BE49-F238E27FC236}">
                <a16:creationId xmlns:a16="http://schemas.microsoft.com/office/drawing/2014/main" id="{C1CBD6DB-87E7-4C35-84F2-2886C6834FF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50387" y="3568251"/>
            <a:ext cx="1463796" cy="220831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ook cover of Engaging Ideas by John Bean">
            <a:extLst>
              <a:ext uri="{FF2B5EF4-FFF2-40B4-BE49-F238E27FC236}">
                <a16:creationId xmlns:a16="http://schemas.microsoft.com/office/drawing/2014/main" id="{F40A2ED2-045D-46F4-B233-8F8C3E8967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09269" y="3589405"/>
            <a:ext cx="1485107" cy="197866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Book cover of Reading-to-Write by Linda Flower et al.">
            <a:extLst>
              <a:ext uri="{FF2B5EF4-FFF2-40B4-BE49-F238E27FC236}">
                <a16:creationId xmlns:a16="http://schemas.microsoft.com/office/drawing/2014/main" id="{4540ABF8-8963-4D45-A31A-F3AEED288E8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89462" y="3488049"/>
            <a:ext cx="1485107" cy="2368719"/>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064" name="Picture 16" descr="Book cover of Rewriting by Joseph Harris.">
            <a:extLst>
              <a:ext uri="{FF2B5EF4-FFF2-40B4-BE49-F238E27FC236}">
                <a16:creationId xmlns:a16="http://schemas.microsoft.com/office/drawing/2014/main" id="{4A87FB2F-78EA-4DD4-B924-E77248FD3B5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69655" y="3502661"/>
            <a:ext cx="1569231" cy="2324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086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599DDE-467F-40CF-9874-1631634660BD}"/>
              </a:ext>
            </a:extLst>
          </p:cNvPr>
          <p:cNvSpPr>
            <a:spLocks noGrp="1"/>
          </p:cNvSpPr>
          <p:nvPr>
            <p:ph type="title"/>
          </p:nvPr>
        </p:nvSpPr>
        <p:spPr/>
        <p:txBody>
          <a:bodyPr/>
          <a:lstStyle/>
          <a:p>
            <a:r>
              <a:rPr lang="en-US" dirty="0"/>
              <a:t>Traits of Composition &amp; Rhetoric</a:t>
            </a:r>
          </a:p>
        </p:txBody>
      </p:sp>
      <p:sp>
        <p:nvSpPr>
          <p:cNvPr id="2" name="Content Placeholder 1">
            <a:extLst>
              <a:ext uri="{FF2B5EF4-FFF2-40B4-BE49-F238E27FC236}">
                <a16:creationId xmlns:a16="http://schemas.microsoft.com/office/drawing/2014/main" id="{5952D033-CFF6-40AC-B7C8-298E47258CF1}"/>
              </a:ext>
            </a:extLst>
          </p:cNvPr>
          <p:cNvSpPr>
            <a:spLocks noGrp="1"/>
          </p:cNvSpPr>
          <p:nvPr>
            <p:ph idx="1"/>
          </p:nvPr>
        </p:nvSpPr>
        <p:spPr/>
        <p:txBody>
          <a:bodyPr>
            <a:normAutofit/>
          </a:bodyPr>
          <a:lstStyle/>
          <a:p>
            <a:r>
              <a:rPr lang="en-US" sz="2800" dirty="0">
                <a:solidFill>
                  <a:schemeClr val="tx1"/>
                </a:solidFill>
              </a:rPr>
              <a:t>WRITING… </a:t>
            </a:r>
            <a:r>
              <a:rPr lang="en-US" dirty="0">
                <a:solidFill>
                  <a:schemeClr val="tx1"/>
                </a:solidFill>
              </a:rPr>
              <a:t>&amp;</a:t>
            </a:r>
            <a:r>
              <a:rPr lang="en-US" sz="2800" dirty="0">
                <a:solidFill>
                  <a:schemeClr val="tx1"/>
                </a:solidFill>
              </a:rPr>
              <a:t> </a:t>
            </a:r>
            <a:r>
              <a:rPr lang="en-US" dirty="0">
                <a:solidFill>
                  <a:schemeClr val="tx1"/>
                </a:solidFill>
              </a:rPr>
              <a:t>(efferent) reading</a:t>
            </a:r>
            <a:endParaRPr lang="en-US" sz="2800" dirty="0">
              <a:solidFill>
                <a:schemeClr val="tx1"/>
              </a:solidFill>
            </a:endParaRPr>
          </a:p>
          <a:p>
            <a:r>
              <a:rPr lang="en-US" sz="2800" dirty="0">
                <a:solidFill>
                  <a:schemeClr val="tx1"/>
                </a:solidFill>
              </a:rPr>
              <a:t>Writing is thinking, writing is learning</a:t>
            </a:r>
          </a:p>
          <a:p>
            <a:r>
              <a:rPr lang="en-US" sz="2800" dirty="0">
                <a:solidFill>
                  <a:schemeClr val="tx1"/>
                </a:solidFill>
              </a:rPr>
              <a:t>Focus on the </a:t>
            </a:r>
            <a:r>
              <a:rPr lang="en-US" sz="2800" i="1" dirty="0">
                <a:solidFill>
                  <a:schemeClr val="tx1"/>
                </a:solidFill>
              </a:rPr>
              <a:t>process</a:t>
            </a:r>
          </a:p>
          <a:p>
            <a:pPr lvl="1"/>
            <a:r>
              <a:rPr lang="en-US" sz="2600" dirty="0">
                <a:solidFill>
                  <a:schemeClr val="tx1"/>
                </a:solidFill>
              </a:rPr>
              <a:t>Informal writing</a:t>
            </a:r>
          </a:p>
          <a:p>
            <a:pPr lvl="1"/>
            <a:r>
              <a:rPr lang="en-US" sz="2600" dirty="0">
                <a:solidFill>
                  <a:schemeClr val="tx1"/>
                </a:solidFill>
              </a:rPr>
              <a:t>Revision to formal writing</a:t>
            </a:r>
          </a:p>
          <a:p>
            <a:pPr lvl="1"/>
            <a:r>
              <a:rPr lang="en-US" sz="2600" dirty="0">
                <a:solidFill>
                  <a:schemeClr val="tx1"/>
                </a:solidFill>
              </a:rPr>
              <a:t>Where does the learning happen?</a:t>
            </a:r>
          </a:p>
          <a:p>
            <a:r>
              <a:rPr lang="en-US" sz="2800" dirty="0">
                <a:solidFill>
                  <a:schemeClr val="tx1"/>
                </a:solidFill>
              </a:rPr>
              <a:t>“Writing from Sources” (Brent)</a:t>
            </a:r>
          </a:p>
          <a:p>
            <a:pPr lvl="1"/>
            <a:r>
              <a:rPr lang="en-US" sz="2600" dirty="0">
                <a:solidFill>
                  <a:schemeClr val="tx1"/>
                </a:solidFill>
              </a:rPr>
              <a:t>From product to process</a:t>
            </a:r>
          </a:p>
          <a:p>
            <a:pPr lvl="1"/>
            <a:r>
              <a:rPr lang="en-US" sz="2600" dirty="0">
                <a:solidFill>
                  <a:schemeClr val="tx1"/>
                </a:solidFill>
              </a:rPr>
              <a:t>Desirable difficulty</a:t>
            </a:r>
          </a:p>
        </p:txBody>
      </p:sp>
      <p:sp>
        <p:nvSpPr>
          <p:cNvPr id="5" name="TextBox 4">
            <a:extLst>
              <a:ext uri="{FF2B5EF4-FFF2-40B4-BE49-F238E27FC236}">
                <a16:creationId xmlns:a16="http://schemas.microsoft.com/office/drawing/2014/main" id="{56CBF659-7AE1-4D4F-BE8D-DB5E810A83A3}"/>
              </a:ext>
            </a:extLst>
          </p:cNvPr>
          <p:cNvSpPr txBox="1"/>
          <p:nvPr/>
        </p:nvSpPr>
        <p:spPr>
          <a:xfrm>
            <a:off x="4867276" y="6267450"/>
            <a:ext cx="7134224" cy="369332"/>
          </a:xfrm>
          <a:prstGeom prst="rect">
            <a:avLst/>
          </a:prstGeom>
          <a:noFill/>
        </p:spPr>
        <p:txBody>
          <a:bodyPr wrap="square" rtlCol="0">
            <a:spAutoFit/>
          </a:bodyPr>
          <a:lstStyle/>
          <a:p>
            <a:pPr algn="r"/>
            <a:r>
              <a:rPr lang="en-US" dirty="0"/>
              <a:t>Brent, D. (2013) The research paper and why we should still care?</a:t>
            </a:r>
          </a:p>
        </p:txBody>
      </p:sp>
    </p:spTree>
    <p:extLst>
      <p:ext uri="{BB962C8B-B14F-4D97-AF65-F5344CB8AC3E}">
        <p14:creationId xmlns:p14="http://schemas.microsoft.com/office/powerpoint/2010/main" val="2494006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ACABF-6598-441A-A985-86AC03AD7725}"/>
              </a:ext>
            </a:extLst>
          </p:cNvPr>
          <p:cNvSpPr>
            <a:spLocks noGrp="1"/>
          </p:cNvSpPr>
          <p:nvPr>
            <p:ph type="title"/>
          </p:nvPr>
        </p:nvSpPr>
        <p:spPr/>
        <p:txBody>
          <a:bodyPr/>
          <a:lstStyle/>
          <a:p>
            <a:r>
              <a:rPr lang="en-US" dirty="0"/>
              <a:t>Composition &amp; Information Literacy</a:t>
            </a:r>
          </a:p>
        </p:txBody>
      </p:sp>
      <p:grpSp>
        <p:nvGrpSpPr>
          <p:cNvPr id="11" name="Group 10" descr="Venn diagram with two overlapping circles, one labled &quot;Composition and Rhetoric&quot; and one labled &quot;Information Literacy.&quot; This represents a significant overlap between the two fields, even if there's little literature connecting the two.">
            <a:extLst>
              <a:ext uri="{FF2B5EF4-FFF2-40B4-BE49-F238E27FC236}">
                <a16:creationId xmlns:a16="http://schemas.microsoft.com/office/drawing/2014/main" id="{64F6EB57-623E-4566-824B-DCB1198226E6}"/>
              </a:ext>
            </a:extLst>
          </p:cNvPr>
          <p:cNvGrpSpPr/>
          <p:nvPr/>
        </p:nvGrpSpPr>
        <p:grpSpPr>
          <a:xfrm rot="5400000">
            <a:off x="4378489" y="1016190"/>
            <a:ext cx="6055665" cy="4816475"/>
            <a:chOff x="3924300" y="1219200"/>
            <a:chExt cx="4933951" cy="3924301"/>
          </a:xfrm>
        </p:grpSpPr>
        <p:sp>
          <p:nvSpPr>
            <p:cNvPr id="9" name="Oval 8">
              <a:extLst>
                <a:ext uri="{FF2B5EF4-FFF2-40B4-BE49-F238E27FC236}">
                  <a16:creationId xmlns:a16="http://schemas.microsoft.com/office/drawing/2014/main" id="{09B8E049-DE8C-4A71-8CAB-21B3BA9AFAD9}"/>
                </a:ext>
                <a:ext uri="{C183D7F6-B498-43B3-948B-1728B52AA6E4}">
                  <adec:decorative xmlns:adec="http://schemas.microsoft.com/office/drawing/2017/decorative" val="1"/>
                </a:ext>
              </a:extLst>
            </p:cNvPr>
            <p:cNvSpPr/>
            <p:nvPr/>
          </p:nvSpPr>
          <p:spPr>
            <a:xfrm rot="10800000">
              <a:off x="3924300" y="1219200"/>
              <a:ext cx="3924301" cy="3924301"/>
            </a:xfrm>
            <a:prstGeom prst="ellipse">
              <a:avLst/>
            </a:prstGeom>
            <a:solidFill>
              <a:schemeClr val="accent5">
                <a:alpha val="46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0564B34F-9068-44FC-A475-5C89AEB80606}"/>
                </a:ext>
                <a:ext uri="{C183D7F6-B498-43B3-948B-1728B52AA6E4}">
                  <adec:decorative xmlns:adec="http://schemas.microsoft.com/office/drawing/2017/decorative" val="1"/>
                </a:ext>
              </a:extLst>
            </p:cNvPr>
            <p:cNvSpPr/>
            <p:nvPr/>
          </p:nvSpPr>
          <p:spPr>
            <a:xfrm rot="10800000">
              <a:off x="4933950" y="1219200"/>
              <a:ext cx="3924301" cy="3924301"/>
            </a:xfrm>
            <a:prstGeom prst="ellipse">
              <a:avLst/>
            </a:prstGeom>
            <a:solidFill>
              <a:schemeClr val="accent5">
                <a:alpha val="46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FF4BCE1E-1CE0-458C-91F6-FDCA8FC9A5DA}"/>
              </a:ext>
              <a:ext uri="{C183D7F6-B498-43B3-948B-1728B52AA6E4}">
                <adec:decorative xmlns:adec="http://schemas.microsoft.com/office/drawing/2017/decorative" val="1"/>
              </a:ext>
            </a:extLst>
          </p:cNvPr>
          <p:cNvSpPr txBox="1"/>
          <p:nvPr/>
        </p:nvSpPr>
        <p:spPr>
          <a:xfrm>
            <a:off x="6207281" y="682867"/>
            <a:ext cx="2398079" cy="830997"/>
          </a:xfrm>
          <a:prstGeom prst="rect">
            <a:avLst/>
          </a:prstGeom>
          <a:noFill/>
        </p:spPr>
        <p:txBody>
          <a:bodyPr wrap="square" rtlCol="0">
            <a:spAutoFit/>
          </a:bodyPr>
          <a:lstStyle/>
          <a:p>
            <a:pPr algn="ctr"/>
            <a:r>
              <a:rPr lang="en-US" sz="2400" dirty="0"/>
              <a:t>Composition </a:t>
            </a:r>
          </a:p>
          <a:p>
            <a:pPr algn="ctr"/>
            <a:r>
              <a:rPr lang="en-US" sz="2400" dirty="0"/>
              <a:t>&amp; Rhetoric</a:t>
            </a:r>
          </a:p>
        </p:txBody>
      </p:sp>
      <p:sp>
        <p:nvSpPr>
          <p:cNvPr id="13" name="TextBox 12">
            <a:extLst>
              <a:ext uri="{FF2B5EF4-FFF2-40B4-BE49-F238E27FC236}">
                <a16:creationId xmlns:a16="http://schemas.microsoft.com/office/drawing/2014/main" id="{EB02B2B8-FA5A-4D4C-9878-83AD0DD96FB5}"/>
              </a:ext>
              <a:ext uri="{C183D7F6-B498-43B3-948B-1728B52AA6E4}">
                <adec:decorative xmlns:adec="http://schemas.microsoft.com/office/drawing/2017/decorative" val="1"/>
              </a:ext>
            </a:extLst>
          </p:cNvPr>
          <p:cNvSpPr txBox="1"/>
          <p:nvPr/>
        </p:nvSpPr>
        <p:spPr>
          <a:xfrm>
            <a:off x="6207280" y="5417166"/>
            <a:ext cx="2398079" cy="830997"/>
          </a:xfrm>
          <a:prstGeom prst="rect">
            <a:avLst/>
          </a:prstGeom>
          <a:noFill/>
        </p:spPr>
        <p:txBody>
          <a:bodyPr wrap="square" rtlCol="0">
            <a:spAutoFit/>
          </a:bodyPr>
          <a:lstStyle/>
          <a:p>
            <a:pPr algn="ctr"/>
            <a:r>
              <a:rPr lang="en-US" sz="2400" dirty="0"/>
              <a:t>Information</a:t>
            </a:r>
          </a:p>
          <a:p>
            <a:pPr algn="ctr"/>
            <a:r>
              <a:rPr lang="en-US" sz="2400" dirty="0"/>
              <a:t>Literacy</a:t>
            </a:r>
          </a:p>
        </p:txBody>
      </p:sp>
    </p:spTree>
    <p:extLst>
      <p:ext uri="{BB962C8B-B14F-4D97-AF65-F5344CB8AC3E}">
        <p14:creationId xmlns:p14="http://schemas.microsoft.com/office/powerpoint/2010/main" val="1516463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599DDE-467F-40CF-9874-1631634660BD}"/>
              </a:ext>
            </a:extLst>
          </p:cNvPr>
          <p:cNvSpPr>
            <a:spLocks noGrp="1"/>
          </p:cNvSpPr>
          <p:nvPr>
            <p:ph type="title"/>
          </p:nvPr>
        </p:nvSpPr>
        <p:spPr/>
        <p:txBody>
          <a:bodyPr/>
          <a:lstStyle/>
          <a:p>
            <a:r>
              <a:rPr lang="en-US" dirty="0"/>
              <a:t>Definition of Information Literacy</a:t>
            </a:r>
          </a:p>
        </p:txBody>
      </p:sp>
      <p:sp>
        <p:nvSpPr>
          <p:cNvPr id="2" name="TextBox 1">
            <a:extLst>
              <a:ext uri="{FF2B5EF4-FFF2-40B4-BE49-F238E27FC236}">
                <a16:creationId xmlns:a16="http://schemas.microsoft.com/office/drawing/2014/main" id="{FBECD105-D0A3-42C2-A166-E7538AA13675}"/>
              </a:ext>
            </a:extLst>
          </p:cNvPr>
          <p:cNvSpPr txBox="1"/>
          <p:nvPr/>
        </p:nvSpPr>
        <p:spPr>
          <a:xfrm>
            <a:off x="4867276" y="900737"/>
            <a:ext cx="5476874" cy="4832092"/>
          </a:xfrm>
          <a:prstGeom prst="rect">
            <a:avLst/>
          </a:prstGeom>
          <a:noFill/>
        </p:spPr>
        <p:txBody>
          <a:bodyPr wrap="square" rtlCol="0">
            <a:spAutoFit/>
          </a:bodyPr>
          <a:lstStyle/>
          <a:p>
            <a:pPr algn="ctr"/>
            <a:r>
              <a:rPr lang="en-US" sz="4400" dirty="0"/>
              <a:t>Reading </a:t>
            </a:r>
          </a:p>
          <a:p>
            <a:pPr algn="ctr"/>
            <a:r>
              <a:rPr lang="en-US" sz="4400" dirty="0"/>
              <a:t>+ </a:t>
            </a:r>
          </a:p>
          <a:p>
            <a:pPr algn="ctr"/>
            <a:r>
              <a:rPr lang="en-US" sz="4400" dirty="0"/>
              <a:t>Writing </a:t>
            </a:r>
          </a:p>
          <a:p>
            <a:pPr algn="ctr"/>
            <a:r>
              <a:rPr lang="en-US" sz="4400" dirty="0"/>
              <a:t>+ </a:t>
            </a:r>
          </a:p>
          <a:p>
            <a:pPr algn="ctr"/>
            <a:r>
              <a:rPr lang="en-US" sz="4400" dirty="0"/>
              <a:t>Critical Thinking </a:t>
            </a:r>
          </a:p>
          <a:p>
            <a:pPr algn="ctr"/>
            <a:r>
              <a:rPr lang="en-US" sz="4400" dirty="0"/>
              <a:t>= </a:t>
            </a:r>
          </a:p>
          <a:p>
            <a:pPr algn="ctr"/>
            <a:r>
              <a:rPr lang="en-US" sz="4400" dirty="0"/>
              <a:t>Information Literacy</a:t>
            </a:r>
            <a:endParaRPr lang="en-US" sz="3600" dirty="0"/>
          </a:p>
        </p:txBody>
      </p:sp>
      <p:sp>
        <p:nvSpPr>
          <p:cNvPr id="3" name="TextBox 2">
            <a:extLst>
              <a:ext uri="{FF2B5EF4-FFF2-40B4-BE49-F238E27FC236}">
                <a16:creationId xmlns:a16="http://schemas.microsoft.com/office/drawing/2014/main" id="{D9EF3A91-55CC-4BF6-B785-77527C574F77}"/>
              </a:ext>
            </a:extLst>
          </p:cNvPr>
          <p:cNvSpPr txBox="1"/>
          <p:nvPr/>
        </p:nvSpPr>
        <p:spPr>
          <a:xfrm>
            <a:off x="4867276" y="6267450"/>
            <a:ext cx="7134224" cy="369332"/>
          </a:xfrm>
          <a:prstGeom prst="rect">
            <a:avLst/>
          </a:prstGeom>
          <a:noFill/>
        </p:spPr>
        <p:txBody>
          <a:bodyPr wrap="square" rtlCol="0">
            <a:spAutoFit/>
          </a:bodyPr>
          <a:lstStyle/>
          <a:p>
            <a:pPr algn="r"/>
            <a:r>
              <a:rPr lang="en-US" dirty="0"/>
              <a:t>Cowan, S.M. (2014). Information Literacy: The Battle We Won that Lost. </a:t>
            </a:r>
          </a:p>
        </p:txBody>
      </p:sp>
    </p:spTree>
    <p:extLst>
      <p:ext uri="{BB962C8B-B14F-4D97-AF65-F5344CB8AC3E}">
        <p14:creationId xmlns:p14="http://schemas.microsoft.com/office/powerpoint/2010/main" val="907040415"/>
      </p:ext>
    </p:extLst>
  </p:cSld>
  <p:clrMapOvr>
    <a:masterClrMapping/>
  </p:clrMapOvr>
</p:sld>
</file>

<file path=ppt/theme/theme1.xml><?xml version="1.0" encoding="utf-8"?>
<a:theme xmlns:a="http://schemas.openxmlformats.org/drawingml/2006/main" name="Fra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TM03457475[[fn=Frame]]</Template>
  <TotalTime>1679</TotalTime>
  <Words>2793</Words>
  <Application>Microsoft Office PowerPoint</Application>
  <PresentationFormat>Widescreen</PresentationFormat>
  <Paragraphs>262</Paragraphs>
  <Slides>42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Corbel</vt:lpstr>
      <vt:lpstr>Wingdings 2</vt:lpstr>
      <vt:lpstr>Frame</vt:lpstr>
      <vt:lpstr>Rethinking Writing-from-Sources Assignments and Academic Integrity in the Age of GenAI</vt:lpstr>
      <vt:lpstr>Klaas</vt:lpstr>
      <vt:lpstr>Today’s Agenda</vt:lpstr>
      <vt:lpstr>Introduction to Composition Studies + Information Literacy</vt:lpstr>
      <vt:lpstr>History of Composition &amp; Rhetoric</vt:lpstr>
      <vt:lpstr>Example Titles</vt:lpstr>
      <vt:lpstr>Traits of Composition &amp; Rhetoric</vt:lpstr>
      <vt:lpstr>Composition &amp; Information Literacy</vt:lpstr>
      <vt:lpstr>Definition of Information Literacy</vt:lpstr>
      <vt:lpstr>The Framework for Information Literacy for Higher Education</vt:lpstr>
      <vt:lpstr>The Framework as Composition &amp; Rhetoric</vt:lpstr>
      <vt:lpstr>GenAI’s Threats to Academic Integrity</vt:lpstr>
      <vt:lpstr>Marche (1 of 2)</vt:lpstr>
      <vt:lpstr>Marche (2 of 2)</vt:lpstr>
      <vt:lpstr>Scope of “Academic Integrity”</vt:lpstr>
      <vt:lpstr>Why Do Students Cheat?</vt:lpstr>
      <vt:lpstr>Evidence</vt:lpstr>
      <vt:lpstr>Evidence,  Part 1</vt:lpstr>
      <vt:lpstr>Evidence,  Part 2</vt:lpstr>
      <vt:lpstr>Evidence,  Part 3</vt:lpstr>
      <vt:lpstr>Evidence,  Part 4</vt:lpstr>
      <vt:lpstr>Evidence,  Part 5</vt:lpstr>
      <vt:lpstr>Evidence,  Part 6</vt:lpstr>
      <vt:lpstr>Evidence,  Part 7</vt:lpstr>
      <vt:lpstr>Warner</vt:lpstr>
      <vt:lpstr>GenAI’s Threats to Academic Integrity - List</vt:lpstr>
      <vt:lpstr>GenAI’s Threats to Composition  + IL</vt:lpstr>
      <vt:lpstr>Rhetorical Triangle</vt:lpstr>
      <vt:lpstr>Solutions</vt:lpstr>
      <vt:lpstr>Unplugging?</vt:lpstr>
      <vt:lpstr>Technical Solutions?</vt:lpstr>
      <vt:lpstr>What does Gemini say… (manually shortened)</vt:lpstr>
      <vt:lpstr>Protecting Student Learning in the Age of GenAI Literature Is…</vt:lpstr>
      <vt:lpstr>The Opposite of Cheating: Summary     </vt:lpstr>
      <vt:lpstr>The Opposite of Cheating     </vt:lpstr>
      <vt:lpstr>Klaas Again</vt:lpstr>
      <vt:lpstr>AI in the Writing Workshop     </vt:lpstr>
      <vt:lpstr>Additional Potential Solutions – Without AI</vt:lpstr>
      <vt:lpstr>Additional Potential Solutions – Teaching AI</vt:lpstr>
      <vt:lpstr>Closing Thoughts</vt:lpstr>
      <vt:lpstr>Citations (1 of 2)</vt:lpstr>
      <vt:lpstr>Citations (2 of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Rethinking Writing-from-Sources Assignments and Academic Integrity in the Age of GenAI</dc:title>
  <dc:creator>Mary J Broussard</dc:creator>
  <cp:lastModifiedBy>Mary J Broussard</cp:lastModifiedBy>
  <cp:revision>73</cp:revision>
  <dcterms:created xsi:type="dcterms:W3CDTF">2025-11-12T14:31:08Z</dcterms:created>
  <dcterms:modified xsi:type="dcterms:W3CDTF">2025-11-23T14:35:39Z</dcterms:modified>
</cp:coreProperties>
</file>