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38" r:id="rId1"/>
    <p:sldMasterId id="2147483739" r:id="rId2"/>
  </p:sldMasterIdLst>
  <p:notesMasterIdLst>
    <p:notesMasterId r:id="rId28"/>
  </p:notesMasterIdLst>
  <p:sldIdLst>
    <p:sldId id="256" r:id="rId3"/>
    <p:sldId id="257" r:id="rId4"/>
    <p:sldId id="278" r:id="rId5"/>
    <p:sldId id="262" r:id="rId6"/>
    <p:sldId id="274" r:id="rId7"/>
    <p:sldId id="261" r:id="rId8"/>
    <p:sldId id="275" r:id="rId9"/>
    <p:sldId id="270" r:id="rId10"/>
    <p:sldId id="281" r:id="rId11"/>
    <p:sldId id="276" r:id="rId12"/>
    <p:sldId id="282" r:id="rId13"/>
    <p:sldId id="260" r:id="rId14"/>
    <p:sldId id="258" r:id="rId15"/>
    <p:sldId id="259" r:id="rId16"/>
    <p:sldId id="263" r:id="rId17"/>
    <p:sldId id="268" r:id="rId18"/>
    <p:sldId id="273" r:id="rId19"/>
    <p:sldId id="272" r:id="rId20"/>
    <p:sldId id="265" r:id="rId21"/>
    <p:sldId id="269" r:id="rId22"/>
    <p:sldId id="279" r:id="rId23"/>
    <p:sldId id="280" r:id="rId24"/>
    <p:sldId id="266" r:id="rId25"/>
    <p:sldId id="267" r:id="rId26"/>
    <p:sldId id="271" r:id="rId2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cSldViewPr>
  </p:slide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notesMaster" Target="notesMasters/notesMaster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C2A57CF-B625-F842-A6D7-40562E0E409C}" type="datetimeFigureOut">
              <a:rPr lang="en-US" smtClean="0"/>
              <a:t>11/21/2025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3109244-B539-F54B-A389-56D9432EFFD2}" type="slidenum">
              <a:rPr lang="en-US" smtClean="0"/>
              <a:t>‹#›</a:t>
            </a:fld>
            <a:endParaRPr lang="en-US"/>
          </a:p>
        </p:txBody>
      </p:sp>
    </p:spTree>
    <p:extLst>
      <p:ext uri="{BB962C8B-B14F-4D97-AF65-F5344CB8AC3E}">
        <p14:creationId xmlns:p14="http://schemas.microsoft.com/office/powerpoint/2010/main" val="281867115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s://scholarworks.calstate.edu/concern/publications/jq085v781" TargetMode="External"/><Relationship Id="rId2" Type="http://schemas.openxmlformats.org/officeDocument/2006/relationships/slide" Target="../slides/slide21.xml"/><Relationship Id="rId1" Type="http://schemas.openxmlformats.org/officeDocument/2006/relationships/notesMaster" Target="../notesMasters/notesMaster1.xml"/><Relationship Id="rId5" Type="http://schemas.openxmlformats.org/officeDocument/2006/relationships/hyperlink" Target="https://pressbooks.library.virginia.edu/ai-literacy/chapter/critical-evaluation-of-ai-outputs/" TargetMode="External"/><Relationship Id="rId4" Type="http://schemas.openxmlformats.org/officeDocument/2006/relationships/hyperlink" Target="https://pressbooks.library.virginia.edu/ai-literacy/" TargetMode="Externa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doi.org/10.23974/ijol.2025.vol10.2.431" TargetMode="External"/><Relationship Id="rId2" Type="http://schemas.openxmlformats.org/officeDocument/2006/relationships/slide" Target="../slides/slide22.xml"/><Relationship Id="rId1" Type="http://schemas.openxmlformats.org/officeDocument/2006/relationships/notesMaster" Target="../notesMasters/notesMaster1.xml"/><Relationship Id="rId4" Type="http://schemas.openxmlformats.org/officeDocument/2006/relationships/hyperlink" Target="https://mikecaulfield.substack.com/p/get-it-in-track-it-down-follow-up" TargetMode="Externa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C3109244-B539-F54B-A389-56D9432EFFD2}" type="slidenum">
              <a:rPr lang="en-US" smtClean="0"/>
              <a:t>18</a:t>
            </a:fld>
            <a:endParaRPr lang="en-US"/>
          </a:p>
        </p:txBody>
      </p:sp>
    </p:spTree>
    <p:extLst>
      <p:ext uri="{BB962C8B-B14F-4D97-AF65-F5344CB8AC3E}">
        <p14:creationId xmlns:p14="http://schemas.microsoft.com/office/powerpoint/2010/main" val="292544266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This article proposes the CAT test for evaluating ChatGPT and other AI-mediated content: </a:t>
            </a:r>
            <a:endParaRPr lang="en-US"/>
          </a:p>
          <a:p>
            <a:r>
              <a:rPr lang="en-US" dirty="0"/>
              <a:t>Tomaszewski, R. (2025). Mnemonic evaluative frameworks in scholarly publications: A cited reference analysis across disciplines and AI-mediated contexts. </a:t>
            </a:r>
            <a:r>
              <a:rPr lang="en-US" i="1" dirty="0"/>
              <a:t>The Journal of Academic Librarianship</a:t>
            </a:r>
            <a:r>
              <a:rPr lang="en-US" dirty="0"/>
              <a:t>, </a:t>
            </a:r>
            <a:r>
              <a:rPr lang="en-US" i="1" dirty="0"/>
              <a:t>51</a:t>
            </a:r>
            <a:r>
              <a:rPr lang="en-US" dirty="0"/>
              <a:t>(5), 103113. </a:t>
            </a:r>
            <a:r>
              <a:rPr lang="en-US" dirty="0">
                <a:hlinkClick r:id="rId3"/>
              </a:rPr>
              <a:t>https://scholarworks.calstate.edu/concern/publications/jq085v781</a:t>
            </a:r>
            <a:r>
              <a:rPr lang="en-US" dirty="0"/>
              <a:t> </a:t>
            </a:r>
          </a:p>
          <a:p>
            <a:r>
              <a:rPr lang="en-US" b="1" dirty="0"/>
              <a:t>This open access book for educators proposes the TIMED framework for evaluating AI content in its evaluation chapter: </a:t>
            </a:r>
            <a:endParaRPr lang="en-US" dirty="0"/>
          </a:p>
          <a:p>
            <a:r>
              <a:rPr lang="en-US" dirty="0"/>
              <a:t>Yi, F., Taggart, J., &amp; Mickel, B. (2025). </a:t>
            </a:r>
            <a:r>
              <a:rPr lang="en-US" i="1" dirty="0"/>
              <a:t>Fostering AI Literacy: A Guide for Educators in Higher Education</a:t>
            </a:r>
            <a:r>
              <a:rPr lang="en-US" dirty="0"/>
              <a:t>. University of Virginia. </a:t>
            </a:r>
            <a:r>
              <a:rPr lang="en-US" dirty="0">
                <a:hlinkClick r:id="rId4"/>
              </a:rPr>
              <a:t>https://pressbooks.library.virginia.edu/ai-literacy/</a:t>
            </a:r>
            <a:r>
              <a:rPr lang="en-US" dirty="0"/>
              <a:t> </a:t>
            </a:r>
          </a:p>
          <a:p>
            <a:r>
              <a:rPr lang="en-US" dirty="0"/>
              <a:t>Direct link to evaluation chapter: </a:t>
            </a:r>
            <a:r>
              <a:rPr lang="en-US" dirty="0">
                <a:hlinkClick r:id="rId5"/>
              </a:rPr>
              <a:t>https://pressbooks.library.virginia.edu/ai-literacy/chapter/critical-evaluation-of-ai-outputs/</a:t>
            </a:r>
            <a:endParaRPr lang="en-US"/>
          </a:p>
        </p:txBody>
      </p:sp>
      <p:sp>
        <p:nvSpPr>
          <p:cNvPr id="4" name="Slide Number Placeholder 3"/>
          <p:cNvSpPr>
            <a:spLocks noGrp="1"/>
          </p:cNvSpPr>
          <p:nvPr>
            <p:ph type="sldNum" sz="quarter" idx="5"/>
          </p:nvPr>
        </p:nvSpPr>
        <p:spPr/>
        <p:txBody>
          <a:bodyPr/>
          <a:lstStyle/>
          <a:p>
            <a:fld id="{C3109244-B539-F54B-A389-56D9432EFFD2}" type="slidenum">
              <a:rPr lang="en-US" smtClean="0"/>
              <a:t>21</a:t>
            </a:fld>
            <a:endParaRPr lang="en-US"/>
          </a:p>
        </p:txBody>
      </p:sp>
    </p:spTree>
    <p:extLst>
      <p:ext uri="{BB962C8B-B14F-4D97-AF65-F5344CB8AC3E}">
        <p14:creationId xmlns:p14="http://schemas.microsoft.com/office/powerpoint/2010/main" val="129646053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This article proposes that librarians should first instruct students in basic AI literacy and then teach them to evaluate AI output through their new suggested evaluation framework:</a:t>
            </a:r>
            <a:endParaRPr lang="en-US" dirty="0"/>
          </a:p>
          <a:p>
            <a:r>
              <a:rPr lang="en-US" dirty="0"/>
              <a:t>Zhang, C., Wang, B., Ye, S., &amp; Khamo. (2025). Proposing a critical AI literacy framework for academic librarians: A case study of a database-anchored </a:t>
            </a:r>
            <a:r>
              <a:rPr lang="en-US" dirty="0" err="1"/>
              <a:t>genAI</a:t>
            </a:r>
            <a:r>
              <a:rPr lang="en-US" dirty="0"/>
              <a:t> tool for Chinese Studies. </a:t>
            </a:r>
            <a:r>
              <a:rPr lang="en-US" i="1" dirty="0"/>
              <a:t>International Journal of Librarianship</a:t>
            </a:r>
            <a:r>
              <a:rPr lang="en-US" dirty="0"/>
              <a:t>, 10(2), 34–47. </a:t>
            </a:r>
            <a:r>
              <a:rPr lang="en-US" dirty="0">
                <a:hlinkClick r:id="rId3"/>
              </a:rPr>
              <a:t>https://doi.org/10.23974/ijol.2025.vol10.2.431</a:t>
            </a:r>
            <a:r>
              <a:rPr lang="en-US" dirty="0"/>
              <a:t> </a:t>
            </a:r>
          </a:p>
          <a:p>
            <a:r>
              <a:rPr lang="en-US" b="1" dirty="0"/>
              <a:t>Mike Caulfield has started proposing methods of adapting SIFT to AI evaluation.  Here’s one example: </a:t>
            </a:r>
            <a:endParaRPr lang="en-US" dirty="0"/>
          </a:p>
          <a:p>
            <a:r>
              <a:rPr lang="en-US" dirty="0"/>
              <a:t>Caulfield, Mike (2025, Oct 12). “Get it in, track it down, follow up: three essential moves to using AI for verification and contextualization, with a bit of LLM-specific guidance.” </a:t>
            </a:r>
            <a:r>
              <a:rPr lang="en-US" i="1" dirty="0"/>
              <a:t>The End(s) of </a:t>
            </a:r>
            <a:r>
              <a:rPr lang="en-US" i="1" dirty="0" err="1"/>
              <a:t>Arguement</a:t>
            </a:r>
            <a:r>
              <a:rPr lang="en-US" dirty="0"/>
              <a:t>. </a:t>
            </a:r>
            <a:r>
              <a:rPr lang="en-US" dirty="0">
                <a:hlinkClick r:id="rId4"/>
              </a:rPr>
              <a:t>https://mikecaulfield.substack.com/p/get-it-in-track-it-down-follow-up</a:t>
            </a:r>
            <a:r>
              <a:rPr lang="en-US" dirty="0"/>
              <a:t> </a:t>
            </a:r>
          </a:p>
          <a:p>
            <a:endParaRPr lang="en-US" dirty="0">
              <a:latin typeface="Calibri"/>
              <a:ea typeface="Calibri"/>
              <a:cs typeface="Calibri"/>
            </a:endParaRPr>
          </a:p>
        </p:txBody>
      </p:sp>
      <p:sp>
        <p:nvSpPr>
          <p:cNvPr id="4" name="Slide Number Placeholder 3"/>
          <p:cNvSpPr>
            <a:spLocks noGrp="1"/>
          </p:cNvSpPr>
          <p:nvPr>
            <p:ph type="sldNum" sz="quarter" idx="5"/>
          </p:nvPr>
        </p:nvSpPr>
        <p:spPr/>
        <p:txBody>
          <a:bodyPr/>
          <a:lstStyle/>
          <a:p>
            <a:fld id="{C3109244-B539-F54B-A389-56D9432EFFD2}" type="slidenum">
              <a:rPr lang="en-US" smtClean="0"/>
              <a:t>22</a:t>
            </a:fld>
            <a:endParaRPr lang="en-US"/>
          </a:p>
        </p:txBody>
      </p:sp>
    </p:spTree>
    <p:extLst>
      <p:ext uri="{BB962C8B-B14F-4D97-AF65-F5344CB8AC3E}">
        <p14:creationId xmlns:p14="http://schemas.microsoft.com/office/powerpoint/2010/main" val="249100258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640AAD-80AF-40E7-BE3F-43D32FC68ED4}"/>
              </a:ext>
            </a:extLst>
          </p:cNvPr>
          <p:cNvSpPr>
            <a:spLocks noGrp="1"/>
          </p:cNvSpPr>
          <p:nvPr>
            <p:ph type="ctrTitle"/>
          </p:nvPr>
        </p:nvSpPr>
        <p:spPr>
          <a:xfrm>
            <a:off x="1524000" y="1122363"/>
            <a:ext cx="9144000" cy="2387600"/>
          </a:xfrm>
        </p:spPr>
        <p:txBody>
          <a:bodyPr anchor="b"/>
          <a:lstStyle>
            <a:lvl1pPr algn="l">
              <a:defRPr sz="6000" b="1" i="0" cap="all" baseline="0"/>
            </a:lvl1pPr>
          </a:lstStyle>
          <a:p>
            <a:r>
              <a:rPr lang="en-US"/>
              <a:t>Click to edit Master title style</a:t>
            </a:r>
          </a:p>
        </p:txBody>
      </p:sp>
      <p:sp>
        <p:nvSpPr>
          <p:cNvPr id="3" name="Subtitle 2">
            <a:extLst>
              <a:ext uri="{FF2B5EF4-FFF2-40B4-BE49-F238E27FC236}">
                <a16:creationId xmlns:a16="http://schemas.microsoft.com/office/drawing/2014/main" id="{EC80FBD9-0977-4B2B-9318-30774BB0947C}"/>
              </a:ext>
            </a:extLst>
          </p:cNvPr>
          <p:cNvSpPr>
            <a:spLocks noGrp="1"/>
          </p:cNvSpPr>
          <p:nvPr>
            <p:ph type="subTitle" idx="1"/>
          </p:nvPr>
        </p:nvSpPr>
        <p:spPr>
          <a:xfrm>
            <a:off x="1524000" y="3602038"/>
            <a:ext cx="9144000" cy="1655762"/>
          </a:xfrm>
        </p:spPr>
        <p:txBody>
          <a:bodyPr/>
          <a:lstStyle>
            <a:lvl1pPr marL="0" indent="0" algn="l">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9CE66DA5-7751-4D3D-B753-58DF3B418763}"/>
              </a:ext>
            </a:extLst>
          </p:cNvPr>
          <p:cNvSpPr>
            <a:spLocks noGrp="1"/>
          </p:cNvSpPr>
          <p:nvPr>
            <p:ph type="dt" sz="half" idx="10"/>
          </p:nvPr>
        </p:nvSpPr>
        <p:spPr/>
        <p:txBody>
          <a:bodyPr/>
          <a:lstStyle/>
          <a:p>
            <a:fld id="{6A4B53A7-3209-46A6-9454-F38EAC8F11E7}" type="datetimeFigureOut">
              <a:rPr lang="en-US" smtClean="0"/>
              <a:t>11/21/2025</a:t>
            </a:fld>
            <a:endParaRPr lang="en-US"/>
          </a:p>
        </p:txBody>
      </p:sp>
      <p:sp>
        <p:nvSpPr>
          <p:cNvPr id="5" name="Footer Placeholder 4">
            <a:extLst>
              <a:ext uri="{FF2B5EF4-FFF2-40B4-BE49-F238E27FC236}">
                <a16:creationId xmlns:a16="http://schemas.microsoft.com/office/drawing/2014/main" id="{7F8C2A2A-62DB-40C0-8AE7-CB9B98649BB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401EAA4-F44C-4C1F-B8E3-1A3005300F50}"/>
              </a:ext>
            </a:extLst>
          </p:cNvPr>
          <p:cNvSpPr>
            <a:spLocks noGrp="1"/>
          </p:cNvSpPr>
          <p:nvPr>
            <p:ph type="sldNum" sz="quarter" idx="12"/>
          </p:nvPr>
        </p:nvSpPr>
        <p:spPr/>
        <p:txBody>
          <a:bodyPr/>
          <a:lstStyle/>
          <a:p>
            <a:fld id="{27CE633F-9882-4A5C-83A2-1109D0C73261}" type="slidenum">
              <a:rPr lang="en-US" smtClean="0"/>
              <a:t>‹#›</a:t>
            </a:fld>
            <a:endParaRPr lang="en-US"/>
          </a:p>
        </p:txBody>
      </p:sp>
      <p:cxnSp>
        <p:nvCxnSpPr>
          <p:cNvPr id="11" name="Straight Connector 10">
            <a:extLst>
              <a:ext uri="{FF2B5EF4-FFF2-40B4-BE49-F238E27FC236}">
                <a16:creationId xmlns:a16="http://schemas.microsoft.com/office/drawing/2014/main" id="{D1B787A8-0D67-4B7E-9B48-86BD906AB6B5}"/>
              </a:ext>
            </a:extLst>
          </p:cNvPr>
          <p:cNvCxnSpPr>
            <a:cxnSpLocks/>
          </p:cNvCxnSpPr>
          <p:nvPr/>
        </p:nvCxnSpPr>
        <p:spPr>
          <a:xfrm>
            <a:off x="715890" y="1114050"/>
            <a:ext cx="0" cy="5735637"/>
          </a:xfrm>
          <a:prstGeom prst="line">
            <a:avLst/>
          </a:prstGeom>
          <a:ln w="25400" cap="sq">
            <a:gradFill flip="none" rotWithShape="1">
              <a:gsLst>
                <a:gs pos="0">
                  <a:schemeClr val="accent2"/>
                </a:gs>
                <a:gs pos="100000">
                  <a:schemeClr val="accent4"/>
                </a:gs>
              </a:gsLst>
              <a:lin ang="16200000" scaled="1"/>
              <a:tileRect/>
            </a:gradFill>
            <a:beve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288806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6AD429-654B-4F0E-94E9-6FEF8EC67EF3}"/>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768D60B2-06F5-4567-BE1F-BBA5270537B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216F6F2-8269-4B80-8EE3-81FEE0F9DFA6}"/>
              </a:ext>
            </a:extLst>
          </p:cNvPr>
          <p:cNvSpPr>
            <a:spLocks noGrp="1"/>
          </p:cNvSpPr>
          <p:nvPr>
            <p:ph type="dt" sz="half" idx="10"/>
          </p:nvPr>
        </p:nvSpPr>
        <p:spPr/>
        <p:txBody>
          <a:bodyPr/>
          <a:lstStyle/>
          <a:p>
            <a:fld id="{6A4B53A7-3209-46A6-9454-F38EAC8F11E7}" type="datetimeFigureOut">
              <a:rPr lang="en-US" smtClean="0"/>
              <a:t>11/21/2025</a:t>
            </a:fld>
            <a:endParaRPr lang="en-US"/>
          </a:p>
        </p:txBody>
      </p:sp>
      <p:sp>
        <p:nvSpPr>
          <p:cNvPr id="5" name="Footer Placeholder 4">
            <a:extLst>
              <a:ext uri="{FF2B5EF4-FFF2-40B4-BE49-F238E27FC236}">
                <a16:creationId xmlns:a16="http://schemas.microsoft.com/office/drawing/2014/main" id="{56BC86E4-3EDE-4EB4-B1A3-A1198AADD17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41752B0-ACEC-49EF-8131-FCF35BC5CD35}"/>
              </a:ext>
            </a:extLst>
          </p:cNvPr>
          <p:cNvSpPr>
            <a:spLocks noGrp="1"/>
          </p:cNvSpPr>
          <p:nvPr>
            <p:ph type="sldNum" sz="quarter" idx="12"/>
          </p:nvPr>
        </p:nvSpPr>
        <p:spPr/>
        <p:txBody>
          <a:bodyPr/>
          <a:lstStyle/>
          <a:p>
            <a:fld id="{27CE633F-9882-4A5C-83A2-1109D0C73261}" type="slidenum">
              <a:rPr lang="en-US" smtClean="0"/>
              <a:t>‹#›</a:t>
            </a:fld>
            <a:endParaRPr lang="en-US"/>
          </a:p>
        </p:txBody>
      </p:sp>
      <p:cxnSp>
        <p:nvCxnSpPr>
          <p:cNvPr id="7" name="Straight Connector 6">
            <a:extLst>
              <a:ext uri="{FF2B5EF4-FFF2-40B4-BE49-F238E27FC236}">
                <a16:creationId xmlns:a16="http://schemas.microsoft.com/office/drawing/2014/main" id="{1A0462E3-375D-4E76-8886-69E06985D069}"/>
              </a:ext>
            </a:extLst>
          </p:cNvPr>
          <p:cNvCxnSpPr>
            <a:cxnSpLocks/>
          </p:cNvCxnSpPr>
          <p:nvPr/>
        </p:nvCxnSpPr>
        <p:spPr>
          <a:xfrm>
            <a:off x="715890" y="356812"/>
            <a:ext cx="0" cy="6492875"/>
          </a:xfrm>
          <a:prstGeom prst="line">
            <a:avLst/>
          </a:prstGeom>
          <a:ln w="25400" cap="sq">
            <a:gradFill flip="none" rotWithShape="1">
              <a:gsLst>
                <a:gs pos="0">
                  <a:schemeClr val="accent2"/>
                </a:gs>
                <a:gs pos="100000">
                  <a:schemeClr val="accent4"/>
                </a:gs>
              </a:gsLst>
              <a:lin ang="16200000" scaled="1"/>
              <a:tileRect/>
            </a:gradFill>
            <a:beve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93171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423B094-F480-477B-901C-7181F88C076D}"/>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1D052089-A920-4E52-98DC-8A5DC7B0ACCE}"/>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4A074FE-F1B4-421F-A66E-FA351C8F99E9}"/>
              </a:ext>
            </a:extLst>
          </p:cNvPr>
          <p:cNvSpPr>
            <a:spLocks noGrp="1"/>
          </p:cNvSpPr>
          <p:nvPr>
            <p:ph type="dt" sz="half" idx="10"/>
          </p:nvPr>
        </p:nvSpPr>
        <p:spPr/>
        <p:txBody>
          <a:bodyPr/>
          <a:lstStyle/>
          <a:p>
            <a:fld id="{6A4B53A7-3209-46A6-9454-F38EAC8F11E7}" type="datetimeFigureOut">
              <a:rPr lang="en-US" smtClean="0"/>
              <a:t>11/21/2025</a:t>
            </a:fld>
            <a:endParaRPr lang="en-US"/>
          </a:p>
        </p:txBody>
      </p:sp>
      <p:sp>
        <p:nvSpPr>
          <p:cNvPr id="5" name="Footer Placeholder 4">
            <a:extLst>
              <a:ext uri="{FF2B5EF4-FFF2-40B4-BE49-F238E27FC236}">
                <a16:creationId xmlns:a16="http://schemas.microsoft.com/office/drawing/2014/main" id="{34D764BA-3AB2-45FD-ABCB-975B3FDDF27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6FB3FEF-8252-49FD-82F2-3E5FABC65F9A}"/>
              </a:ext>
            </a:extLst>
          </p:cNvPr>
          <p:cNvSpPr>
            <a:spLocks noGrp="1"/>
          </p:cNvSpPr>
          <p:nvPr>
            <p:ph type="sldNum" sz="quarter" idx="12"/>
          </p:nvPr>
        </p:nvSpPr>
        <p:spPr/>
        <p:txBody>
          <a:bodyPr/>
          <a:lstStyle/>
          <a:p>
            <a:fld id="{27CE633F-9882-4A5C-83A2-1109D0C73261}" type="slidenum">
              <a:rPr lang="en-US" smtClean="0"/>
              <a:t>‹#›</a:t>
            </a:fld>
            <a:endParaRPr lang="en-US"/>
          </a:p>
        </p:txBody>
      </p:sp>
      <p:cxnSp>
        <p:nvCxnSpPr>
          <p:cNvPr id="7" name="Straight Connector 6">
            <a:extLst>
              <a:ext uri="{FF2B5EF4-FFF2-40B4-BE49-F238E27FC236}">
                <a16:creationId xmlns:a16="http://schemas.microsoft.com/office/drawing/2014/main" id="{0AEB5C65-83BB-4EBD-AD22-EDA8489D0F5D}"/>
              </a:ext>
            </a:extLst>
          </p:cNvPr>
          <p:cNvCxnSpPr>
            <a:cxnSpLocks/>
          </p:cNvCxnSpPr>
          <p:nvPr/>
        </p:nvCxnSpPr>
        <p:spPr>
          <a:xfrm flipV="1">
            <a:off x="8313" y="261865"/>
            <a:ext cx="11353802" cy="1"/>
          </a:xfrm>
          <a:prstGeom prst="line">
            <a:avLst/>
          </a:prstGeom>
          <a:ln w="25400" cap="sq">
            <a:gradFill flip="none" rotWithShape="1">
              <a:gsLst>
                <a:gs pos="0">
                  <a:schemeClr val="accent2"/>
                </a:gs>
                <a:gs pos="100000">
                  <a:schemeClr val="accent4"/>
                </a:gs>
              </a:gsLst>
              <a:lin ang="0" scaled="1"/>
              <a:tileRect/>
            </a:gradFill>
            <a:beve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4575650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45CFD0-9F71-697D-76AE-D0DF3DC699BC}"/>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CC674A56-91AE-4A4E-2096-B10BB243087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1CD2C6A0-649C-7888-DBBE-5C4E7F40ACA2}"/>
              </a:ext>
            </a:extLst>
          </p:cNvPr>
          <p:cNvSpPr>
            <a:spLocks noGrp="1"/>
          </p:cNvSpPr>
          <p:nvPr>
            <p:ph type="dt" sz="half" idx="10"/>
          </p:nvPr>
        </p:nvSpPr>
        <p:spPr/>
        <p:txBody>
          <a:bodyPr/>
          <a:lstStyle/>
          <a:p>
            <a:fld id="{572CD9E8-4DB6-4243-9CBF-31E5D67271E0}" type="datetimeFigureOut">
              <a:rPr lang="en-US" smtClean="0"/>
              <a:t>11/21/2025</a:t>
            </a:fld>
            <a:endParaRPr lang="en-US"/>
          </a:p>
        </p:txBody>
      </p:sp>
      <p:sp>
        <p:nvSpPr>
          <p:cNvPr id="5" name="Footer Placeholder 4">
            <a:extLst>
              <a:ext uri="{FF2B5EF4-FFF2-40B4-BE49-F238E27FC236}">
                <a16:creationId xmlns:a16="http://schemas.microsoft.com/office/drawing/2014/main" id="{1E983C97-8477-A3B2-2647-B0D8BCD903F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42B57BB-D9CC-3B34-37FB-7F78A1CB9302}"/>
              </a:ext>
            </a:extLst>
          </p:cNvPr>
          <p:cNvSpPr>
            <a:spLocks noGrp="1"/>
          </p:cNvSpPr>
          <p:nvPr>
            <p:ph type="sldNum" sz="quarter" idx="12"/>
          </p:nvPr>
        </p:nvSpPr>
        <p:spPr/>
        <p:txBody>
          <a:bodyPr/>
          <a:lstStyle/>
          <a:p>
            <a:fld id="{9F1D6384-6FB4-8341-A645-DAC125430C03}" type="slidenum">
              <a:rPr lang="en-US" smtClean="0"/>
              <a:t>‹#›</a:t>
            </a:fld>
            <a:endParaRPr lang="en-US"/>
          </a:p>
        </p:txBody>
      </p:sp>
    </p:spTree>
    <p:extLst>
      <p:ext uri="{BB962C8B-B14F-4D97-AF65-F5344CB8AC3E}">
        <p14:creationId xmlns:p14="http://schemas.microsoft.com/office/powerpoint/2010/main" val="28338738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8BC154-7344-2F20-0837-87B8C259390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61456E8-F592-214D-7A1F-9C3DB9497C4B}"/>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054943C-AE98-FC66-5C7F-C79FAB002CFC}"/>
              </a:ext>
            </a:extLst>
          </p:cNvPr>
          <p:cNvSpPr>
            <a:spLocks noGrp="1"/>
          </p:cNvSpPr>
          <p:nvPr>
            <p:ph type="dt" sz="half" idx="10"/>
          </p:nvPr>
        </p:nvSpPr>
        <p:spPr/>
        <p:txBody>
          <a:bodyPr/>
          <a:lstStyle/>
          <a:p>
            <a:fld id="{572CD9E8-4DB6-4243-9CBF-31E5D67271E0}" type="datetimeFigureOut">
              <a:rPr lang="en-US" smtClean="0"/>
              <a:t>11/21/2025</a:t>
            </a:fld>
            <a:endParaRPr lang="en-US"/>
          </a:p>
        </p:txBody>
      </p:sp>
      <p:sp>
        <p:nvSpPr>
          <p:cNvPr id="5" name="Footer Placeholder 4">
            <a:extLst>
              <a:ext uri="{FF2B5EF4-FFF2-40B4-BE49-F238E27FC236}">
                <a16:creationId xmlns:a16="http://schemas.microsoft.com/office/drawing/2014/main" id="{A74F632D-3473-4C12-62A8-263E1B2E277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515C97E-4104-D6B6-9464-6E3CC9F4B3C8}"/>
              </a:ext>
            </a:extLst>
          </p:cNvPr>
          <p:cNvSpPr>
            <a:spLocks noGrp="1"/>
          </p:cNvSpPr>
          <p:nvPr>
            <p:ph type="sldNum" sz="quarter" idx="12"/>
          </p:nvPr>
        </p:nvSpPr>
        <p:spPr/>
        <p:txBody>
          <a:bodyPr/>
          <a:lstStyle/>
          <a:p>
            <a:fld id="{9F1D6384-6FB4-8341-A645-DAC125430C03}" type="slidenum">
              <a:rPr lang="en-US" smtClean="0"/>
              <a:t>‹#›</a:t>
            </a:fld>
            <a:endParaRPr lang="en-US"/>
          </a:p>
        </p:txBody>
      </p:sp>
    </p:spTree>
    <p:extLst>
      <p:ext uri="{BB962C8B-B14F-4D97-AF65-F5344CB8AC3E}">
        <p14:creationId xmlns:p14="http://schemas.microsoft.com/office/powerpoint/2010/main" val="27757849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ED1204-8333-EE83-FAFA-126692A734DF}"/>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0279374B-A6E3-82F3-A782-BF64855445F2}"/>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32963A1E-9FC0-BFEA-0C10-45D30C16FEA7}"/>
              </a:ext>
            </a:extLst>
          </p:cNvPr>
          <p:cNvSpPr>
            <a:spLocks noGrp="1"/>
          </p:cNvSpPr>
          <p:nvPr>
            <p:ph type="dt" sz="half" idx="10"/>
          </p:nvPr>
        </p:nvSpPr>
        <p:spPr/>
        <p:txBody>
          <a:bodyPr/>
          <a:lstStyle/>
          <a:p>
            <a:fld id="{572CD9E8-4DB6-4243-9CBF-31E5D67271E0}" type="datetimeFigureOut">
              <a:rPr lang="en-US" smtClean="0"/>
              <a:t>11/21/2025</a:t>
            </a:fld>
            <a:endParaRPr lang="en-US"/>
          </a:p>
        </p:txBody>
      </p:sp>
      <p:sp>
        <p:nvSpPr>
          <p:cNvPr id="5" name="Footer Placeholder 4">
            <a:extLst>
              <a:ext uri="{FF2B5EF4-FFF2-40B4-BE49-F238E27FC236}">
                <a16:creationId xmlns:a16="http://schemas.microsoft.com/office/drawing/2014/main" id="{6E342D57-99C2-F5E9-064D-F1288E42118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D9A0ACF-7045-1D1A-DB72-11456125D038}"/>
              </a:ext>
            </a:extLst>
          </p:cNvPr>
          <p:cNvSpPr>
            <a:spLocks noGrp="1"/>
          </p:cNvSpPr>
          <p:nvPr>
            <p:ph type="sldNum" sz="quarter" idx="12"/>
          </p:nvPr>
        </p:nvSpPr>
        <p:spPr/>
        <p:txBody>
          <a:bodyPr/>
          <a:lstStyle/>
          <a:p>
            <a:fld id="{9F1D6384-6FB4-8341-A645-DAC125430C03}" type="slidenum">
              <a:rPr lang="en-US" smtClean="0"/>
              <a:t>‹#›</a:t>
            </a:fld>
            <a:endParaRPr lang="en-US"/>
          </a:p>
        </p:txBody>
      </p:sp>
    </p:spTree>
    <p:extLst>
      <p:ext uri="{BB962C8B-B14F-4D97-AF65-F5344CB8AC3E}">
        <p14:creationId xmlns:p14="http://schemas.microsoft.com/office/powerpoint/2010/main" val="152262591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4F4106-41D2-98E2-85BF-DDD57E22DB6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B217450-710C-E514-466A-17030257A60A}"/>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98F5B6F3-264D-20B9-3E3B-A1537215280D}"/>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C7B1ABC1-4D5F-2F63-7AF8-95CD39635524}"/>
              </a:ext>
            </a:extLst>
          </p:cNvPr>
          <p:cNvSpPr>
            <a:spLocks noGrp="1"/>
          </p:cNvSpPr>
          <p:nvPr>
            <p:ph type="dt" sz="half" idx="10"/>
          </p:nvPr>
        </p:nvSpPr>
        <p:spPr/>
        <p:txBody>
          <a:bodyPr/>
          <a:lstStyle/>
          <a:p>
            <a:fld id="{572CD9E8-4DB6-4243-9CBF-31E5D67271E0}" type="datetimeFigureOut">
              <a:rPr lang="en-US" smtClean="0"/>
              <a:t>11/21/2025</a:t>
            </a:fld>
            <a:endParaRPr lang="en-US"/>
          </a:p>
        </p:txBody>
      </p:sp>
      <p:sp>
        <p:nvSpPr>
          <p:cNvPr id="6" name="Footer Placeholder 5">
            <a:extLst>
              <a:ext uri="{FF2B5EF4-FFF2-40B4-BE49-F238E27FC236}">
                <a16:creationId xmlns:a16="http://schemas.microsoft.com/office/drawing/2014/main" id="{A4B3B17F-56FC-317D-2E7F-EA69E7BA524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6F8FD96-EB51-F218-A42A-3C777856A894}"/>
              </a:ext>
            </a:extLst>
          </p:cNvPr>
          <p:cNvSpPr>
            <a:spLocks noGrp="1"/>
          </p:cNvSpPr>
          <p:nvPr>
            <p:ph type="sldNum" sz="quarter" idx="12"/>
          </p:nvPr>
        </p:nvSpPr>
        <p:spPr/>
        <p:txBody>
          <a:bodyPr/>
          <a:lstStyle/>
          <a:p>
            <a:fld id="{9F1D6384-6FB4-8341-A645-DAC125430C03}" type="slidenum">
              <a:rPr lang="en-US" smtClean="0"/>
              <a:t>‹#›</a:t>
            </a:fld>
            <a:endParaRPr lang="en-US"/>
          </a:p>
        </p:txBody>
      </p:sp>
    </p:spTree>
    <p:extLst>
      <p:ext uri="{BB962C8B-B14F-4D97-AF65-F5344CB8AC3E}">
        <p14:creationId xmlns:p14="http://schemas.microsoft.com/office/powerpoint/2010/main" val="16731961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905745-74F2-D973-7C90-379424A2371A}"/>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62936C81-A62D-E241-DDFC-57A86DA4589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93E0BA8-06FA-DA29-A18A-3359F30EA725}"/>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B8DF3CDA-AE20-C378-DA8E-8CD567B205B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1852A2C9-9922-6889-1C66-DCD7CBB45C5C}"/>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DBFE8856-9ADE-5F64-46E5-3A1DFB5AA32C}"/>
              </a:ext>
            </a:extLst>
          </p:cNvPr>
          <p:cNvSpPr>
            <a:spLocks noGrp="1"/>
          </p:cNvSpPr>
          <p:nvPr>
            <p:ph type="dt" sz="half" idx="10"/>
          </p:nvPr>
        </p:nvSpPr>
        <p:spPr/>
        <p:txBody>
          <a:bodyPr/>
          <a:lstStyle/>
          <a:p>
            <a:fld id="{572CD9E8-4DB6-4243-9CBF-31E5D67271E0}" type="datetimeFigureOut">
              <a:rPr lang="en-US" smtClean="0"/>
              <a:t>11/21/2025</a:t>
            </a:fld>
            <a:endParaRPr lang="en-US"/>
          </a:p>
        </p:txBody>
      </p:sp>
      <p:sp>
        <p:nvSpPr>
          <p:cNvPr id="8" name="Footer Placeholder 7">
            <a:extLst>
              <a:ext uri="{FF2B5EF4-FFF2-40B4-BE49-F238E27FC236}">
                <a16:creationId xmlns:a16="http://schemas.microsoft.com/office/drawing/2014/main" id="{D3C13DE3-59B9-6D18-D8E5-D161A8FF7832}"/>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53FAEE68-F988-07B8-5AA7-3BC5035570DB}"/>
              </a:ext>
            </a:extLst>
          </p:cNvPr>
          <p:cNvSpPr>
            <a:spLocks noGrp="1"/>
          </p:cNvSpPr>
          <p:nvPr>
            <p:ph type="sldNum" sz="quarter" idx="12"/>
          </p:nvPr>
        </p:nvSpPr>
        <p:spPr/>
        <p:txBody>
          <a:bodyPr/>
          <a:lstStyle/>
          <a:p>
            <a:fld id="{9F1D6384-6FB4-8341-A645-DAC125430C03}" type="slidenum">
              <a:rPr lang="en-US" smtClean="0"/>
              <a:t>‹#›</a:t>
            </a:fld>
            <a:endParaRPr lang="en-US"/>
          </a:p>
        </p:txBody>
      </p:sp>
    </p:spTree>
    <p:extLst>
      <p:ext uri="{BB962C8B-B14F-4D97-AF65-F5344CB8AC3E}">
        <p14:creationId xmlns:p14="http://schemas.microsoft.com/office/powerpoint/2010/main" val="340008359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33A7EF-940E-A796-9230-7FC9E7EC1F9F}"/>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C1F5C74D-EF98-BFD2-BA60-46E4372686F1}"/>
              </a:ext>
            </a:extLst>
          </p:cNvPr>
          <p:cNvSpPr>
            <a:spLocks noGrp="1"/>
          </p:cNvSpPr>
          <p:nvPr>
            <p:ph type="dt" sz="half" idx="10"/>
          </p:nvPr>
        </p:nvSpPr>
        <p:spPr/>
        <p:txBody>
          <a:bodyPr/>
          <a:lstStyle/>
          <a:p>
            <a:fld id="{572CD9E8-4DB6-4243-9CBF-31E5D67271E0}" type="datetimeFigureOut">
              <a:rPr lang="en-US" smtClean="0"/>
              <a:t>11/21/2025</a:t>
            </a:fld>
            <a:endParaRPr lang="en-US"/>
          </a:p>
        </p:txBody>
      </p:sp>
      <p:sp>
        <p:nvSpPr>
          <p:cNvPr id="4" name="Footer Placeholder 3">
            <a:extLst>
              <a:ext uri="{FF2B5EF4-FFF2-40B4-BE49-F238E27FC236}">
                <a16:creationId xmlns:a16="http://schemas.microsoft.com/office/drawing/2014/main" id="{5BE583DF-D0AB-0556-B208-F00C3BBAB57B}"/>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34B2F678-6C17-10E3-32FE-5BF3299E5A60}"/>
              </a:ext>
            </a:extLst>
          </p:cNvPr>
          <p:cNvSpPr>
            <a:spLocks noGrp="1"/>
          </p:cNvSpPr>
          <p:nvPr>
            <p:ph type="sldNum" sz="quarter" idx="12"/>
          </p:nvPr>
        </p:nvSpPr>
        <p:spPr/>
        <p:txBody>
          <a:bodyPr/>
          <a:lstStyle/>
          <a:p>
            <a:fld id="{9F1D6384-6FB4-8341-A645-DAC125430C03}" type="slidenum">
              <a:rPr lang="en-US" smtClean="0"/>
              <a:t>‹#›</a:t>
            </a:fld>
            <a:endParaRPr lang="en-US"/>
          </a:p>
        </p:txBody>
      </p:sp>
    </p:spTree>
    <p:extLst>
      <p:ext uri="{BB962C8B-B14F-4D97-AF65-F5344CB8AC3E}">
        <p14:creationId xmlns:p14="http://schemas.microsoft.com/office/powerpoint/2010/main" val="227236331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E3CE03F-BCE1-3306-37A6-13808D82F13B}"/>
              </a:ext>
            </a:extLst>
          </p:cNvPr>
          <p:cNvSpPr>
            <a:spLocks noGrp="1"/>
          </p:cNvSpPr>
          <p:nvPr>
            <p:ph type="dt" sz="half" idx="10"/>
          </p:nvPr>
        </p:nvSpPr>
        <p:spPr/>
        <p:txBody>
          <a:bodyPr/>
          <a:lstStyle/>
          <a:p>
            <a:fld id="{572CD9E8-4DB6-4243-9CBF-31E5D67271E0}" type="datetimeFigureOut">
              <a:rPr lang="en-US" smtClean="0"/>
              <a:t>11/21/2025</a:t>
            </a:fld>
            <a:endParaRPr lang="en-US"/>
          </a:p>
        </p:txBody>
      </p:sp>
      <p:sp>
        <p:nvSpPr>
          <p:cNvPr id="3" name="Footer Placeholder 2">
            <a:extLst>
              <a:ext uri="{FF2B5EF4-FFF2-40B4-BE49-F238E27FC236}">
                <a16:creationId xmlns:a16="http://schemas.microsoft.com/office/drawing/2014/main" id="{16D6044B-7F51-31B7-923A-05546C050167}"/>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6F167BFD-EB3A-0E0E-C605-CE9939E221E0}"/>
              </a:ext>
            </a:extLst>
          </p:cNvPr>
          <p:cNvSpPr>
            <a:spLocks noGrp="1"/>
          </p:cNvSpPr>
          <p:nvPr>
            <p:ph type="sldNum" sz="quarter" idx="12"/>
          </p:nvPr>
        </p:nvSpPr>
        <p:spPr/>
        <p:txBody>
          <a:bodyPr/>
          <a:lstStyle/>
          <a:p>
            <a:fld id="{9F1D6384-6FB4-8341-A645-DAC125430C03}" type="slidenum">
              <a:rPr lang="en-US" smtClean="0"/>
              <a:t>‹#›</a:t>
            </a:fld>
            <a:endParaRPr lang="en-US"/>
          </a:p>
        </p:txBody>
      </p:sp>
    </p:spTree>
    <p:extLst>
      <p:ext uri="{BB962C8B-B14F-4D97-AF65-F5344CB8AC3E}">
        <p14:creationId xmlns:p14="http://schemas.microsoft.com/office/powerpoint/2010/main" val="215120730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0FDDB5-F126-3881-AD26-57C8344DC98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E3606129-05AF-EFDB-926C-E4620C0950E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37C53C46-253F-4D74-ABC5-9252E4C417B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4F123D7-E0CD-1246-6575-316225E3B1FC}"/>
              </a:ext>
            </a:extLst>
          </p:cNvPr>
          <p:cNvSpPr>
            <a:spLocks noGrp="1"/>
          </p:cNvSpPr>
          <p:nvPr>
            <p:ph type="dt" sz="half" idx="10"/>
          </p:nvPr>
        </p:nvSpPr>
        <p:spPr/>
        <p:txBody>
          <a:bodyPr/>
          <a:lstStyle/>
          <a:p>
            <a:fld id="{572CD9E8-4DB6-4243-9CBF-31E5D67271E0}" type="datetimeFigureOut">
              <a:rPr lang="en-US" smtClean="0"/>
              <a:t>11/21/2025</a:t>
            </a:fld>
            <a:endParaRPr lang="en-US"/>
          </a:p>
        </p:txBody>
      </p:sp>
      <p:sp>
        <p:nvSpPr>
          <p:cNvPr id="6" name="Footer Placeholder 5">
            <a:extLst>
              <a:ext uri="{FF2B5EF4-FFF2-40B4-BE49-F238E27FC236}">
                <a16:creationId xmlns:a16="http://schemas.microsoft.com/office/drawing/2014/main" id="{5D126340-9EF3-1A7F-8C39-E08CFA206C7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39D6F7E-3B4A-1B22-8003-0BCDD93F3832}"/>
              </a:ext>
            </a:extLst>
          </p:cNvPr>
          <p:cNvSpPr>
            <a:spLocks noGrp="1"/>
          </p:cNvSpPr>
          <p:nvPr>
            <p:ph type="sldNum" sz="quarter" idx="12"/>
          </p:nvPr>
        </p:nvSpPr>
        <p:spPr/>
        <p:txBody>
          <a:bodyPr/>
          <a:lstStyle/>
          <a:p>
            <a:fld id="{9F1D6384-6FB4-8341-A645-DAC125430C03}" type="slidenum">
              <a:rPr lang="en-US" smtClean="0"/>
              <a:t>‹#›</a:t>
            </a:fld>
            <a:endParaRPr lang="en-US"/>
          </a:p>
        </p:txBody>
      </p:sp>
    </p:spTree>
    <p:extLst>
      <p:ext uri="{BB962C8B-B14F-4D97-AF65-F5344CB8AC3E}">
        <p14:creationId xmlns:p14="http://schemas.microsoft.com/office/powerpoint/2010/main" val="30154423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96CF8C-1EA0-4E47-AC60-CAC3B80A3C5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28CABF8-19D8-4F3C-994F-4D35EC7A2C3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097BB2D-4E2C-4490-A2A3-4B68BCC5D2F9}"/>
              </a:ext>
            </a:extLst>
          </p:cNvPr>
          <p:cNvSpPr>
            <a:spLocks noGrp="1"/>
          </p:cNvSpPr>
          <p:nvPr>
            <p:ph type="dt" sz="half" idx="10"/>
          </p:nvPr>
        </p:nvSpPr>
        <p:spPr/>
        <p:txBody>
          <a:bodyPr/>
          <a:lstStyle/>
          <a:p>
            <a:fld id="{6A4B53A7-3209-46A6-9454-F38EAC8F11E7}" type="datetimeFigureOut">
              <a:rPr lang="en-US" smtClean="0"/>
              <a:t>11/21/2025</a:t>
            </a:fld>
            <a:endParaRPr lang="en-US"/>
          </a:p>
        </p:txBody>
      </p:sp>
      <p:sp>
        <p:nvSpPr>
          <p:cNvPr id="5" name="Footer Placeholder 4">
            <a:extLst>
              <a:ext uri="{FF2B5EF4-FFF2-40B4-BE49-F238E27FC236}">
                <a16:creationId xmlns:a16="http://schemas.microsoft.com/office/drawing/2014/main" id="{6140F15D-DD72-46D5-BF0F-F5064710700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266FD4D-815A-431C-ADEF-DE6F236F617F}"/>
              </a:ext>
            </a:extLst>
          </p:cNvPr>
          <p:cNvSpPr>
            <a:spLocks noGrp="1"/>
          </p:cNvSpPr>
          <p:nvPr>
            <p:ph type="sldNum" sz="quarter" idx="12"/>
          </p:nvPr>
        </p:nvSpPr>
        <p:spPr/>
        <p:txBody>
          <a:bodyPr/>
          <a:lstStyle/>
          <a:p>
            <a:fld id="{27CE633F-9882-4A5C-83A2-1109D0C73261}" type="slidenum">
              <a:rPr lang="en-US" smtClean="0"/>
              <a:t>‹#›</a:t>
            </a:fld>
            <a:endParaRPr lang="en-US"/>
          </a:p>
        </p:txBody>
      </p:sp>
      <p:cxnSp>
        <p:nvCxnSpPr>
          <p:cNvPr id="7" name="Straight Connector 6">
            <a:extLst>
              <a:ext uri="{FF2B5EF4-FFF2-40B4-BE49-F238E27FC236}">
                <a16:creationId xmlns:a16="http://schemas.microsoft.com/office/drawing/2014/main" id="{5C05CAAB-DBA2-4548-AD5F-01BB97FBB207}"/>
              </a:ext>
            </a:extLst>
          </p:cNvPr>
          <p:cNvCxnSpPr>
            <a:cxnSpLocks/>
          </p:cNvCxnSpPr>
          <p:nvPr/>
        </p:nvCxnSpPr>
        <p:spPr>
          <a:xfrm>
            <a:off x="715890" y="356812"/>
            <a:ext cx="0" cy="6492875"/>
          </a:xfrm>
          <a:prstGeom prst="line">
            <a:avLst/>
          </a:prstGeom>
          <a:ln w="25400" cap="sq">
            <a:gradFill flip="none" rotWithShape="1">
              <a:gsLst>
                <a:gs pos="0">
                  <a:schemeClr val="accent2"/>
                </a:gs>
                <a:gs pos="100000">
                  <a:schemeClr val="accent4"/>
                </a:gs>
              </a:gsLst>
              <a:lin ang="16200000" scaled="1"/>
              <a:tileRect/>
            </a:gradFill>
            <a:beve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2159315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311E7D-F2D0-8463-4FFD-B3A67CF5B27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A8B910AE-12B6-92FC-4DCE-8084F478665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0CA58151-5C00-99BA-252B-E8D0C0F7A5B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C77E00F-0CD2-2032-301D-24AA79D402B7}"/>
              </a:ext>
            </a:extLst>
          </p:cNvPr>
          <p:cNvSpPr>
            <a:spLocks noGrp="1"/>
          </p:cNvSpPr>
          <p:nvPr>
            <p:ph type="dt" sz="half" idx="10"/>
          </p:nvPr>
        </p:nvSpPr>
        <p:spPr/>
        <p:txBody>
          <a:bodyPr/>
          <a:lstStyle/>
          <a:p>
            <a:fld id="{572CD9E8-4DB6-4243-9CBF-31E5D67271E0}" type="datetimeFigureOut">
              <a:rPr lang="en-US" smtClean="0"/>
              <a:t>11/21/2025</a:t>
            </a:fld>
            <a:endParaRPr lang="en-US"/>
          </a:p>
        </p:txBody>
      </p:sp>
      <p:sp>
        <p:nvSpPr>
          <p:cNvPr id="6" name="Footer Placeholder 5">
            <a:extLst>
              <a:ext uri="{FF2B5EF4-FFF2-40B4-BE49-F238E27FC236}">
                <a16:creationId xmlns:a16="http://schemas.microsoft.com/office/drawing/2014/main" id="{AA2FE582-478E-3073-82DE-6A34EE498E8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C619D7C-084B-3600-390D-C10276CD5B71}"/>
              </a:ext>
            </a:extLst>
          </p:cNvPr>
          <p:cNvSpPr>
            <a:spLocks noGrp="1"/>
          </p:cNvSpPr>
          <p:nvPr>
            <p:ph type="sldNum" sz="quarter" idx="12"/>
          </p:nvPr>
        </p:nvSpPr>
        <p:spPr/>
        <p:txBody>
          <a:bodyPr/>
          <a:lstStyle/>
          <a:p>
            <a:fld id="{9F1D6384-6FB4-8341-A645-DAC125430C03}" type="slidenum">
              <a:rPr lang="en-US" smtClean="0"/>
              <a:t>‹#›</a:t>
            </a:fld>
            <a:endParaRPr lang="en-US"/>
          </a:p>
        </p:txBody>
      </p:sp>
    </p:spTree>
    <p:extLst>
      <p:ext uri="{BB962C8B-B14F-4D97-AF65-F5344CB8AC3E}">
        <p14:creationId xmlns:p14="http://schemas.microsoft.com/office/powerpoint/2010/main" val="373659668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7CEE52-D844-EC6A-7C3A-8EB021025E27}"/>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67911B08-7B7B-0AC0-D515-68C34F441EAB}"/>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5D2479B-E5BB-4080-E765-993F56B7EA9F}"/>
              </a:ext>
            </a:extLst>
          </p:cNvPr>
          <p:cNvSpPr>
            <a:spLocks noGrp="1"/>
          </p:cNvSpPr>
          <p:nvPr>
            <p:ph type="dt" sz="half" idx="10"/>
          </p:nvPr>
        </p:nvSpPr>
        <p:spPr/>
        <p:txBody>
          <a:bodyPr/>
          <a:lstStyle/>
          <a:p>
            <a:fld id="{572CD9E8-4DB6-4243-9CBF-31E5D67271E0}" type="datetimeFigureOut">
              <a:rPr lang="en-US" smtClean="0"/>
              <a:t>11/21/2025</a:t>
            </a:fld>
            <a:endParaRPr lang="en-US"/>
          </a:p>
        </p:txBody>
      </p:sp>
      <p:sp>
        <p:nvSpPr>
          <p:cNvPr id="5" name="Footer Placeholder 4">
            <a:extLst>
              <a:ext uri="{FF2B5EF4-FFF2-40B4-BE49-F238E27FC236}">
                <a16:creationId xmlns:a16="http://schemas.microsoft.com/office/drawing/2014/main" id="{B9D5AB9F-54F9-66C7-BC11-F615D3409DD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9EA5064-365F-01E1-9714-56B61935328A}"/>
              </a:ext>
            </a:extLst>
          </p:cNvPr>
          <p:cNvSpPr>
            <a:spLocks noGrp="1"/>
          </p:cNvSpPr>
          <p:nvPr>
            <p:ph type="sldNum" sz="quarter" idx="12"/>
          </p:nvPr>
        </p:nvSpPr>
        <p:spPr/>
        <p:txBody>
          <a:bodyPr/>
          <a:lstStyle/>
          <a:p>
            <a:fld id="{9F1D6384-6FB4-8341-A645-DAC125430C03}" type="slidenum">
              <a:rPr lang="en-US" smtClean="0"/>
              <a:t>‹#›</a:t>
            </a:fld>
            <a:endParaRPr lang="en-US"/>
          </a:p>
        </p:txBody>
      </p:sp>
    </p:spTree>
    <p:extLst>
      <p:ext uri="{BB962C8B-B14F-4D97-AF65-F5344CB8AC3E}">
        <p14:creationId xmlns:p14="http://schemas.microsoft.com/office/powerpoint/2010/main" val="187688515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340AFFD-9366-BB81-A0C0-C8AF5CF2B830}"/>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72DED086-E106-61EA-311D-C429250D263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5DC10B3-ED4B-809D-7237-7FD9B5915E53}"/>
              </a:ext>
            </a:extLst>
          </p:cNvPr>
          <p:cNvSpPr>
            <a:spLocks noGrp="1"/>
          </p:cNvSpPr>
          <p:nvPr>
            <p:ph type="dt" sz="half" idx="10"/>
          </p:nvPr>
        </p:nvSpPr>
        <p:spPr/>
        <p:txBody>
          <a:bodyPr/>
          <a:lstStyle/>
          <a:p>
            <a:fld id="{572CD9E8-4DB6-4243-9CBF-31E5D67271E0}" type="datetimeFigureOut">
              <a:rPr lang="en-US" smtClean="0"/>
              <a:t>11/21/2025</a:t>
            </a:fld>
            <a:endParaRPr lang="en-US"/>
          </a:p>
        </p:txBody>
      </p:sp>
      <p:sp>
        <p:nvSpPr>
          <p:cNvPr id="5" name="Footer Placeholder 4">
            <a:extLst>
              <a:ext uri="{FF2B5EF4-FFF2-40B4-BE49-F238E27FC236}">
                <a16:creationId xmlns:a16="http://schemas.microsoft.com/office/drawing/2014/main" id="{D5FAAA87-EA35-331C-3255-3E0556B8EB8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2DA4EC8-1F6A-D958-1179-35096D96C0AF}"/>
              </a:ext>
            </a:extLst>
          </p:cNvPr>
          <p:cNvSpPr>
            <a:spLocks noGrp="1"/>
          </p:cNvSpPr>
          <p:nvPr>
            <p:ph type="sldNum" sz="quarter" idx="12"/>
          </p:nvPr>
        </p:nvSpPr>
        <p:spPr/>
        <p:txBody>
          <a:bodyPr/>
          <a:lstStyle/>
          <a:p>
            <a:fld id="{9F1D6384-6FB4-8341-A645-DAC125430C03}" type="slidenum">
              <a:rPr lang="en-US" smtClean="0"/>
              <a:t>‹#›</a:t>
            </a:fld>
            <a:endParaRPr lang="en-US"/>
          </a:p>
        </p:txBody>
      </p:sp>
    </p:spTree>
    <p:extLst>
      <p:ext uri="{BB962C8B-B14F-4D97-AF65-F5344CB8AC3E}">
        <p14:creationId xmlns:p14="http://schemas.microsoft.com/office/powerpoint/2010/main" val="35176989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5FC2D1-D3FE-4B37-8740-57444421FDBF}"/>
              </a:ext>
            </a:extLst>
          </p:cNvPr>
          <p:cNvSpPr>
            <a:spLocks noGrp="1"/>
          </p:cNvSpPr>
          <p:nvPr>
            <p:ph type="title"/>
          </p:nvPr>
        </p:nvSpPr>
        <p:spPr>
          <a:xfrm>
            <a:off x="831850" y="1709738"/>
            <a:ext cx="10515600" cy="2852737"/>
          </a:xfrm>
        </p:spPr>
        <p:txBody>
          <a:bodyPr anchor="b"/>
          <a:lstStyle>
            <a:lvl1pPr>
              <a:defRPr sz="6000" b="1" i="0" cap="all" baseline="0"/>
            </a:lvl1pPr>
          </a:lstStyle>
          <a:p>
            <a:r>
              <a:rPr lang="en-US"/>
              <a:t>Click to edit Master title style</a:t>
            </a:r>
          </a:p>
        </p:txBody>
      </p:sp>
      <p:sp>
        <p:nvSpPr>
          <p:cNvPr id="3" name="Text Placeholder 2">
            <a:extLst>
              <a:ext uri="{FF2B5EF4-FFF2-40B4-BE49-F238E27FC236}">
                <a16:creationId xmlns:a16="http://schemas.microsoft.com/office/drawing/2014/main" id="{BA5AF550-086C-426E-A374-85DB3957017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9A58988-AD39-4AE9-8E6A-0907F0BE2673}"/>
              </a:ext>
            </a:extLst>
          </p:cNvPr>
          <p:cNvSpPr>
            <a:spLocks noGrp="1"/>
          </p:cNvSpPr>
          <p:nvPr>
            <p:ph type="dt" sz="half" idx="10"/>
          </p:nvPr>
        </p:nvSpPr>
        <p:spPr/>
        <p:txBody>
          <a:bodyPr/>
          <a:lstStyle/>
          <a:p>
            <a:fld id="{6A4B53A7-3209-46A6-9454-F38EAC8F11E7}" type="datetimeFigureOut">
              <a:rPr lang="en-US" smtClean="0"/>
              <a:t>11/21/2025</a:t>
            </a:fld>
            <a:endParaRPr lang="en-US"/>
          </a:p>
        </p:txBody>
      </p:sp>
      <p:sp>
        <p:nvSpPr>
          <p:cNvPr id="5" name="Footer Placeholder 4">
            <a:extLst>
              <a:ext uri="{FF2B5EF4-FFF2-40B4-BE49-F238E27FC236}">
                <a16:creationId xmlns:a16="http://schemas.microsoft.com/office/drawing/2014/main" id="{1D366319-82EE-408E-819F-8F8E6DBA7A5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F21C8A6-777F-496D-8620-AE52BFC33FC4}"/>
              </a:ext>
            </a:extLst>
          </p:cNvPr>
          <p:cNvSpPr>
            <a:spLocks noGrp="1"/>
          </p:cNvSpPr>
          <p:nvPr>
            <p:ph type="sldNum" sz="quarter" idx="12"/>
          </p:nvPr>
        </p:nvSpPr>
        <p:spPr/>
        <p:txBody>
          <a:bodyPr/>
          <a:lstStyle/>
          <a:p>
            <a:fld id="{27CE633F-9882-4A5C-83A2-1109D0C73261}" type="slidenum">
              <a:rPr lang="en-US" smtClean="0"/>
              <a:t>‹#›</a:t>
            </a:fld>
            <a:endParaRPr lang="en-US"/>
          </a:p>
        </p:txBody>
      </p:sp>
      <p:cxnSp>
        <p:nvCxnSpPr>
          <p:cNvPr id="9" name="Straight Connector 8">
            <a:extLst>
              <a:ext uri="{FF2B5EF4-FFF2-40B4-BE49-F238E27FC236}">
                <a16:creationId xmlns:a16="http://schemas.microsoft.com/office/drawing/2014/main" id="{C031F83B-57A8-4533-981C-D1FFAD2B6B6F}"/>
              </a:ext>
            </a:extLst>
          </p:cNvPr>
          <p:cNvCxnSpPr>
            <a:cxnSpLocks/>
          </p:cNvCxnSpPr>
          <p:nvPr/>
        </p:nvCxnSpPr>
        <p:spPr>
          <a:xfrm>
            <a:off x="715890" y="1701425"/>
            <a:ext cx="0" cy="5148262"/>
          </a:xfrm>
          <a:prstGeom prst="line">
            <a:avLst/>
          </a:prstGeom>
          <a:ln w="25400" cap="sq">
            <a:gradFill flip="none" rotWithShape="1">
              <a:gsLst>
                <a:gs pos="0">
                  <a:schemeClr val="accent2"/>
                </a:gs>
                <a:gs pos="100000">
                  <a:schemeClr val="accent4"/>
                </a:gs>
              </a:gsLst>
              <a:lin ang="16200000" scaled="1"/>
              <a:tileRect/>
            </a:gradFill>
            <a:beve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596744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257166-6921-4546-BA2C-99E464681F4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95B9122-6371-4049-B57A-33DED7DA2F76}"/>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BA14555D-0753-4312-A26B-2338813F9BB1}"/>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03D8FDCB-69DA-4A8F-8B91-5CFF77897C27}"/>
              </a:ext>
            </a:extLst>
          </p:cNvPr>
          <p:cNvSpPr>
            <a:spLocks noGrp="1"/>
          </p:cNvSpPr>
          <p:nvPr>
            <p:ph type="dt" sz="half" idx="10"/>
          </p:nvPr>
        </p:nvSpPr>
        <p:spPr/>
        <p:txBody>
          <a:bodyPr/>
          <a:lstStyle/>
          <a:p>
            <a:fld id="{6A4B53A7-3209-46A6-9454-F38EAC8F11E7}" type="datetimeFigureOut">
              <a:rPr lang="en-US" smtClean="0"/>
              <a:t>11/21/2025</a:t>
            </a:fld>
            <a:endParaRPr lang="en-US"/>
          </a:p>
        </p:txBody>
      </p:sp>
      <p:sp>
        <p:nvSpPr>
          <p:cNvPr id="6" name="Footer Placeholder 5">
            <a:extLst>
              <a:ext uri="{FF2B5EF4-FFF2-40B4-BE49-F238E27FC236}">
                <a16:creationId xmlns:a16="http://schemas.microsoft.com/office/drawing/2014/main" id="{91AC8C07-E0D3-4464-AE3C-25730D75C8E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C2596A6-734E-4AE0-BFB8-3089137BF8E8}"/>
              </a:ext>
            </a:extLst>
          </p:cNvPr>
          <p:cNvSpPr>
            <a:spLocks noGrp="1"/>
          </p:cNvSpPr>
          <p:nvPr>
            <p:ph type="sldNum" sz="quarter" idx="12"/>
          </p:nvPr>
        </p:nvSpPr>
        <p:spPr/>
        <p:txBody>
          <a:bodyPr/>
          <a:lstStyle/>
          <a:p>
            <a:fld id="{27CE633F-9882-4A5C-83A2-1109D0C73261}" type="slidenum">
              <a:rPr lang="en-US" smtClean="0"/>
              <a:t>‹#›</a:t>
            </a:fld>
            <a:endParaRPr lang="en-US"/>
          </a:p>
        </p:txBody>
      </p:sp>
      <p:cxnSp>
        <p:nvCxnSpPr>
          <p:cNvPr id="8" name="Straight Connector 7">
            <a:extLst>
              <a:ext uri="{FF2B5EF4-FFF2-40B4-BE49-F238E27FC236}">
                <a16:creationId xmlns:a16="http://schemas.microsoft.com/office/drawing/2014/main" id="{3FB7E8F4-3FB3-45AB-A381-9093CA95AAEE}"/>
              </a:ext>
            </a:extLst>
          </p:cNvPr>
          <p:cNvCxnSpPr>
            <a:cxnSpLocks/>
          </p:cNvCxnSpPr>
          <p:nvPr/>
        </p:nvCxnSpPr>
        <p:spPr>
          <a:xfrm>
            <a:off x="715890" y="356812"/>
            <a:ext cx="0" cy="6492875"/>
          </a:xfrm>
          <a:prstGeom prst="line">
            <a:avLst/>
          </a:prstGeom>
          <a:ln w="25400" cap="sq">
            <a:gradFill flip="none" rotWithShape="1">
              <a:gsLst>
                <a:gs pos="0">
                  <a:schemeClr val="accent2"/>
                </a:gs>
                <a:gs pos="100000">
                  <a:schemeClr val="accent4"/>
                </a:gs>
              </a:gsLst>
              <a:lin ang="16200000" scaled="1"/>
              <a:tileRect/>
            </a:gradFill>
            <a:beve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3961949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F057AE-3B3B-4261-B912-BF9EB9A58C36}"/>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72A2D237-A706-4712-90CA-B04517CBBE0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DE39CA1-2B6D-427E-9688-9093D5865CB7}"/>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F3D53357-616B-47F4-944B-F979FE96635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D7EA593-3036-4FB5-94B4-D9431DF04871}"/>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E86B3EF2-2C04-480F-A570-14E520DD00DE}"/>
              </a:ext>
            </a:extLst>
          </p:cNvPr>
          <p:cNvSpPr>
            <a:spLocks noGrp="1"/>
          </p:cNvSpPr>
          <p:nvPr>
            <p:ph type="dt" sz="half" idx="10"/>
          </p:nvPr>
        </p:nvSpPr>
        <p:spPr/>
        <p:txBody>
          <a:bodyPr/>
          <a:lstStyle/>
          <a:p>
            <a:fld id="{6A4B53A7-3209-46A6-9454-F38EAC8F11E7}" type="datetimeFigureOut">
              <a:rPr lang="en-US" smtClean="0"/>
              <a:t>11/21/2025</a:t>
            </a:fld>
            <a:endParaRPr lang="en-US"/>
          </a:p>
        </p:txBody>
      </p:sp>
      <p:sp>
        <p:nvSpPr>
          <p:cNvPr id="8" name="Footer Placeholder 7">
            <a:extLst>
              <a:ext uri="{FF2B5EF4-FFF2-40B4-BE49-F238E27FC236}">
                <a16:creationId xmlns:a16="http://schemas.microsoft.com/office/drawing/2014/main" id="{1CF5783E-3073-4F4D-8B9C-C5B18DDA5A35}"/>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F1A75FE3-6719-4790-AA00-251BC2A6E5AF}"/>
              </a:ext>
            </a:extLst>
          </p:cNvPr>
          <p:cNvSpPr>
            <a:spLocks noGrp="1"/>
          </p:cNvSpPr>
          <p:nvPr>
            <p:ph type="sldNum" sz="quarter" idx="12"/>
          </p:nvPr>
        </p:nvSpPr>
        <p:spPr/>
        <p:txBody>
          <a:bodyPr/>
          <a:lstStyle/>
          <a:p>
            <a:fld id="{27CE633F-9882-4A5C-83A2-1109D0C73261}" type="slidenum">
              <a:rPr lang="en-US" smtClean="0"/>
              <a:t>‹#›</a:t>
            </a:fld>
            <a:endParaRPr lang="en-US"/>
          </a:p>
        </p:txBody>
      </p:sp>
      <p:cxnSp>
        <p:nvCxnSpPr>
          <p:cNvPr id="10" name="Straight Connector 9">
            <a:extLst>
              <a:ext uri="{FF2B5EF4-FFF2-40B4-BE49-F238E27FC236}">
                <a16:creationId xmlns:a16="http://schemas.microsoft.com/office/drawing/2014/main" id="{160F34ED-DA60-4CC2-B735-B0EC5D9FEA35}"/>
              </a:ext>
            </a:extLst>
          </p:cNvPr>
          <p:cNvCxnSpPr>
            <a:cxnSpLocks/>
          </p:cNvCxnSpPr>
          <p:nvPr/>
        </p:nvCxnSpPr>
        <p:spPr>
          <a:xfrm>
            <a:off x="715890" y="356812"/>
            <a:ext cx="0" cy="6492875"/>
          </a:xfrm>
          <a:prstGeom prst="line">
            <a:avLst/>
          </a:prstGeom>
          <a:ln w="25400" cap="sq">
            <a:gradFill flip="none" rotWithShape="1">
              <a:gsLst>
                <a:gs pos="0">
                  <a:schemeClr val="accent2"/>
                </a:gs>
                <a:gs pos="100000">
                  <a:schemeClr val="accent4"/>
                </a:gs>
              </a:gsLst>
              <a:lin ang="16200000" scaled="1"/>
              <a:tileRect/>
            </a:gradFill>
            <a:beve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16191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69F227-D21C-48B3-828A-6BFA9585E82F}"/>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8DF1DFFF-E5C5-43DF-B71C-7270DB97372C}"/>
              </a:ext>
            </a:extLst>
          </p:cNvPr>
          <p:cNvSpPr>
            <a:spLocks noGrp="1"/>
          </p:cNvSpPr>
          <p:nvPr>
            <p:ph type="dt" sz="half" idx="10"/>
          </p:nvPr>
        </p:nvSpPr>
        <p:spPr/>
        <p:txBody>
          <a:bodyPr/>
          <a:lstStyle/>
          <a:p>
            <a:fld id="{6A4B53A7-3209-46A6-9454-F38EAC8F11E7}" type="datetimeFigureOut">
              <a:rPr lang="en-US" smtClean="0"/>
              <a:t>11/21/2025</a:t>
            </a:fld>
            <a:endParaRPr lang="en-US"/>
          </a:p>
        </p:txBody>
      </p:sp>
      <p:sp>
        <p:nvSpPr>
          <p:cNvPr id="4" name="Footer Placeholder 3">
            <a:extLst>
              <a:ext uri="{FF2B5EF4-FFF2-40B4-BE49-F238E27FC236}">
                <a16:creationId xmlns:a16="http://schemas.microsoft.com/office/drawing/2014/main" id="{7EBC03C0-6EB7-4633-967C-12C35768BB58}"/>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30FF4306-91CD-4B7B-8A53-34BE8F997581}"/>
              </a:ext>
            </a:extLst>
          </p:cNvPr>
          <p:cNvSpPr>
            <a:spLocks noGrp="1"/>
          </p:cNvSpPr>
          <p:nvPr>
            <p:ph type="sldNum" sz="quarter" idx="12"/>
          </p:nvPr>
        </p:nvSpPr>
        <p:spPr/>
        <p:txBody>
          <a:bodyPr/>
          <a:lstStyle/>
          <a:p>
            <a:fld id="{27CE633F-9882-4A5C-83A2-1109D0C73261}" type="slidenum">
              <a:rPr lang="en-US" smtClean="0"/>
              <a:t>‹#›</a:t>
            </a:fld>
            <a:endParaRPr lang="en-US"/>
          </a:p>
        </p:txBody>
      </p:sp>
      <p:cxnSp>
        <p:nvCxnSpPr>
          <p:cNvPr id="6" name="Straight Connector 5">
            <a:extLst>
              <a:ext uri="{FF2B5EF4-FFF2-40B4-BE49-F238E27FC236}">
                <a16:creationId xmlns:a16="http://schemas.microsoft.com/office/drawing/2014/main" id="{57596AF9-469C-436D-B7D2-77952EF1825E}"/>
              </a:ext>
            </a:extLst>
          </p:cNvPr>
          <p:cNvCxnSpPr>
            <a:cxnSpLocks/>
          </p:cNvCxnSpPr>
          <p:nvPr/>
        </p:nvCxnSpPr>
        <p:spPr>
          <a:xfrm>
            <a:off x="715890" y="356812"/>
            <a:ext cx="0" cy="6492875"/>
          </a:xfrm>
          <a:prstGeom prst="line">
            <a:avLst/>
          </a:prstGeom>
          <a:ln w="25400" cap="sq">
            <a:gradFill flip="none" rotWithShape="1">
              <a:gsLst>
                <a:gs pos="0">
                  <a:schemeClr val="accent2"/>
                </a:gs>
                <a:gs pos="100000">
                  <a:schemeClr val="accent4"/>
                </a:gs>
              </a:gsLst>
              <a:lin ang="16200000" scaled="1"/>
              <a:tileRect/>
            </a:gradFill>
            <a:beve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6108008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DFF36D6-399B-43E3-84DD-9FC5119ECCE9}"/>
              </a:ext>
            </a:extLst>
          </p:cNvPr>
          <p:cNvSpPr>
            <a:spLocks noGrp="1"/>
          </p:cNvSpPr>
          <p:nvPr>
            <p:ph type="dt" sz="half" idx="10"/>
          </p:nvPr>
        </p:nvSpPr>
        <p:spPr/>
        <p:txBody>
          <a:bodyPr/>
          <a:lstStyle/>
          <a:p>
            <a:fld id="{6A4B53A7-3209-46A6-9454-F38EAC8F11E7}" type="datetimeFigureOut">
              <a:rPr lang="en-US" smtClean="0"/>
              <a:t>11/21/2025</a:t>
            </a:fld>
            <a:endParaRPr lang="en-US"/>
          </a:p>
        </p:txBody>
      </p:sp>
      <p:sp>
        <p:nvSpPr>
          <p:cNvPr id="3" name="Footer Placeholder 2">
            <a:extLst>
              <a:ext uri="{FF2B5EF4-FFF2-40B4-BE49-F238E27FC236}">
                <a16:creationId xmlns:a16="http://schemas.microsoft.com/office/drawing/2014/main" id="{50234AB7-3B85-4028-A500-5A1BDBF45C56}"/>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AC1F40F0-9909-442F-BBA4-409D061ED027}"/>
              </a:ext>
            </a:extLst>
          </p:cNvPr>
          <p:cNvSpPr>
            <a:spLocks noGrp="1"/>
          </p:cNvSpPr>
          <p:nvPr>
            <p:ph type="sldNum" sz="quarter" idx="12"/>
          </p:nvPr>
        </p:nvSpPr>
        <p:spPr/>
        <p:txBody>
          <a:bodyPr/>
          <a:lstStyle/>
          <a:p>
            <a:fld id="{27CE633F-9882-4A5C-83A2-1109D0C73261}" type="slidenum">
              <a:rPr lang="en-US" smtClean="0"/>
              <a:t>‹#›</a:t>
            </a:fld>
            <a:endParaRPr lang="en-US"/>
          </a:p>
        </p:txBody>
      </p:sp>
      <p:cxnSp>
        <p:nvCxnSpPr>
          <p:cNvPr id="5" name="Straight Connector 4">
            <a:extLst>
              <a:ext uri="{FF2B5EF4-FFF2-40B4-BE49-F238E27FC236}">
                <a16:creationId xmlns:a16="http://schemas.microsoft.com/office/drawing/2014/main" id="{353C1207-D1C8-49E3-8837-E2B89D366FAE}"/>
              </a:ext>
            </a:extLst>
          </p:cNvPr>
          <p:cNvCxnSpPr>
            <a:cxnSpLocks/>
          </p:cNvCxnSpPr>
          <p:nvPr/>
        </p:nvCxnSpPr>
        <p:spPr>
          <a:xfrm>
            <a:off x="715890" y="356812"/>
            <a:ext cx="0" cy="6492875"/>
          </a:xfrm>
          <a:prstGeom prst="line">
            <a:avLst/>
          </a:prstGeom>
          <a:ln w="25400" cap="sq">
            <a:gradFill flip="none" rotWithShape="1">
              <a:gsLst>
                <a:gs pos="0">
                  <a:schemeClr val="accent2"/>
                </a:gs>
                <a:gs pos="100000">
                  <a:schemeClr val="accent4"/>
                </a:gs>
              </a:gsLst>
              <a:lin ang="16200000" scaled="1"/>
              <a:tileRect/>
            </a:gradFill>
            <a:beve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260521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40F214-646F-4D81-AD12-65628EC987D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4EF71768-C3FA-49EF-99EF-06E6C3B2846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92DA6F24-ED6C-4D12-A9D6-EE37FBD6869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8E6AACE-FAFB-4934-8E3C-AB5B216353D8}"/>
              </a:ext>
            </a:extLst>
          </p:cNvPr>
          <p:cNvSpPr>
            <a:spLocks noGrp="1"/>
          </p:cNvSpPr>
          <p:nvPr>
            <p:ph type="dt" sz="half" idx="10"/>
          </p:nvPr>
        </p:nvSpPr>
        <p:spPr/>
        <p:txBody>
          <a:bodyPr/>
          <a:lstStyle/>
          <a:p>
            <a:fld id="{6A4B53A7-3209-46A6-9454-F38EAC8F11E7}" type="datetimeFigureOut">
              <a:rPr lang="en-US" smtClean="0"/>
              <a:t>11/21/2025</a:t>
            </a:fld>
            <a:endParaRPr lang="en-US"/>
          </a:p>
        </p:txBody>
      </p:sp>
      <p:sp>
        <p:nvSpPr>
          <p:cNvPr id="6" name="Footer Placeholder 5">
            <a:extLst>
              <a:ext uri="{FF2B5EF4-FFF2-40B4-BE49-F238E27FC236}">
                <a16:creationId xmlns:a16="http://schemas.microsoft.com/office/drawing/2014/main" id="{181533EA-D0F8-4C79-8721-F190DE2D2DC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059BAC9-F101-4394-BBA4-3D21A3497126}"/>
              </a:ext>
            </a:extLst>
          </p:cNvPr>
          <p:cNvSpPr>
            <a:spLocks noGrp="1"/>
          </p:cNvSpPr>
          <p:nvPr>
            <p:ph type="sldNum" sz="quarter" idx="12"/>
          </p:nvPr>
        </p:nvSpPr>
        <p:spPr/>
        <p:txBody>
          <a:bodyPr/>
          <a:lstStyle/>
          <a:p>
            <a:fld id="{27CE633F-9882-4A5C-83A2-1109D0C73261}" type="slidenum">
              <a:rPr lang="en-US" smtClean="0"/>
              <a:t>‹#›</a:t>
            </a:fld>
            <a:endParaRPr lang="en-US"/>
          </a:p>
        </p:txBody>
      </p:sp>
      <p:cxnSp>
        <p:nvCxnSpPr>
          <p:cNvPr id="8" name="Straight Connector 7">
            <a:extLst>
              <a:ext uri="{FF2B5EF4-FFF2-40B4-BE49-F238E27FC236}">
                <a16:creationId xmlns:a16="http://schemas.microsoft.com/office/drawing/2014/main" id="{0F3A79C9-7EDC-44F6-AC48-5DD98A7695AD}"/>
              </a:ext>
            </a:extLst>
          </p:cNvPr>
          <p:cNvCxnSpPr>
            <a:cxnSpLocks/>
          </p:cNvCxnSpPr>
          <p:nvPr/>
        </p:nvCxnSpPr>
        <p:spPr>
          <a:xfrm>
            <a:off x="715890" y="356812"/>
            <a:ext cx="0" cy="6492875"/>
          </a:xfrm>
          <a:prstGeom prst="line">
            <a:avLst/>
          </a:prstGeom>
          <a:ln w="25400" cap="sq">
            <a:gradFill flip="none" rotWithShape="1">
              <a:gsLst>
                <a:gs pos="0">
                  <a:schemeClr val="accent2"/>
                </a:gs>
                <a:gs pos="100000">
                  <a:schemeClr val="accent4"/>
                </a:gs>
              </a:gsLst>
              <a:lin ang="16200000" scaled="1"/>
              <a:tileRect/>
            </a:gradFill>
            <a:beve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7270555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4CB71F-B6C2-4866-BC97-304F78816E4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C55ED73B-8413-478D-80D7-B78B69763B6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91BDF226-1B94-4D2D-98B3-7B932FB17DA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00C4E9A-CA29-4CCD-ACFA-B29F80FBA163}"/>
              </a:ext>
            </a:extLst>
          </p:cNvPr>
          <p:cNvSpPr>
            <a:spLocks noGrp="1"/>
          </p:cNvSpPr>
          <p:nvPr>
            <p:ph type="dt" sz="half" idx="10"/>
          </p:nvPr>
        </p:nvSpPr>
        <p:spPr/>
        <p:txBody>
          <a:bodyPr/>
          <a:lstStyle/>
          <a:p>
            <a:fld id="{6A4B53A7-3209-46A6-9454-F38EAC8F11E7}" type="datetimeFigureOut">
              <a:rPr lang="en-US" smtClean="0"/>
              <a:t>11/21/2025</a:t>
            </a:fld>
            <a:endParaRPr lang="en-US"/>
          </a:p>
        </p:txBody>
      </p:sp>
      <p:sp>
        <p:nvSpPr>
          <p:cNvPr id="6" name="Footer Placeholder 5">
            <a:extLst>
              <a:ext uri="{FF2B5EF4-FFF2-40B4-BE49-F238E27FC236}">
                <a16:creationId xmlns:a16="http://schemas.microsoft.com/office/drawing/2014/main" id="{71A5B7BE-3F1B-4FF3-B1D7-6E39B99D07B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42F18F1-E27E-470E-AE13-4755DEE63A32}"/>
              </a:ext>
            </a:extLst>
          </p:cNvPr>
          <p:cNvSpPr>
            <a:spLocks noGrp="1"/>
          </p:cNvSpPr>
          <p:nvPr>
            <p:ph type="sldNum" sz="quarter" idx="12"/>
          </p:nvPr>
        </p:nvSpPr>
        <p:spPr/>
        <p:txBody>
          <a:bodyPr/>
          <a:lstStyle/>
          <a:p>
            <a:fld id="{27CE633F-9882-4A5C-83A2-1109D0C73261}" type="slidenum">
              <a:rPr lang="en-US" smtClean="0"/>
              <a:t>‹#›</a:t>
            </a:fld>
            <a:endParaRPr lang="en-US"/>
          </a:p>
        </p:txBody>
      </p:sp>
      <p:cxnSp>
        <p:nvCxnSpPr>
          <p:cNvPr id="8" name="Straight Connector 7">
            <a:extLst>
              <a:ext uri="{FF2B5EF4-FFF2-40B4-BE49-F238E27FC236}">
                <a16:creationId xmlns:a16="http://schemas.microsoft.com/office/drawing/2014/main" id="{00F08750-B7F2-4119-B151-68DE77481335}"/>
              </a:ext>
            </a:extLst>
          </p:cNvPr>
          <p:cNvCxnSpPr>
            <a:cxnSpLocks/>
          </p:cNvCxnSpPr>
          <p:nvPr/>
        </p:nvCxnSpPr>
        <p:spPr>
          <a:xfrm>
            <a:off x="715890" y="356812"/>
            <a:ext cx="0" cy="6492875"/>
          </a:xfrm>
          <a:prstGeom prst="line">
            <a:avLst/>
          </a:prstGeom>
          <a:ln w="25400" cap="sq">
            <a:gradFill flip="none" rotWithShape="1">
              <a:gsLst>
                <a:gs pos="0">
                  <a:schemeClr val="accent2"/>
                </a:gs>
                <a:gs pos="100000">
                  <a:schemeClr val="accent4"/>
                </a:gs>
              </a:gsLst>
              <a:lin ang="16200000" scaled="1"/>
              <a:tileRect/>
            </a:gradFill>
            <a:beve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0929270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FDA4224-F4E4-47A4-ACF7-2317493908A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31679907-DC49-4B86-A34C-C97DBC26A93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5DBC8A0-34FC-4B6E-B42B-A721267D890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b="1" i="0" cap="all" spc="100" baseline="0">
                <a:solidFill>
                  <a:schemeClr val="tx1">
                    <a:tint val="75000"/>
                  </a:schemeClr>
                </a:solidFill>
              </a:defRPr>
            </a:lvl1pPr>
          </a:lstStyle>
          <a:p>
            <a:fld id="{6A4B53A7-3209-46A6-9454-F38EAC8F11E7}" type="datetimeFigureOut">
              <a:rPr lang="en-US" smtClean="0"/>
              <a:pPr/>
              <a:t>11/21/2025</a:t>
            </a:fld>
            <a:endParaRPr lang="en-US"/>
          </a:p>
        </p:txBody>
      </p:sp>
      <p:sp>
        <p:nvSpPr>
          <p:cNvPr id="5" name="Footer Placeholder 4">
            <a:extLst>
              <a:ext uri="{FF2B5EF4-FFF2-40B4-BE49-F238E27FC236}">
                <a16:creationId xmlns:a16="http://schemas.microsoft.com/office/drawing/2014/main" id="{609AC0B6-4CC4-4E41-8A4D-F62E17F2857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b="1" i="0" cap="all" spc="100" baseline="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F6C0E9BD-90BD-46AE-8A0D-06796ADB760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b="1" i="0" cap="all" spc="100" baseline="0">
                <a:solidFill>
                  <a:schemeClr val="tx1">
                    <a:tint val="75000"/>
                  </a:schemeClr>
                </a:solidFill>
              </a:defRPr>
            </a:lvl1pPr>
          </a:lstStyle>
          <a:p>
            <a:fld id="{27CE633F-9882-4A5C-83A2-1109D0C73261}" type="slidenum">
              <a:rPr lang="en-US" smtClean="0"/>
              <a:pPr/>
              <a:t>‹#›</a:t>
            </a:fld>
            <a:endParaRPr lang="en-US"/>
          </a:p>
        </p:txBody>
      </p:sp>
    </p:spTree>
    <p:extLst>
      <p:ext uri="{BB962C8B-B14F-4D97-AF65-F5344CB8AC3E}">
        <p14:creationId xmlns:p14="http://schemas.microsoft.com/office/powerpoint/2010/main" val="3671997522"/>
      </p:ext>
    </p:extLst>
  </p:cSld>
  <p:clrMap bg1="lt1" tx1="dk1" bg2="lt2" tx2="dk2" accent1="accent1" accent2="accent2" accent3="accent3" accent4="accent4" accent5="accent5" accent6="accent6" hlink="hlink" folHlink="folHlink"/>
  <p:sldLayoutIdLst>
    <p:sldLayoutId id="2147483731" r:id="rId1"/>
    <p:sldLayoutId id="2147483732" r:id="rId2"/>
    <p:sldLayoutId id="2147483733" r:id="rId3"/>
    <p:sldLayoutId id="2147483734" r:id="rId4"/>
    <p:sldLayoutId id="2147483735" r:id="rId5"/>
    <p:sldLayoutId id="2147483736" r:id="rId6"/>
    <p:sldLayoutId id="2147483727" r:id="rId7"/>
    <p:sldLayoutId id="2147483728" r:id="rId8"/>
    <p:sldLayoutId id="2147483729" r:id="rId9"/>
    <p:sldLayoutId id="2147483730" r:id="rId10"/>
    <p:sldLayoutId id="2147483737"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F680FD6-4CFB-8CCC-6901-CB5AF920CFE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57D26A2C-34C1-9D95-B169-045EB0423E0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C259D13-1D7F-BBD9-50EC-673EAC93AED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572CD9E8-4DB6-4243-9CBF-31E5D67271E0}" type="datetimeFigureOut">
              <a:rPr lang="en-US" smtClean="0"/>
              <a:t>11/21/2025</a:t>
            </a:fld>
            <a:endParaRPr lang="en-US"/>
          </a:p>
        </p:txBody>
      </p:sp>
      <p:sp>
        <p:nvSpPr>
          <p:cNvPr id="5" name="Footer Placeholder 4">
            <a:extLst>
              <a:ext uri="{FF2B5EF4-FFF2-40B4-BE49-F238E27FC236}">
                <a16:creationId xmlns:a16="http://schemas.microsoft.com/office/drawing/2014/main" id="{10199B62-C7AB-10B4-E890-BC17BCA528A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3CE54653-E079-22D1-B150-66D36318DA2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9F1D6384-6FB4-8341-A645-DAC125430C03}" type="slidenum">
              <a:rPr lang="en-US" smtClean="0"/>
              <a:t>‹#›</a:t>
            </a:fld>
            <a:endParaRPr lang="en-US"/>
          </a:p>
        </p:txBody>
      </p:sp>
    </p:spTree>
    <p:extLst>
      <p:ext uri="{BB962C8B-B14F-4D97-AF65-F5344CB8AC3E}">
        <p14:creationId xmlns:p14="http://schemas.microsoft.com/office/powerpoint/2010/main" val="987251959"/>
      </p:ext>
    </p:extLst>
  </p:cSld>
  <p:clrMap bg1="lt1" tx1="dk1" bg2="lt2" tx2="dk2" accent1="accent1" accent2="accent2" accent3="accent3" accent4="accent4" accent5="accent5" accent6="accent6" hlink="hlink" folHlink="folHlink"/>
  <p:sldLayoutIdLst>
    <p:sldLayoutId id="2147483740" r:id="rId1"/>
    <p:sldLayoutId id="2147483741" r:id="rId2"/>
    <p:sldLayoutId id="2147483742" r:id="rId3"/>
    <p:sldLayoutId id="2147483743" r:id="rId4"/>
    <p:sldLayoutId id="2147483744" r:id="rId5"/>
    <p:sldLayoutId id="2147483745" r:id="rId6"/>
    <p:sldLayoutId id="2147483746" r:id="rId7"/>
    <p:sldLayoutId id="2147483747" r:id="rId8"/>
    <p:sldLayoutId id="2147483748" r:id="rId9"/>
    <p:sldLayoutId id="2147483749" r:id="rId10"/>
    <p:sldLayoutId id="2147483750"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hyperlink" Target="https://guides.nyu.edu/c.php?g=1307730&amp;p=9624166" TargetMode="External"/></Relationships>
</file>

<file path=ppt/slides/_rels/slide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 Id="rId4" Type="http://schemas.openxmlformats.org/officeDocument/2006/relationships/hyperlink" Target="https://libguides.usask.ca/gen_ai/evaluating" TargetMode="External"/></Relationships>
</file>

<file path=ppt/slides/_rels/slide1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 Id="rId5" Type="http://schemas.openxmlformats.org/officeDocument/2006/relationships/hyperlink" Target="https://guides.library.ubc.ca/GenAI/Evaluating" TargetMode="External"/><Relationship Id="rId4" Type="http://schemas.openxmlformats.org/officeDocument/2006/relationships/image" Target="../media/image10.png"/></Relationships>
</file>

<file path=ppt/slides/_rels/slide1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 Id="rId4" Type="http://schemas.openxmlformats.org/officeDocument/2006/relationships/hyperlink" Target="https://libguides.utk.edu/Generative-AI/ethical-evaluative" TargetMode="External"/></Relationships>
</file>

<file path=ppt/slides/_rels/slide1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 Id="rId4" Type="http://schemas.openxmlformats.org/officeDocument/2006/relationships/hyperlink" Target="https://research.lib.buffalo.edu/artificial-intelligence/ethics" TargetMode="External"/></Relationships>
</file>

<file path=ppt/slides/_rels/slide1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xml"/><Relationship Id="rId4" Type="http://schemas.openxmlformats.org/officeDocument/2006/relationships/hyperlink" Target="https://libguides.bc.edu/generative-AI/evaluation" TargetMode="External"/></Relationships>
</file>

<file path=ppt/slides/_rels/slide1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hyperlink" Target="https://guides.library.cornell.edu/sts4041/AI" TargetMode="External"/><Relationship Id="rId4" Type="http://schemas.openxmlformats.org/officeDocument/2006/relationships/image" Target="../media/image18.png"/></Relationships>
</file>

<file path=ppt/slides/_rels/slide1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2.xml"/><Relationship Id="rId5" Type="http://schemas.openxmlformats.org/officeDocument/2006/relationships/hyperlink" Target="https://libraryguides.mcgill.ca/ai/literacy" TargetMode="External"/><Relationship Id="rId4" Type="http://schemas.openxmlformats.org/officeDocument/2006/relationships/image" Target="../media/image21.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79C60ED7-11F7-478C-AC8E-0865FABDACB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a:extLst>
              <a:ext uri="{FF2B5EF4-FFF2-40B4-BE49-F238E27FC236}">
                <a16:creationId xmlns:a16="http://schemas.microsoft.com/office/drawing/2014/main" id="{D472C551-D440-40DF-9260-BDB9AC40960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gradFill flip="none" rotWithShape="1">
            <a:gsLst>
              <a:gs pos="100000">
                <a:schemeClr val="accent4"/>
              </a:gs>
              <a:gs pos="0">
                <a:schemeClr val="accent2"/>
              </a:gs>
            </a:gsLst>
            <a:lin ang="189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Univers"/>
              <a:ea typeface="+mn-ea"/>
              <a:cs typeface="+mn-cs"/>
            </a:endParaRPr>
          </a:p>
        </p:txBody>
      </p:sp>
      <p:pic>
        <p:nvPicPr>
          <p:cNvPr id="4" name="Picture 3" descr="Gradient pastel colors on a top view">
            <a:extLst>
              <a:ext uri="{FF2B5EF4-FFF2-40B4-BE49-F238E27FC236}">
                <a16:creationId xmlns:a16="http://schemas.microsoft.com/office/drawing/2014/main" id="{AC450CEB-19DB-C44E-B833-78E4667AC57F}"/>
              </a:ext>
            </a:extLst>
          </p:cNvPr>
          <p:cNvPicPr>
            <a:picLocks noChangeAspect="1"/>
          </p:cNvPicPr>
          <p:nvPr/>
        </p:nvPicPr>
        <p:blipFill>
          <a:blip r:embed="rId2">
            <a:biLevel thresh="25000"/>
            <a:alphaModFix amt="55000"/>
          </a:blip>
          <a:srcRect t="12344" b="3386"/>
          <a:stretch>
            <a:fillRect/>
          </a:stretch>
        </p:blipFill>
        <p:spPr>
          <a:xfrm>
            <a:off x="20" y="-8877"/>
            <a:ext cx="12191980" cy="6858000"/>
          </a:xfrm>
          <a:prstGeom prst="rect">
            <a:avLst/>
          </a:prstGeom>
          <a:noFill/>
          <a:ln>
            <a:solidFill>
              <a:schemeClr val="bg1"/>
            </a:solidFill>
          </a:ln>
        </p:spPr>
      </p:pic>
      <p:cxnSp>
        <p:nvCxnSpPr>
          <p:cNvPr id="13" name="Straight Connector 12">
            <a:extLst>
              <a:ext uri="{FF2B5EF4-FFF2-40B4-BE49-F238E27FC236}">
                <a16:creationId xmlns:a16="http://schemas.microsoft.com/office/drawing/2014/main" id="{56020367-4FD5-4596-8E10-C5F095CD8DB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878" y="806470"/>
            <a:ext cx="8453437" cy="0"/>
          </a:xfrm>
          <a:prstGeom prst="line">
            <a:avLst/>
          </a:prstGeom>
          <a:ln w="25400" cap="sq">
            <a:solidFill>
              <a:srgbClr val="FFFFFF"/>
            </a:solidFill>
            <a:bevel/>
          </a:ln>
        </p:spPr>
        <p:style>
          <a:lnRef idx="1">
            <a:schemeClr val="accent1"/>
          </a:lnRef>
          <a:fillRef idx="0">
            <a:schemeClr val="accent1"/>
          </a:fillRef>
          <a:effectRef idx="0">
            <a:schemeClr val="accent1"/>
          </a:effectRef>
          <a:fontRef idx="minor">
            <a:schemeClr val="tx1"/>
          </a:fontRef>
        </p:style>
      </p:cxnSp>
      <p:sp>
        <p:nvSpPr>
          <p:cNvPr id="15" name="Graphic 22">
            <a:extLst>
              <a:ext uri="{FF2B5EF4-FFF2-40B4-BE49-F238E27FC236}">
                <a16:creationId xmlns:a16="http://schemas.microsoft.com/office/drawing/2014/main" id="{508BEF50-7B1E-49A4-BC19-5F4F1D755E6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174340" y="1225788"/>
            <a:ext cx="151536" cy="151536"/>
          </a:xfrm>
          <a:custGeom>
            <a:avLst/>
            <a:gdLst>
              <a:gd name="connsiteX0" fmla="*/ 141251 w 151536"/>
              <a:gd name="connsiteY0" fmla="*/ 65483 h 151536"/>
              <a:gd name="connsiteX1" fmla="*/ 86053 w 151536"/>
              <a:gd name="connsiteY1" fmla="*/ 65483 h 151536"/>
              <a:gd name="connsiteX2" fmla="*/ 86053 w 151536"/>
              <a:gd name="connsiteY2" fmla="*/ 10285 h 151536"/>
              <a:gd name="connsiteX3" fmla="*/ 75768 w 151536"/>
              <a:gd name="connsiteY3" fmla="*/ 0 h 151536"/>
              <a:gd name="connsiteX4" fmla="*/ 65483 w 151536"/>
              <a:gd name="connsiteY4" fmla="*/ 10285 h 151536"/>
              <a:gd name="connsiteX5" fmla="*/ 65483 w 151536"/>
              <a:gd name="connsiteY5" fmla="*/ 65483 h 151536"/>
              <a:gd name="connsiteX6" fmla="*/ 10285 w 151536"/>
              <a:gd name="connsiteY6" fmla="*/ 65483 h 151536"/>
              <a:gd name="connsiteX7" fmla="*/ 0 w 151536"/>
              <a:gd name="connsiteY7" fmla="*/ 75768 h 151536"/>
              <a:gd name="connsiteX8" fmla="*/ 10285 w 151536"/>
              <a:gd name="connsiteY8" fmla="*/ 86053 h 151536"/>
              <a:gd name="connsiteX9" fmla="*/ 65483 w 151536"/>
              <a:gd name="connsiteY9" fmla="*/ 86053 h 151536"/>
              <a:gd name="connsiteX10" fmla="*/ 65483 w 151536"/>
              <a:gd name="connsiteY10" fmla="*/ 141251 h 151536"/>
              <a:gd name="connsiteX11" fmla="*/ 75768 w 151536"/>
              <a:gd name="connsiteY11" fmla="*/ 151536 h 151536"/>
              <a:gd name="connsiteX12" fmla="*/ 86053 w 151536"/>
              <a:gd name="connsiteY12" fmla="*/ 141251 h 151536"/>
              <a:gd name="connsiteX13" fmla="*/ 86053 w 151536"/>
              <a:gd name="connsiteY13" fmla="*/ 86053 h 151536"/>
              <a:gd name="connsiteX14" fmla="*/ 141251 w 151536"/>
              <a:gd name="connsiteY14" fmla="*/ 86053 h 151536"/>
              <a:gd name="connsiteX15" fmla="*/ 151536 w 151536"/>
              <a:gd name="connsiteY15" fmla="*/ 75768 h 151536"/>
              <a:gd name="connsiteX16" fmla="*/ 141251 w 151536"/>
              <a:gd name="connsiteY16" fmla="*/ 65483 h 151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51536" h="151536">
                <a:moveTo>
                  <a:pt x="141251" y="65483"/>
                </a:moveTo>
                <a:lnTo>
                  <a:pt x="86053" y="65483"/>
                </a:lnTo>
                <a:lnTo>
                  <a:pt x="86053" y="10285"/>
                </a:lnTo>
                <a:cubicBezTo>
                  <a:pt x="86053" y="4605"/>
                  <a:pt x="81448" y="0"/>
                  <a:pt x="75768" y="0"/>
                </a:cubicBezTo>
                <a:cubicBezTo>
                  <a:pt x="70088" y="0"/>
                  <a:pt x="65483" y="4605"/>
                  <a:pt x="65483" y="10285"/>
                </a:cubicBezTo>
                <a:lnTo>
                  <a:pt x="65483" y="65483"/>
                </a:lnTo>
                <a:lnTo>
                  <a:pt x="10285" y="65483"/>
                </a:lnTo>
                <a:cubicBezTo>
                  <a:pt x="4605" y="65483"/>
                  <a:pt x="0" y="70088"/>
                  <a:pt x="0" y="75768"/>
                </a:cubicBezTo>
                <a:cubicBezTo>
                  <a:pt x="0" y="81448"/>
                  <a:pt x="4605" y="86053"/>
                  <a:pt x="10285" y="86053"/>
                </a:cubicBezTo>
                <a:lnTo>
                  <a:pt x="65483" y="86053"/>
                </a:lnTo>
                <a:lnTo>
                  <a:pt x="65483" y="141251"/>
                </a:lnTo>
                <a:cubicBezTo>
                  <a:pt x="65483" y="146931"/>
                  <a:pt x="70088" y="151536"/>
                  <a:pt x="75768" y="151536"/>
                </a:cubicBezTo>
                <a:cubicBezTo>
                  <a:pt x="81448" y="151536"/>
                  <a:pt x="86053" y="146931"/>
                  <a:pt x="86053" y="141251"/>
                </a:cubicBezTo>
                <a:lnTo>
                  <a:pt x="86053" y="86053"/>
                </a:lnTo>
                <a:lnTo>
                  <a:pt x="141251" y="86053"/>
                </a:lnTo>
                <a:cubicBezTo>
                  <a:pt x="146931" y="86053"/>
                  <a:pt x="151536" y="81448"/>
                  <a:pt x="151536" y="75768"/>
                </a:cubicBezTo>
                <a:cubicBezTo>
                  <a:pt x="151536" y="70088"/>
                  <a:pt x="146931" y="65483"/>
                  <a:pt x="141251" y="65483"/>
                </a:cubicBezTo>
                <a:close/>
              </a:path>
            </a:pathLst>
          </a:custGeom>
          <a:solidFill>
            <a:srgbClr val="FFFFFF"/>
          </a:solidFill>
          <a:ln w="646"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Univers"/>
              <a:ea typeface="+mn-ea"/>
              <a:cs typeface="+mn-cs"/>
            </a:endParaRPr>
          </a:p>
        </p:txBody>
      </p:sp>
      <p:sp>
        <p:nvSpPr>
          <p:cNvPr id="28" name="Graphic 23">
            <a:extLst>
              <a:ext uri="{FF2B5EF4-FFF2-40B4-BE49-F238E27FC236}">
                <a16:creationId xmlns:a16="http://schemas.microsoft.com/office/drawing/2014/main" id="{3FBAD350-5664-4811-A208-657FB882D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534855" y="1685867"/>
            <a:ext cx="108625" cy="108625"/>
          </a:xfrm>
          <a:custGeom>
            <a:avLst/>
            <a:gdLst>
              <a:gd name="connsiteX0" fmla="*/ 54313 w 108625"/>
              <a:gd name="connsiteY0" fmla="*/ 16053 h 108625"/>
              <a:gd name="connsiteX1" fmla="*/ 92572 w 108625"/>
              <a:gd name="connsiteY1" fmla="*/ 54313 h 108625"/>
              <a:gd name="connsiteX2" fmla="*/ 54313 w 108625"/>
              <a:gd name="connsiteY2" fmla="*/ 92572 h 108625"/>
              <a:gd name="connsiteX3" fmla="*/ 16053 w 108625"/>
              <a:gd name="connsiteY3" fmla="*/ 54313 h 108625"/>
              <a:gd name="connsiteX4" fmla="*/ 54313 w 108625"/>
              <a:gd name="connsiteY4" fmla="*/ 16053 h 108625"/>
              <a:gd name="connsiteX5" fmla="*/ 54313 w 108625"/>
              <a:gd name="connsiteY5" fmla="*/ 0 h 108625"/>
              <a:gd name="connsiteX6" fmla="*/ 0 w 108625"/>
              <a:gd name="connsiteY6" fmla="*/ 54313 h 108625"/>
              <a:gd name="connsiteX7" fmla="*/ 54313 w 108625"/>
              <a:gd name="connsiteY7" fmla="*/ 108625 h 108625"/>
              <a:gd name="connsiteX8" fmla="*/ 108625 w 108625"/>
              <a:gd name="connsiteY8" fmla="*/ 54313 h 108625"/>
              <a:gd name="connsiteX9" fmla="*/ 54313 w 108625"/>
              <a:gd name="connsiteY9" fmla="*/ 0 h 108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8625" h="108625">
                <a:moveTo>
                  <a:pt x="54313" y="16053"/>
                </a:moveTo>
                <a:cubicBezTo>
                  <a:pt x="75442" y="16053"/>
                  <a:pt x="92572" y="33182"/>
                  <a:pt x="92572" y="54313"/>
                </a:cubicBezTo>
                <a:cubicBezTo>
                  <a:pt x="92572" y="75442"/>
                  <a:pt x="75442" y="92572"/>
                  <a:pt x="54313" y="92572"/>
                </a:cubicBezTo>
                <a:cubicBezTo>
                  <a:pt x="33182" y="92572"/>
                  <a:pt x="16053" y="75442"/>
                  <a:pt x="16053" y="54313"/>
                </a:cubicBezTo>
                <a:cubicBezTo>
                  <a:pt x="16074" y="33191"/>
                  <a:pt x="33191" y="16074"/>
                  <a:pt x="54313" y="16053"/>
                </a:cubicBezTo>
                <a:moveTo>
                  <a:pt x="54313" y="0"/>
                </a:moveTo>
                <a:cubicBezTo>
                  <a:pt x="24317" y="0"/>
                  <a:pt x="0" y="24317"/>
                  <a:pt x="0" y="54313"/>
                </a:cubicBezTo>
                <a:cubicBezTo>
                  <a:pt x="0" y="84309"/>
                  <a:pt x="24317" y="108625"/>
                  <a:pt x="54313" y="108625"/>
                </a:cubicBezTo>
                <a:cubicBezTo>
                  <a:pt x="84309" y="108625"/>
                  <a:pt x="108625" y="84309"/>
                  <a:pt x="108625" y="54313"/>
                </a:cubicBezTo>
                <a:cubicBezTo>
                  <a:pt x="108625" y="24317"/>
                  <a:pt x="84309" y="0"/>
                  <a:pt x="54313" y="0"/>
                </a:cubicBezTo>
                <a:close/>
              </a:path>
            </a:pathLst>
          </a:custGeom>
          <a:solidFill>
            <a:srgbClr val="FFFFFF"/>
          </a:solidFill>
          <a:ln w="516"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Univers"/>
              <a:ea typeface="+mn-ea"/>
              <a:cs typeface="+mn-cs"/>
            </a:endParaRPr>
          </a:p>
        </p:txBody>
      </p:sp>
      <p:sp>
        <p:nvSpPr>
          <p:cNvPr id="29" name="Graphic 21">
            <a:extLst>
              <a:ext uri="{FF2B5EF4-FFF2-40B4-BE49-F238E27FC236}">
                <a16:creationId xmlns:a16="http://schemas.microsoft.com/office/drawing/2014/main" id="{C39ADB8F-D187-49D7-BDCF-C1B6DC7270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987962" y="2175690"/>
            <a:ext cx="95759" cy="95759"/>
          </a:xfrm>
          <a:custGeom>
            <a:avLst/>
            <a:gdLst>
              <a:gd name="connsiteX0" fmla="*/ 95759 w 95759"/>
              <a:gd name="connsiteY0" fmla="*/ 47880 h 95759"/>
              <a:gd name="connsiteX1" fmla="*/ 47880 w 95759"/>
              <a:gd name="connsiteY1" fmla="*/ 95759 h 95759"/>
              <a:gd name="connsiteX2" fmla="*/ 0 w 95759"/>
              <a:gd name="connsiteY2" fmla="*/ 47880 h 95759"/>
              <a:gd name="connsiteX3" fmla="*/ 47880 w 95759"/>
              <a:gd name="connsiteY3" fmla="*/ 0 h 95759"/>
              <a:gd name="connsiteX4" fmla="*/ 95759 w 95759"/>
              <a:gd name="connsiteY4" fmla="*/ 47880 h 957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759" h="95759">
                <a:moveTo>
                  <a:pt x="95759" y="47880"/>
                </a:moveTo>
                <a:cubicBezTo>
                  <a:pt x="95759" y="74323"/>
                  <a:pt x="74323" y="95759"/>
                  <a:pt x="47880" y="95759"/>
                </a:cubicBezTo>
                <a:cubicBezTo>
                  <a:pt x="21436" y="95759"/>
                  <a:pt x="0" y="74323"/>
                  <a:pt x="0" y="47880"/>
                </a:cubicBezTo>
                <a:cubicBezTo>
                  <a:pt x="0" y="21436"/>
                  <a:pt x="21436" y="0"/>
                  <a:pt x="47880" y="0"/>
                </a:cubicBezTo>
                <a:cubicBezTo>
                  <a:pt x="74323" y="0"/>
                  <a:pt x="95759" y="21436"/>
                  <a:pt x="95759" y="47880"/>
                </a:cubicBezTo>
                <a:close/>
              </a:path>
            </a:pathLst>
          </a:custGeom>
          <a:solidFill>
            <a:srgbClr val="FFFFFF"/>
          </a:solidFill>
          <a:ln w="469"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Univers"/>
              <a:ea typeface="+mn-ea"/>
              <a:cs typeface="+mn-cs"/>
            </a:endParaRPr>
          </a:p>
        </p:txBody>
      </p:sp>
      <p:pic>
        <p:nvPicPr>
          <p:cNvPr id="5" name="Picture 23" descr="bottom">
            <a:extLst>
              <a:ext uri="{FF2B5EF4-FFF2-40B4-BE49-F238E27FC236}">
                <a16:creationId xmlns:a16="http://schemas.microsoft.com/office/drawing/2014/main" id="{98FC09D8-0C47-87FF-2E13-9822AD12840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878" y="4376816"/>
            <a:ext cx="12183102" cy="24723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a:extLst>
              <a:ext uri="{FF2B5EF4-FFF2-40B4-BE49-F238E27FC236}">
                <a16:creationId xmlns:a16="http://schemas.microsoft.com/office/drawing/2014/main" id="{63841214-16CC-C84E-D43C-76A9C35F9DE7}"/>
              </a:ext>
            </a:extLst>
          </p:cNvPr>
          <p:cNvSpPr txBox="1"/>
          <p:nvPr/>
        </p:nvSpPr>
        <p:spPr>
          <a:xfrm>
            <a:off x="412705" y="1219930"/>
            <a:ext cx="11794237" cy="397031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4400" b="1">
                <a:latin typeface="Univers"/>
              </a:rPr>
              <a:t>Critically evaluating Artificial Intelligence output: adapting source evaluation for AI</a:t>
            </a:r>
          </a:p>
          <a:p>
            <a:endParaRPr lang="en-US" sz="4400" b="1"/>
          </a:p>
          <a:p>
            <a:r>
              <a:rPr lang="en-US" sz="3200"/>
              <a:t>Allison Faix and Samantha Duncan</a:t>
            </a:r>
          </a:p>
          <a:p>
            <a:endParaRPr lang="en-US" sz="4400" b="1"/>
          </a:p>
          <a:p>
            <a:endParaRPr lang="en-US" sz="4400" b="1"/>
          </a:p>
        </p:txBody>
      </p:sp>
    </p:spTree>
    <p:extLst>
      <p:ext uri="{BB962C8B-B14F-4D97-AF65-F5344CB8AC3E}">
        <p14:creationId xmlns:p14="http://schemas.microsoft.com/office/powerpoint/2010/main" val="274983241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alpha val="84180"/>
          </a:schemeClr>
        </a:solidFill>
        <a:effectLst/>
      </p:bgPr>
    </p:bg>
    <p:spTree>
      <p:nvGrpSpPr>
        <p:cNvPr id="1" name="">
          <a:extLst>
            <a:ext uri="{FF2B5EF4-FFF2-40B4-BE49-F238E27FC236}">
              <a16:creationId xmlns:a16="http://schemas.microsoft.com/office/drawing/2014/main" id="{71BECF32-11E1-C342-459B-3D32C13D5A1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6176F58-BBA5-F348-821A-905F945929DB}"/>
              </a:ext>
            </a:extLst>
          </p:cNvPr>
          <p:cNvSpPr>
            <a:spLocks noGrp="1"/>
          </p:cNvSpPr>
          <p:nvPr>
            <p:ph type="title"/>
          </p:nvPr>
        </p:nvSpPr>
        <p:spPr>
          <a:xfrm>
            <a:off x="838200" y="365126"/>
            <a:ext cx="10515600" cy="939892"/>
          </a:xfrm>
        </p:spPr>
        <p:txBody>
          <a:bodyPr/>
          <a:lstStyle/>
          <a:p>
            <a:r>
              <a:rPr lang="en-US"/>
              <a:t>Initial findings (April 2025)</a:t>
            </a:r>
          </a:p>
        </p:txBody>
      </p:sp>
      <p:sp>
        <p:nvSpPr>
          <p:cNvPr id="3" name="Content Placeholder 2">
            <a:extLst>
              <a:ext uri="{FF2B5EF4-FFF2-40B4-BE49-F238E27FC236}">
                <a16:creationId xmlns:a16="http://schemas.microsoft.com/office/drawing/2014/main" id="{B1415ED4-C7DD-0B9D-200A-46C30F495B1A}"/>
              </a:ext>
            </a:extLst>
          </p:cNvPr>
          <p:cNvSpPr>
            <a:spLocks noGrp="1"/>
          </p:cNvSpPr>
          <p:nvPr>
            <p:ph idx="1"/>
          </p:nvPr>
        </p:nvSpPr>
        <p:spPr/>
        <p:txBody>
          <a:bodyPr vert="horz" lIns="91440" tIns="45720" rIns="91440" bIns="45720" rtlCol="0" anchor="t">
            <a:normAutofit/>
          </a:bodyPr>
          <a:lstStyle/>
          <a:p>
            <a:r>
              <a:rPr lang="en-US"/>
              <a:t>16 out of the 40 libraries had ANY </a:t>
            </a:r>
            <a:r>
              <a:rPr lang="en-US" err="1"/>
              <a:t>LibGuides</a:t>
            </a:r>
            <a:r>
              <a:rPr lang="en-US"/>
              <a:t> that discussed AI (40%)</a:t>
            </a:r>
          </a:p>
          <a:p>
            <a:endParaRPr lang="en-US" sz="1000"/>
          </a:p>
          <a:p>
            <a:r>
              <a:rPr lang="en-US"/>
              <a:t>8 of the 16 libraries discussed evaluating AI output (50%)</a:t>
            </a:r>
          </a:p>
          <a:p>
            <a:pPr marL="0" indent="0">
              <a:buNone/>
            </a:pPr>
            <a:endParaRPr lang="en-US" sz="1000"/>
          </a:p>
          <a:p>
            <a:r>
              <a:rPr lang="en-US"/>
              <a:t>We looked at those 8 in detail to see what was recommended</a:t>
            </a:r>
          </a:p>
          <a:p>
            <a:pPr marL="0" indent="0">
              <a:buNone/>
            </a:pPr>
            <a:endParaRPr lang="en-US" sz="1000"/>
          </a:p>
          <a:p>
            <a:r>
              <a:rPr lang="en-US"/>
              <a:t>Another disclaimer: We don’t have a </a:t>
            </a:r>
            <a:r>
              <a:rPr lang="en-US" err="1"/>
              <a:t>LibGuide</a:t>
            </a:r>
            <a:r>
              <a:rPr lang="en-US"/>
              <a:t> with recommendations for evaluating AI output yet, either</a:t>
            </a:r>
          </a:p>
          <a:p>
            <a:pPr marL="0" indent="0">
              <a:buNone/>
            </a:pPr>
            <a:endParaRPr lang="en-US"/>
          </a:p>
        </p:txBody>
      </p:sp>
    </p:spTree>
    <p:extLst>
      <p:ext uri="{BB962C8B-B14F-4D97-AF65-F5344CB8AC3E}">
        <p14:creationId xmlns:p14="http://schemas.microsoft.com/office/powerpoint/2010/main" val="99745818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alpha val="84180"/>
          </a:schemeClr>
        </a:solidFill>
        <a:effectLst/>
      </p:bgPr>
    </p:bg>
    <p:spTree>
      <p:nvGrpSpPr>
        <p:cNvPr id="1" name="">
          <a:extLst>
            <a:ext uri="{FF2B5EF4-FFF2-40B4-BE49-F238E27FC236}">
              <a16:creationId xmlns:a16="http://schemas.microsoft.com/office/drawing/2014/main" id="{48E01362-60CB-17BA-9C22-9A727FD9F02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1EE1EE0-5FE0-95DB-AB31-1E3624B16CBF}"/>
              </a:ext>
            </a:extLst>
          </p:cNvPr>
          <p:cNvSpPr>
            <a:spLocks noGrp="1"/>
          </p:cNvSpPr>
          <p:nvPr>
            <p:ph type="title"/>
          </p:nvPr>
        </p:nvSpPr>
        <p:spPr>
          <a:xfrm>
            <a:off x="838200" y="365126"/>
            <a:ext cx="10515600" cy="939892"/>
          </a:xfrm>
        </p:spPr>
        <p:txBody>
          <a:bodyPr/>
          <a:lstStyle/>
          <a:p>
            <a:r>
              <a:rPr lang="en-US"/>
              <a:t>Current methods to evaluate</a:t>
            </a:r>
          </a:p>
        </p:txBody>
      </p:sp>
      <p:sp>
        <p:nvSpPr>
          <p:cNvPr id="3" name="Content Placeholder 2">
            <a:extLst>
              <a:ext uri="{FF2B5EF4-FFF2-40B4-BE49-F238E27FC236}">
                <a16:creationId xmlns:a16="http://schemas.microsoft.com/office/drawing/2014/main" id="{B12ECE58-C0B4-1F40-F04C-53BA10C68E2D}"/>
              </a:ext>
            </a:extLst>
          </p:cNvPr>
          <p:cNvSpPr>
            <a:spLocks noGrp="1"/>
          </p:cNvSpPr>
          <p:nvPr>
            <p:ph idx="1"/>
          </p:nvPr>
        </p:nvSpPr>
        <p:spPr>
          <a:xfrm>
            <a:off x="838200" y="1594927"/>
            <a:ext cx="10515600" cy="3666238"/>
          </a:xfrm>
        </p:spPr>
        <p:txBody>
          <a:bodyPr vert="horz" lIns="91440" tIns="45720" rIns="91440" bIns="45720" rtlCol="0" anchor="t">
            <a:normAutofit/>
          </a:bodyPr>
          <a:lstStyle/>
          <a:p>
            <a:r>
              <a:rPr lang="en-US"/>
              <a:t>Can traditional source evaluation heuristics and methods be adapted for critically evaluating the output of generative artificial intelligence</a:t>
            </a:r>
          </a:p>
          <a:p>
            <a:pPr marL="0" indent="0">
              <a:buNone/>
            </a:pPr>
            <a:endParaRPr lang="en-US"/>
          </a:p>
          <a:p>
            <a:endParaRPr lang="en-US" sz="1000"/>
          </a:p>
          <a:p>
            <a:r>
              <a:rPr lang="en-US"/>
              <a:t>Review the recommendations for evaluating AI output that could potentially be used in your own classroom/teaching</a:t>
            </a:r>
          </a:p>
          <a:p>
            <a:pPr marL="0" indent="0">
              <a:buNone/>
            </a:pPr>
            <a:endParaRPr lang="en-US"/>
          </a:p>
        </p:txBody>
      </p:sp>
    </p:spTree>
    <p:extLst>
      <p:ext uri="{BB962C8B-B14F-4D97-AF65-F5344CB8AC3E}">
        <p14:creationId xmlns:p14="http://schemas.microsoft.com/office/powerpoint/2010/main" val="138859122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alpha val="84180"/>
          </a:schemeClr>
        </a:solidFill>
        <a:effectLst/>
      </p:bgPr>
    </p:bg>
    <p:spTree>
      <p:nvGrpSpPr>
        <p:cNvPr id="1" name="">
          <a:extLst>
            <a:ext uri="{FF2B5EF4-FFF2-40B4-BE49-F238E27FC236}">
              <a16:creationId xmlns:a16="http://schemas.microsoft.com/office/drawing/2014/main" id="{CE02B871-D1D1-8534-18BC-7624A5448B9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3347EAB-4D10-336F-4530-062EC86EFD96}"/>
              </a:ext>
            </a:extLst>
          </p:cNvPr>
          <p:cNvSpPr>
            <a:spLocks noGrp="1"/>
          </p:cNvSpPr>
          <p:nvPr>
            <p:ph type="title"/>
          </p:nvPr>
        </p:nvSpPr>
        <p:spPr>
          <a:xfrm>
            <a:off x="984504" y="6534912"/>
            <a:ext cx="2734056" cy="323088"/>
          </a:xfrm>
        </p:spPr>
        <p:txBody>
          <a:bodyPr>
            <a:normAutofit/>
          </a:bodyPr>
          <a:lstStyle/>
          <a:p>
            <a:r>
              <a:rPr lang="en-US" sz="1600"/>
              <a:t>New York University</a:t>
            </a:r>
          </a:p>
        </p:txBody>
      </p:sp>
      <p:pic>
        <p:nvPicPr>
          <p:cNvPr id="5" name="Content Placeholder 4" descr="A purple rectangular object with text&#10;&#10;AI-generated content may be incorrect.">
            <a:extLst>
              <a:ext uri="{FF2B5EF4-FFF2-40B4-BE49-F238E27FC236}">
                <a16:creationId xmlns:a16="http://schemas.microsoft.com/office/drawing/2014/main" id="{68967208-E8A6-BFF8-DE34-9E331E128E2D}"/>
              </a:ext>
            </a:extLst>
          </p:cNvPr>
          <p:cNvPicPr>
            <a:picLocks noGrp="1" noChangeAspect="1"/>
          </p:cNvPicPr>
          <p:nvPr>
            <p:ph idx="1"/>
          </p:nvPr>
        </p:nvPicPr>
        <p:blipFill>
          <a:blip r:embed="rId2"/>
          <a:stretch>
            <a:fillRect/>
          </a:stretch>
        </p:blipFill>
        <p:spPr>
          <a:xfrm>
            <a:off x="2569464" y="0"/>
            <a:ext cx="9622536" cy="2314281"/>
          </a:xfrm>
          <a:ln>
            <a:solidFill>
              <a:schemeClr val="tx1"/>
            </a:solidFill>
          </a:ln>
        </p:spPr>
      </p:pic>
      <p:pic>
        <p:nvPicPr>
          <p:cNvPr id="7" name="Picture 6" descr="Outlining Evaluating AI-Generated Text ">
            <a:extLst>
              <a:ext uri="{FF2B5EF4-FFF2-40B4-BE49-F238E27FC236}">
                <a16:creationId xmlns:a16="http://schemas.microsoft.com/office/drawing/2014/main" id="{26434D54-8138-BD6C-139F-70366C19DC55}"/>
              </a:ext>
            </a:extLst>
          </p:cNvPr>
          <p:cNvPicPr>
            <a:picLocks noChangeAspect="1"/>
          </p:cNvPicPr>
          <p:nvPr/>
        </p:nvPicPr>
        <p:blipFill>
          <a:blip r:embed="rId3"/>
          <a:stretch>
            <a:fillRect/>
          </a:stretch>
        </p:blipFill>
        <p:spPr>
          <a:xfrm>
            <a:off x="827785" y="2604516"/>
            <a:ext cx="9276180" cy="3797808"/>
          </a:xfrm>
          <a:prstGeom prst="rect">
            <a:avLst/>
          </a:prstGeom>
          <a:ln>
            <a:solidFill>
              <a:schemeClr val="tx1"/>
            </a:solidFill>
          </a:ln>
        </p:spPr>
      </p:pic>
      <p:sp>
        <p:nvSpPr>
          <p:cNvPr id="3" name="TextBox 2">
            <a:extLst>
              <a:ext uri="{FF2B5EF4-FFF2-40B4-BE49-F238E27FC236}">
                <a16:creationId xmlns:a16="http://schemas.microsoft.com/office/drawing/2014/main" id="{AD09F9C3-491C-3461-6D6E-D98BE2C16AA1}"/>
              </a:ext>
            </a:extLst>
          </p:cNvPr>
          <p:cNvSpPr txBox="1"/>
          <p:nvPr/>
        </p:nvSpPr>
        <p:spPr>
          <a:xfrm>
            <a:off x="7281237" y="6531821"/>
            <a:ext cx="4907820" cy="55399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1200">
                <a:ea typeface="+mn-lt"/>
                <a:cs typeface="+mn-lt"/>
                <a:hlinkClick r:id="rId4"/>
              </a:rPr>
              <a:t>https://guides.nyu.edu/c.php?g=1307730&amp;p=9624166</a:t>
            </a:r>
            <a:endParaRPr lang="en-US" sz="1200">
              <a:ea typeface="+mn-lt"/>
              <a:cs typeface="+mn-lt"/>
            </a:endParaRPr>
          </a:p>
          <a:p>
            <a:endParaRPr lang="en-US"/>
          </a:p>
        </p:txBody>
      </p:sp>
    </p:spTree>
    <p:extLst>
      <p:ext uri="{BB962C8B-B14F-4D97-AF65-F5344CB8AC3E}">
        <p14:creationId xmlns:p14="http://schemas.microsoft.com/office/powerpoint/2010/main" val="89077199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0B54E7C4-DE25-96B5-84E6-730E7BE4CC2A}"/>
            </a:ext>
          </a:extLst>
        </p:cNvPr>
        <p:cNvGrpSpPr/>
        <p:nvPr/>
      </p:nvGrpSpPr>
      <p:grpSpPr>
        <a:xfrm>
          <a:off x="0" y="0"/>
          <a:ext cx="0" cy="0"/>
          <a:chOff x="0" y="0"/>
          <a:chExt cx="0" cy="0"/>
        </a:xfrm>
      </p:grpSpPr>
      <p:cxnSp>
        <p:nvCxnSpPr>
          <p:cNvPr id="20" name="Straight Connector 19">
            <a:extLst>
              <a:ext uri="{FF2B5EF4-FFF2-40B4-BE49-F238E27FC236}">
                <a16:creationId xmlns:a16="http://schemas.microsoft.com/office/drawing/2014/main" id="{D1B787A8-0D67-4B7E-9B48-86BD906AB6B5}"/>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15890" y="1114050"/>
            <a:ext cx="0" cy="5735637"/>
          </a:xfrm>
          <a:prstGeom prst="line">
            <a:avLst/>
          </a:prstGeom>
          <a:ln w="25400" cap="sq">
            <a:gradFill flip="none" rotWithShape="1">
              <a:gsLst>
                <a:gs pos="0">
                  <a:schemeClr val="accent2"/>
                </a:gs>
                <a:gs pos="100000">
                  <a:schemeClr val="accent4"/>
                </a:gs>
              </a:gsLst>
              <a:lin ang="16200000" scaled="1"/>
              <a:tileRect/>
            </a:gradFill>
            <a:bevel/>
          </a:ln>
        </p:spPr>
        <p:style>
          <a:lnRef idx="1">
            <a:schemeClr val="accent1"/>
          </a:lnRef>
          <a:fillRef idx="0">
            <a:schemeClr val="accent1"/>
          </a:fillRef>
          <a:effectRef idx="0">
            <a:schemeClr val="accent1"/>
          </a:effectRef>
          <a:fontRef idx="minor">
            <a:schemeClr val="tx1"/>
          </a:fontRef>
        </p:style>
      </p:cxnSp>
      <p:sp>
        <p:nvSpPr>
          <p:cNvPr id="21" name="Rectangle 20">
            <a:extLst>
              <a:ext uri="{FF2B5EF4-FFF2-40B4-BE49-F238E27FC236}">
                <a16:creationId xmlns:a16="http://schemas.microsoft.com/office/drawing/2014/main" id="{D9FB580A-BA0E-4D5E-90F4-C42767A783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gradFill flip="none" rotWithShape="1">
            <a:gsLst>
              <a:gs pos="100000">
                <a:schemeClr val="accent4"/>
              </a:gs>
              <a:gs pos="0">
                <a:schemeClr val="accent2"/>
              </a:gs>
            </a:gsLst>
            <a:lin ang="189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6C9015B-8113-8B07-DA69-7E6D11D06401}"/>
              </a:ext>
            </a:extLst>
          </p:cNvPr>
          <p:cNvSpPr>
            <a:spLocks noGrp="1"/>
          </p:cNvSpPr>
          <p:nvPr>
            <p:ph type="title"/>
          </p:nvPr>
        </p:nvSpPr>
        <p:spPr>
          <a:xfrm>
            <a:off x="8323019" y="6144343"/>
            <a:ext cx="3870462" cy="338448"/>
          </a:xfrm>
        </p:spPr>
        <p:txBody>
          <a:bodyPr vert="horz" lIns="91440" tIns="45720" rIns="91440" bIns="45720" rtlCol="0" anchor="b">
            <a:normAutofit/>
          </a:bodyPr>
          <a:lstStyle/>
          <a:p>
            <a:r>
              <a:rPr lang="en-US" sz="1600" i="0" kern="1200" cap="all" baseline="0">
                <a:latin typeface="+mj-lt"/>
                <a:ea typeface="+mj-ea"/>
                <a:cs typeface="+mj-cs"/>
              </a:rPr>
              <a:t>University of Saskatchewan</a:t>
            </a:r>
          </a:p>
        </p:txBody>
      </p:sp>
      <p:pic>
        <p:nvPicPr>
          <p:cNvPr id="5" name="Content Placeholder 4" descr="A screenshot of a computer&#10;&#10;AI-generated content may be incorrect.">
            <a:extLst>
              <a:ext uri="{FF2B5EF4-FFF2-40B4-BE49-F238E27FC236}">
                <a16:creationId xmlns:a16="http://schemas.microsoft.com/office/drawing/2014/main" id="{0938B351-3CFC-623C-BD86-5EB7A5518506}"/>
              </a:ext>
            </a:extLst>
          </p:cNvPr>
          <p:cNvPicPr>
            <a:picLocks noGrp="1" noChangeAspect="1"/>
          </p:cNvPicPr>
          <p:nvPr>
            <p:ph idx="1"/>
          </p:nvPr>
        </p:nvPicPr>
        <p:blipFill>
          <a:blip r:embed="rId2"/>
          <a:stretch>
            <a:fillRect/>
          </a:stretch>
        </p:blipFill>
        <p:spPr>
          <a:xfrm>
            <a:off x="804678" y="0"/>
            <a:ext cx="11387322" cy="1737361"/>
          </a:xfrm>
          <a:prstGeom prst="rect">
            <a:avLst/>
          </a:prstGeom>
          <a:ln>
            <a:solidFill>
              <a:schemeClr val="tx1"/>
            </a:solidFill>
          </a:ln>
        </p:spPr>
      </p:pic>
      <p:pic>
        <p:nvPicPr>
          <p:cNvPr id="9" name="Picture 8" descr="A screenshot of a phone&#10;&#10;AI-generated content may be incorrect.">
            <a:extLst>
              <a:ext uri="{FF2B5EF4-FFF2-40B4-BE49-F238E27FC236}">
                <a16:creationId xmlns:a16="http://schemas.microsoft.com/office/drawing/2014/main" id="{125A2E8D-A4A7-6836-ABFA-2412097F3DC5}"/>
              </a:ext>
            </a:extLst>
          </p:cNvPr>
          <p:cNvPicPr>
            <a:picLocks noChangeAspect="1"/>
          </p:cNvPicPr>
          <p:nvPr/>
        </p:nvPicPr>
        <p:blipFill>
          <a:blip r:embed="rId3"/>
          <a:stretch>
            <a:fillRect/>
          </a:stretch>
        </p:blipFill>
        <p:spPr>
          <a:xfrm>
            <a:off x="1836857" y="1852108"/>
            <a:ext cx="5282569" cy="4932298"/>
          </a:xfrm>
          <a:prstGeom prst="rect">
            <a:avLst/>
          </a:prstGeom>
          <a:ln>
            <a:solidFill>
              <a:schemeClr val="tx1"/>
            </a:solidFill>
          </a:ln>
        </p:spPr>
      </p:pic>
      <p:sp>
        <p:nvSpPr>
          <p:cNvPr id="3" name="TextBox 2">
            <a:extLst>
              <a:ext uri="{FF2B5EF4-FFF2-40B4-BE49-F238E27FC236}">
                <a16:creationId xmlns:a16="http://schemas.microsoft.com/office/drawing/2014/main" id="{A70D040A-502B-C310-6C21-990768E42692}"/>
              </a:ext>
            </a:extLst>
          </p:cNvPr>
          <p:cNvSpPr txBox="1"/>
          <p:nvPr/>
        </p:nvSpPr>
        <p:spPr>
          <a:xfrm>
            <a:off x="7759729" y="4024232"/>
            <a:ext cx="3897910" cy="83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n-US"/>
          </a:p>
        </p:txBody>
      </p:sp>
      <p:sp>
        <p:nvSpPr>
          <p:cNvPr id="4" name="TextBox 3">
            <a:extLst>
              <a:ext uri="{FF2B5EF4-FFF2-40B4-BE49-F238E27FC236}">
                <a16:creationId xmlns:a16="http://schemas.microsoft.com/office/drawing/2014/main" id="{F4B404C2-A332-D86B-0814-8EAE75D9F39C}"/>
              </a:ext>
            </a:extLst>
          </p:cNvPr>
          <p:cNvSpPr txBox="1"/>
          <p:nvPr/>
        </p:nvSpPr>
        <p:spPr>
          <a:xfrm>
            <a:off x="7597316" y="3410672"/>
            <a:ext cx="3654291" cy="146171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n-US"/>
          </a:p>
        </p:txBody>
      </p:sp>
      <p:sp>
        <p:nvSpPr>
          <p:cNvPr id="6" name="TextBox 5">
            <a:extLst>
              <a:ext uri="{FF2B5EF4-FFF2-40B4-BE49-F238E27FC236}">
                <a16:creationId xmlns:a16="http://schemas.microsoft.com/office/drawing/2014/main" id="{9A74CBC9-0702-DF02-0E0C-EDA7BE48BE98}"/>
              </a:ext>
            </a:extLst>
          </p:cNvPr>
          <p:cNvSpPr txBox="1"/>
          <p:nvPr/>
        </p:nvSpPr>
        <p:spPr>
          <a:xfrm>
            <a:off x="8161156" y="6484319"/>
            <a:ext cx="4084808" cy="55399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1200">
                <a:hlinkClick r:id="rId4">
                  <a:extLst>
                    <a:ext uri="{A12FA001-AC4F-418D-AE19-62706E023703}">
                      <ahyp:hlinkClr xmlns:ahyp="http://schemas.microsoft.com/office/drawing/2018/hyperlinkcolor" val="tx"/>
                    </a:ext>
                  </a:extLst>
                </a:hlinkClick>
              </a:rPr>
              <a:t>https</a:t>
            </a:r>
            <a:r>
              <a:rPr lang="en-US" sz="1200">
                <a:ea typeface="+mn-lt"/>
                <a:cs typeface="+mn-lt"/>
                <a:hlinkClick r:id="rId4">
                  <a:extLst>
                    <a:ext uri="{A12FA001-AC4F-418D-AE19-62706E023703}">
                      <ahyp:hlinkClr xmlns:ahyp="http://schemas.microsoft.com/office/drawing/2018/hyperlinkcolor" val="tx"/>
                    </a:ext>
                  </a:extLst>
                </a:hlinkClick>
              </a:rPr>
              <a:t>://libguides.usask.ca/gen_ai/evaluating</a:t>
            </a:r>
          </a:p>
          <a:p>
            <a:endParaRPr lang="en-US"/>
          </a:p>
        </p:txBody>
      </p:sp>
    </p:spTree>
    <p:extLst>
      <p:ext uri="{BB962C8B-B14F-4D97-AF65-F5344CB8AC3E}">
        <p14:creationId xmlns:p14="http://schemas.microsoft.com/office/powerpoint/2010/main" val="370385298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D717781C-0F29-4FB2-263C-644021CDCCFB}"/>
            </a:ext>
          </a:extLst>
        </p:cNvPr>
        <p:cNvGrpSpPr/>
        <p:nvPr/>
      </p:nvGrpSpPr>
      <p:grpSpPr>
        <a:xfrm>
          <a:off x="0" y="0"/>
          <a:ext cx="0" cy="0"/>
          <a:chOff x="0" y="0"/>
          <a:chExt cx="0" cy="0"/>
        </a:xfrm>
      </p:grpSpPr>
      <p:cxnSp>
        <p:nvCxnSpPr>
          <p:cNvPr id="42" name="Straight Connector 41">
            <a:extLst>
              <a:ext uri="{FF2B5EF4-FFF2-40B4-BE49-F238E27FC236}">
                <a16:creationId xmlns:a16="http://schemas.microsoft.com/office/drawing/2014/main" id="{D1B787A8-0D67-4B7E-9B48-86BD906AB6B5}"/>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15890" y="1114050"/>
            <a:ext cx="0" cy="5735637"/>
          </a:xfrm>
          <a:prstGeom prst="line">
            <a:avLst/>
          </a:prstGeom>
          <a:ln w="25400" cap="sq">
            <a:gradFill flip="none" rotWithShape="1">
              <a:gsLst>
                <a:gs pos="0">
                  <a:schemeClr val="accent2"/>
                </a:gs>
                <a:gs pos="100000">
                  <a:schemeClr val="accent4"/>
                </a:gs>
              </a:gsLst>
              <a:lin ang="16200000" scaled="1"/>
              <a:tileRect/>
            </a:gradFill>
            <a:bevel/>
          </a:ln>
        </p:spPr>
        <p:style>
          <a:lnRef idx="1">
            <a:schemeClr val="accent1"/>
          </a:lnRef>
          <a:fillRef idx="0">
            <a:schemeClr val="accent1"/>
          </a:fillRef>
          <a:effectRef idx="0">
            <a:schemeClr val="accent1"/>
          </a:effectRef>
          <a:fontRef idx="minor">
            <a:schemeClr val="tx1"/>
          </a:fontRef>
        </p:style>
      </p:cxnSp>
      <p:sp>
        <p:nvSpPr>
          <p:cNvPr id="43" name="Rectangle 42">
            <a:extLst>
              <a:ext uri="{FF2B5EF4-FFF2-40B4-BE49-F238E27FC236}">
                <a16:creationId xmlns:a16="http://schemas.microsoft.com/office/drawing/2014/main" id="{D9FB580A-BA0E-4D5E-90F4-C42767A783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gradFill flip="none" rotWithShape="1">
            <a:gsLst>
              <a:gs pos="100000">
                <a:schemeClr val="accent4"/>
              </a:gs>
              <a:gs pos="0">
                <a:schemeClr val="accent2"/>
              </a:gs>
            </a:gsLst>
            <a:lin ang="189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73CA317-8E1B-A160-9241-8C414B539BF7}"/>
              </a:ext>
            </a:extLst>
          </p:cNvPr>
          <p:cNvSpPr>
            <a:spLocks noGrp="1"/>
          </p:cNvSpPr>
          <p:nvPr>
            <p:ph type="title"/>
          </p:nvPr>
        </p:nvSpPr>
        <p:spPr>
          <a:xfrm>
            <a:off x="8240815" y="6040532"/>
            <a:ext cx="4197496" cy="470611"/>
          </a:xfrm>
        </p:spPr>
        <p:txBody>
          <a:bodyPr vert="horz" lIns="91440" tIns="45720" rIns="91440" bIns="45720" rtlCol="0" anchor="b">
            <a:normAutofit/>
          </a:bodyPr>
          <a:lstStyle/>
          <a:p>
            <a:r>
              <a:rPr lang="en-US" sz="1600" i="0" kern="1200" cap="all" baseline="0">
                <a:latin typeface="+mj-lt"/>
                <a:ea typeface="+mj-ea"/>
                <a:cs typeface="+mj-cs"/>
              </a:rPr>
              <a:t>University of British Columbia</a:t>
            </a:r>
          </a:p>
        </p:txBody>
      </p:sp>
      <p:pic>
        <p:nvPicPr>
          <p:cNvPr id="7" name="Picture 6" descr="A screenshot of a video&#10;&#10;AI-generated content may be incorrect.">
            <a:extLst>
              <a:ext uri="{FF2B5EF4-FFF2-40B4-BE49-F238E27FC236}">
                <a16:creationId xmlns:a16="http://schemas.microsoft.com/office/drawing/2014/main" id="{A3ECE95E-529D-83AC-C66E-FADC0FAB2287}"/>
              </a:ext>
            </a:extLst>
          </p:cNvPr>
          <p:cNvPicPr>
            <a:picLocks noChangeAspect="1"/>
          </p:cNvPicPr>
          <p:nvPr/>
        </p:nvPicPr>
        <p:blipFill>
          <a:blip r:embed="rId2"/>
          <a:srcRect r="4" b="40274"/>
          <a:stretch>
            <a:fillRect/>
          </a:stretch>
        </p:blipFill>
        <p:spPr>
          <a:xfrm>
            <a:off x="65834" y="2626272"/>
            <a:ext cx="6387357" cy="4159794"/>
          </a:xfrm>
          <a:prstGeom prst="rect">
            <a:avLst/>
          </a:prstGeom>
          <a:ln>
            <a:solidFill>
              <a:schemeClr val="tx1"/>
            </a:solidFill>
          </a:ln>
        </p:spPr>
      </p:pic>
      <p:pic>
        <p:nvPicPr>
          <p:cNvPr id="5" name="Content Placeholder 4" descr="A screenshot of a website&#10;&#10;AI-generated content may be incorrect.">
            <a:extLst>
              <a:ext uri="{FF2B5EF4-FFF2-40B4-BE49-F238E27FC236}">
                <a16:creationId xmlns:a16="http://schemas.microsoft.com/office/drawing/2014/main" id="{4E0521AB-FAD2-8D54-CF28-C3C2E2778DF8}"/>
              </a:ext>
            </a:extLst>
          </p:cNvPr>
          <p:cNvPicPr>
            <a:picLocks noGrp="1" noChangeAspect="1"/>
          </p:cNvPicPr>
          <p:nvPr>
            <p:ph idx="1"/>
          </p:nvPr>
        </p:nvPicPr>
        <p:blipFill>
          <a:blip r:embed="rId3"/>
          <a:srcRect r="13912" b="-2"/>
          <a:stretch>
            <a:fillRect/>
          </a:stretch>
        </p:blipFill>
        <p:spPr>
          <a:xfrm>
            <a:off x="0" y="8313"/>
            <a:ext cx="8773160" cy="2326940"/>
          </a:xfrm>
          <a:prstGeom prst="rect">
            <a:avLst/>
          </a:prstGeom>
          <a:ln>
            <a:solidFill>
              <a:schemeClr val="tx1"/>
            </a:solidFill>
          </a:ln>
        </p:spPr>
      </p:pic>
      <p:pic>
        <p:nvPicPr>
          <p:cNvPr id="9" name="Picture 8" descr="A screenshot of a computer&#10;&#10;AI-generated content may be incorrect.">
            <a:extLst>
              <a:ext uri="{FF2B5EF4-FFF2-40B4-BE49-F238E27FC236}">
                <a16:creationId xmlns:a16="http://schemas.microsoft.com/office/drawing/2014/main" id="{BA13A3D7-E107-9DA8-74D5-0FF98A4B67C3}"/>
              </a:ext>
            </a:extLst>
          </p:cNvPr>
          <p:cNvPicPr>
            <a:picLocks noChangeAspect="1"/>
          </p:cNvPicPr>
          <p:nvPr/>
        </p:nvPicPr>
        <p:blipFill>
          <a:blip r:embed="rId4"/>
          <a:stretch>
            <a:fillRect/>
          </a:stretch>
        </p:blipFill>
        <p:spPr>
          <a:xfrm>
            <a:off x="6520279" y="3239680"/>
            <a:ext cx="5605887" cy="1484376"/>
          </a:xfrm>
          <a:prstGeom prst="rect">
            <a:avLst/>
          </a:prstGeom>
          <a:ln>
            <a:solidFill>
              <a:schemeClr val="tx1"/>
            </a:solidFill>
          </a:ln>
        </p:spPr>
      </p:pic>
      <p:sp>
        <p:nvSpPr>
          <p:cNvPr id="3" name="TextBox 2">
            <a:extLst>
              <a:ext uri="{FF2B5EF4-FFF2-40B4-BE49-F238E27FC236}">
                <a16:creationId xmlns:a16="http://schemas.microsoft.com/office/drawing/2014/main" id="{CF2EA553-77B0-0E72-0301-C81AF27D5CCE}"/>
              </a:ext>
            </a:extLst>
          </p:cNvPr>
          <p:cNvSpPr txBox="1"/>
          <p:nvPr/>
        </p:nvSpPr>
        <p:spPr>
          <a:xfrm>
            <a:off x="8546560" y="6508322"/>
            <a:ext cx="3580904" cy="55399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1200">
                <a:ea typeface="+mn-lt"/>
                <a:cs typeface="+mn-lt"/>
                <a:hlinkClick r:id="rId5">
                  <a:extLst>
                    <a:ext uri="{A12FA001-AC4F-418D-AE19-62706E023703}">
                      <ahyp:hlinkClr xmlns:ahyp="http://schemas.microsoft.com/office/drawing/2018/hyperlinkcolor" val="tx"/>
                    </a:ext>
                  </a:extLst>
                </a:hlinkClick>
              </a:rPr>
              <a:t>https://guides.library.ubc.ca/GenAI/Evaluating</a:t>
            </a:r>
          </a:p>
          <a:p>
            <a:endParaRPr lang="en-US"/>
          </a:p>
        </p:txBody>
      </p:sp>
    </p:spTree>
    <p:extLst>
      <p:ext uri="{BB962C8B-B14F-4D97-AF65-F5344CB8AC3E}">
        <p14:creationId xmlns:p14="http://schemas.microsoft.com/office/powerpoint/2010/main" val="211529395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alpha val="84180"/>
          </a:schemeClr>
        </a:solidFill>
        <a:effectLst/>
      </p:bgPr>
    </p:bg>
    <p:spTree>
      <p:nvGrpSpPr>
        <p:cNvPr id="1" name="">
          <a:extLst>
            <a:ext uri="{FF2B5EF4-FFF2-40B4-BE49-F238E27FC236}">
              <a16:creationId xmlns:a16="http://schemas.microsoft.com/office/drawing/2014/main" id="{A3793E0D-A4E1-2A43-E622-C9BEC962B5C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9265574-CB99-FDBF-B35E-6B982CA93CC8}"/>
              </a:ext>
            </a:extLst>
          </p:cNvPr>
          <p:cNvSpPr>
            <a:spLocks noGrp="1"/>
          </p:cNvSpPr>
          <p:nvPr>
            <p:ph type="title"/>
          </p:nvPr>
        </p:nvSpPr>
        <p:spPr>
          <a:xfrm>
            <a:off x="887476" y="6514002"/>
            <a:ext cx="3953256" cy="343997"/>
          </a:xfrm>
        </p:spPr>
        <p:txBody>
          <a:bodyPr>
            <a:normAutofit/>
          </a:bodyPr>
          <a:lstStyle/>
          <a:p>
            <a:r>
              <a:rPr lang="en-US" sz="1600"/>
              <a:t>University of Tennessee Knoxville</a:t>
            </a:r>
          </a:p>
        </p:txBody>
      </p:sp>
      <p:pic>
        <p:nvPicPr>
          <p:cNvPr id="5" name="Content Placeholder 4" descr="A screenshot of a computer&#10;&#10;AI-generated content may be incorrect.">
            <a:extLst>
              <a:ext uri="{FF2B5EF4-FFF2-40B4-BE49-F238E27FC236}">
                <a16:creationId xmlns:a16="http://schemas.microsoft.com/office/drawing/2014/main" id="{D586E4EF-A9EE-59EC-7231-78C6E50AAB55}"/>
              </a:ext>
            </a:extLst>
          </p:cNvPr>
          <p:cNvPicPr>
            <a:picLocks noGrp="1" noChangeAspect="1"/>
          </p:cNvPicPr>
          <p:nvPr>
            <p:ph idx="1"/>
          </p:nvPr>
        </p:nvPicPr>
        <p:blipFill>
          <a:blip r:embed="rId2"/>
          <a:stretch>
            <a:fillRect/>
          </a:stretch>
        </p:blipFill>
        <p:spPr>
          <a:xfrm>
            <a:off x="2864104" y="0"/>
            <a:ext cx="9327896" cy="2420637"/>
          </a:xfrm>
          <a:ln>
            <a:solidFill>
              <a:schemeClr val="tx1"/>
            </a:solidFill>
          </a:ln>
        </p:spPr>
      </p:pic>
      <p:pic>
        <p:nvPicPr>
          <p:cNvPr id="7" name="Picture 6" descr="A white paper with black text&#10;&#10;AI-generated content may be incorrect.">
            <a:extLst>
              <a:ext uri="{FF2B5EF4-FFF2-40B4-BE49-F238E27FC236}">
                <a16:creationId xmlns:a16="http://schemas.microsoft.com/office/drawing/2014/main" id="{53B3172C-977F-54D0-FE72-5BF3EB7EE06C}"/>
              </a:ext>
            </a:extLst>
          </p:cNvPr>
          <p:cNvPicPr>
            <a:picLocks noChangeAspect="1"/>
          </p:cNvPicPr>
          <p:nvPr/>
        </p:nvPicPr>
        <p:blipFill>
          <a:blip r:embed="rId3"/>
          <a:stretch>
            <a:fillRect/>
          </a:stretch>
        </p:blipFill>
        <p:spPr>
          <a:xfrm>
            <a:off x="938275" y="2523744"/>
            <a:ext cx="9254173" cy="3887152"/>
          </a:xfrm>
          <a:prstGeom prst="rect">
            <a:avLst/>
          </a:prstGeom>
          <a:ln>
            <a:solidFill>
              <a:schemeClr val="tx1"/>
            </a:solidFill>
          </a:ln>
        </p:spPr>
      </p:pic>
      <p:sp>
        <p:nvSpPr>
          <p:cNvPr id="4" name="TextBox 3">
            <a:extLst>
              <a:ext uri="{FF2B5EF4-FFF2-40B4-BE49-F238E27FC236}">
                <a16:creationId xmlns:a16="http://schemas.microsoft.com/office/drawing/2014/main" id="{CB305944-689C-6380-E0AA-36DD6BCEFFD2}"/>
              </a:ext>
            </a:extLst>
          </p:cNvPr>
          <p:cNvSpPr txBox="1"/>
          <p:nvPr/>
        </p:nvSpPr>
        <p:spPr>
          <a:xfrm>
            <a:off x="8048463" y="6451402"/>
            <a:ext cx="4078369" cy="43310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n-US"/>
          </a:p>
        </p:txBody>
      </p:sp>
      <p:sp>
        <p:nvSpPr>
          <p:cNvPr id="6" name="TextBox 5">
            <a:extLst>
              <a:ext uri="{FF2B5EF4-FFF2-40B4-BE49-F238E27FC236}">
                <a16:creationId xmlns:a16="http://schemas.microsoft.com/office/drawing/2014/main" id="{3D206DAE-BAA6-D833-B784-861E8BA291E7}"/>
              </a:ext>
            </a:extLst>
          </p:cNvPr>
          <p:cNvSpPr txBox="1"/>
          <p:nvPr/>
        </p:nvSpPr>
        <p:spPr>
          <a:xfrm>
            <a:off x="7931165" y="6487495"/>
            <a:ext cx="4186644" cy="31580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n-US"/>
          </a:p>
        </p:txBody>
      </p:sp>
      <p:sp>
        <p:nvSpPr>
          <p:cNvPr id="8" name="TextBox 7">
            <a:extLst>
              <a:ext uri="{FF2B5EF4-FFF2-40B4-BE49-F238E27FC236}">
                <a16:creationId xmlns:a16="http://schemas.microsoft.com/office/drawing/2014/main" id="{025E4195-D235-450D-0DBD-20AF2A219B3D}"/>
              </a:ext>
            </a:extLst>
          </p:cNvPr>
          <p:cNvSpPr txBox="1"/>
          <p:nvPr/>
        </p:nvSpPr>
        <p:spPr>
          <a:xfrm>
            <a:off x="7528193" y="6467820"/>
            <a:ext cx="4728072"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a:hlinkClick r:id="rId4"/>
              </a:rPr>
              <a:t>https://libguides.utk.edu/Generative-AI/ethical-evaluative</a:t>
            </a:r>
            <a:endParaRPr lang="en-US" sz="1200"/>
          </a:p>
          <a:p>
            <a:endParaRPr lang="en-US"/>
          </a:p>
          <a:p>
            <a:pPr algn="ctr"/>
            <a:endParaRPr lang="en-US"/>
          </a:p>
        </p:txBody>
      </p:sp>
    </p:spTree>
    <p:extLst>
      <p:ext uri="{BB962C8B-B14F-4D97-AF65-F5344CB8AC3E}">
        <p14:creationId xmlns:p14="http://schemas.microsoft.com/office/powerpoint/2010/main" val="25637358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62850331-47A5-9314-099C-7D6D477DE301}"/>
            </a:ext>
          </a:extLst>
        </p:cNvPr>
        <p:cNvGrpSpPr/>
        <p:nvPr/>
      </p:nvGrpSpPr>
      <p:grpSpPr>
        <a:xfrm>
          <a:off x="0" y="0"/>
          <a:ext cx="0" cy="0"/>
          <a:chOff x="0" y="0"/>
          <a:chExt cx="0" cy="0"/>
        </a:xfrm>
      </p:grpSpPr>
      <p:cxnSp>
        <p:nvCxnSpPr>
          <p:cNvPr id="13" name="Straight Connector 12">
            <a:extLst>
              <a:ext uri="{FF2B5EF4-FFF2-40B4-BE49-F238E27FC236}">
                <a16:creationId xmlns:a16="http://schemas.microsoft.com/office/drawing/2014/main" id="{D1B787A8-0D67-4B7E-9B48-86BD906AB6B5}"/>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15890" y="1114050"/>
            <a:ext cx="0" cy="5735637"/>
          </a:xfrm>
          <a:prstGeom prst="line">
            <a:avLst/>
          </a:prstGeom>
          <a:ln w="25400" cap="sq">
            <a:gradFill flip="none" rotWithShape="1">
              <a:gsLst>
                <a:gs pos="0">
                  <a:schemeClr val="accent2"/>
                </a:gs>
                <a:gs pos="100000">
                  <a:schemeClr val="accent4"/>
                </a:gs>
              </a:gsLst>
              <a:lin ang="16200000" scaled="1"/>
              <a:tileRect/>
            </a:gradFill>
            <a:bevel/>
          </a:ln>
        </p:spPr>
        <p:style>
          <a:lnRef idx="1">
            <a:schemeClr val="accent1"/>
          </a:lnRef>
          <a:fillRef idx="0">
            <a:schemeClr val="accent1"/>
          </a:fillRef>
          <a:effectRef idx="0">
            <a:schemeClr val="accent1"/>
          </a:effectRef>
          <a:fontRef idx="minor">
            <a:schemeClr val="tx1"/>
          </a:fontRef>
        </p:style>
      </p:cxnSp>
      <p:sp>
        <p:nvSpPr>
          <p:cNvPr id="15" name="Rectangle 14">
            <a:extLst>
              <a:ext uri="{FF2B5EF4-FFF2-40B4-BE49-F238E27FC236}">
                <a16:creationId xmlns:a16="http://schemas.microsoft.com/office/drawing/2014/main" id="{D9FB580A-BA0E-4D5E-90F4-C42767A783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gradFill flip="none" rotWithShape="1">
            <a:gsLst>
              <a:gs pos="100000">
                <a:schemeClr val="accent4"/>
              </a:gs>
              <a:gs pos="0">
                <a:schemeClr val="accent2"/>
              </a:gs>
            </a:gsLst>
            <a:lin ang="189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524E530-4B53-B438-B2DE-6206CD075ECF}"/>
              </a:ext>
            </a:extLst>
          </p:cNvPr>
          <p:cNvSpPr>
            <a:spLocks noGrp="1"/>
          </p:cNvSpPr>
          <p:nvPr>
            <p:ph type="title"/>
          </p:nvPr>
        </p:nvSpPr>
        <p:spPr>
          <a:xfrm>
            <a:off x="8952866" y="6380239"/>
            <a:ext cx="3059692" cy="436779"/>
          </a:xfrm>
        </p:spPr>
        <p:txBody>
          <a:bodyPr vert="horz" lIns="91440" tIns="45720" rIns="91440" bIns="45720" rtlCol="0" anchor="b">
            <a:normAutofit/>
          </a:bodyPr>
          <a:lstStyle/>
          <a:p>
            <a:r>
              <a:rPr lang="en-US" sz="1600" i="0" kern="1200" cap="all" baseline="0">
                <a:latin typeface="+mj-lt"/>
                <a:ea typeface="+mj-ea"/>
                <a:cs typeface="+mj-cs"/>
              </a:rPr>
              <a:t>University of Buffalo</a:t>
            </a:r>
          </a:p>
        </p:txBody>
      </p:sp>
      <p:pic>
        <p:nvPicPr>
          <p:cNvPr id="7" name="Picture 6" descr="A screenshot of a computer&#10;&#10;AI-generated content may be incorrect.">
            <a:extLst>
              <a:ext uri="{FF2B5EF4-FFF2-40B4-BE49-F238E27FC236}">
                <a16:creationId xmlns:a16="http://schemas.microsoft.com/office/drawing/2014/main" id="{6C1CEBE7-3EF6-EF35-AA41-B37CB3353917}"/>
              </a:ext>
            </a:extLst>
          </p:cNvPr>
          <p:cNvPicPr>
            <a:picLocks noChangeAspect="1"/>
          </p:cNvPicPr>
          <p:nvPr/>
        </p:nvPicPr>
        <p:blipFill>
          <a:blip r:embed="rId2"/>
          <a:srcRect r="4" b="4338"/>
          <a:stretch>
            <a:fillRect/>
          </a:stretch>
        </p:blipFill>
        <p:spPr>
          <a:xfrm>
            <a:off x="2553554" y="126006"/>
            <a:ext cx="9487843" cy="6213251"/>
          </a:xfrm>
          <a:prstGeom prst="rect">
            <a:avLst/>
          </a:prstGeom>
          <a:ln>
            <a:solidFill>
              <a:schemeClr val="tx1"/>
            </a:solidFill>
          </a:ln>
        </p:spPr>
      </p:pic>
      <p:pic>
        <p:nvPicPr>
          <p:cNvPr id="11" name="Content Placeholder 10" descr="A screen shot of a computer&#10;&#10;AI-generated content may be incorrect.">
            <a:extLst>
              <a:ext uri="{FF2B5EF4-FFF2-40B4-BE49-F238E27FC236}">
                <a16:creationId xmlns:a16="http://schemas.microsoft.com/office/drawing/2014/main" id="{2836BD86-5C60-F340-88BA-5E2FB06C5CCF}"/>
              </a:ext>
            </a:extLst>
          </p:cNvPr>
          <p:cNvPicPr>
            <a:picLocks noGrp="1" noChangeAspect="1"/>
          </p:cNvPicPr>
          <p:nvPr>
            <p:ph idx="1"/>
          </p:nvPr>
        </p:nvPicPr>
        <p:blipFill>
          <a:blip r:embed="rId3"/>
          <a:srcRect l="3843" r="23701"/>
          <a:stretch>
            <a:fillRect/>
          </a:stretch>
        </p:blipFill>
        <p:spPr>
          <a:xfrm rot="16200000">
            <a:off x="-2109722" y="2318998"/>
            <a:ext cx="6731994" cy="2346010"/>
          </a:xfrm>
          <a:prstGeom prst="rect">
            <a:avLst/>
          </a:prstGeom>
          <a:ln>
            <a:solidFill>
              <a:schemeClr val="tx1"/>
            </a:solidFill>
          </a:ln>
        </p:spPr>
      </p:pic>
      <p:sp>
        <p:nvSpPr>
          <p:cNvPr id="3" name="TextBox 2">
            <a:extLst>
              <a:ext uri="{FF2B5EF4-FFF2-40B4-BE49-F238E27FC236}">
                <a16:creationId xmlns:a16="http://schemas.microsoft.com/office/drawing/2014/main" id="{F53E4C59-FA99-E458-41C5-08618170F5FE}"/>
              </a:ext>
            </a:extLst>
          </p:cNvPr>
          <p:cNvSpPr txBox="1"/>
          <p:nvPr/>
        </p:nvSpPr>
        <p:spPr>
          <a:xfrm>
            <a:off x="2869295" y="6543052"/>
            <a:ext cx="4442344" cy="55399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1200">
                <a:ea typeface="+mn-lt"/>
                <a:cs typeface="+mn-lt"/>
                <a:hlinkClick r:id="rId4">
                  <a:extLst>
                    <a:ext uri="{A12FA001-AC4F-418D-AE19-62706E023703}">
                      <ahyp:hlinkClr xmlns:ahyp="http://schemas.microsoft.com/office/drawing/2018/hyperlinkcolor" val="tx"/>
                    </a:ext>
                  </a:extLst>
                </a:hlinkClick>
              </a:rPr>
              <a:t>https://research.lib.buffalo.edu/artificial-intelligence/ethics</a:t>
            </a:r>
          </a:p>
          <a:p>
            <a:endParaRPr lang="en-US"/>
          </a:p>
        </p:txBody>
      </p:sp>
    </p:spTree>
    <p:extLst>
      <p:ext uri="{BB962C8B-B14F-4D97-AF65-F5344CB8AC3E}">
        <p14:creationId xmlns:p14="http://schemas.microsoft.com/office/powerpoint/2010/main" val="113114509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alpha val="84180"/>
          </a:schemeClr>
        </a:solidFill>
        <a:effectLst/>
      </p:bgPr>
    </p:bg>
    <p:spTree>
      <p:nvGrpSpPr>
        <p:cNvPr id="1" name="">
          <a:extLst>
            <a:ext uri="{FF2B5EF4-FFF2-40B4-BE49-F238E27FC236}">
              <a16:creationId xmlns:a16="http://schemas.microsoft.com/office/drawing/2014/main" id="{A7F53680-FA80-5BD2-5695-1B7C0B3E9ED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EDD4AA8-F2E7-6556-0BE7-09302CAB7500}"/>
              </a:ext>
            </a:extLst>
          </p:cNvPr>
          <p:cNvSpPr>
            <a:spLocks noGrp="1"/>
          </p:cNvSpPr>
          <p:nvPr>
            <p:ph type="title"/>
          </p:nvPr>
        </p:nvSpPr>
        <p:spPr>
          <a:xfrm>
            <a:off x="972312" y="6410896"/>
            <a:ext cx="2319528" cy="447104"/>
          </a:xfrm>
        </p:spPr>
        <p:txBody>
          <a:bodyPr>
            <a:normAutofit/>
          </a:bodyPr>
          <a:lstStyle/>
          <a:p>
            <a:r>
              <a:rPr lang="en-US" sz="1600"/>
              <a:t>Boston College</a:t>
            </a:r>
          </a:p>
        </p:txBody>
      </p:sp>
      <p:pic>
        <p:nvPicPr>
          <p:cNvPr id="5" name="Content Placeholder 4" descr="A close-up of a book&#10;&#10;AI-generated content may be incorrect.">
            <a:extLst>
              <a:ext uri="{FF2B5EF4-FFF2-40B4-BE49-F238E27FC236}">
                <a16:creationId xmlns:a16="http://schemas.microsoft.com/office/drawing/2014/main" id="{C6BC389D-796C-DAFF-5E20-7E8D39C45EF7}"/>
              </a:ext>
            </a:extLst>
          </p:cNvPr>
          <p:cNvPicPr>
            <a:picLocks noGrp="1" noChangeAspect="1"/>
          </p:cNvPicPr>
          <p:nvPr>
            <p:ph idx="1"/>
          </p:nvPr>
        </p:nvPicPr>
        <p:blipFill>
          <a:blip r:embed="rId2"/>
          <a:stretch>
            <a:fillRect/>
          </a:stretch>
        </p:blipFill>
        <p:spPr>
          <a:xfrm>
            <a:off x="972312" y="0"/>
            <a:ext cx="8210296" cy="2612367"/>
          </a:xfrm>
          <a:ln>
            <a:solidFill>
              <a:schemeClr val="tx1"/>
            </a:solidFill>
          </a:ln>
        </p:spPr>
      </p:pic>
      <p:pic>
        <p:nvPicPr>
          <p:cNvPr id="7" name="Picture 6" descr="A white paper with black text&#10;&#10;AI-generated content may be incorrect.">
            <a:extLst>
              <a:ext uri="{FF2B5EF4-FFF2-40B4-BE49-F238E27FC236}">
                <a16:creationId xmlns:a16="http://schemas.microsoft.com/office/drawing/2014/main" id="{0E98A0A2-CB55-40BD-1E35-46A6D9D1ADA8}"/>
              </a:ext>
            </a:extLst>
          </p:cNvPr>
          <p:cNvPicPr>
            <a:picLocks noChangeAspect="1"/>
          </p:cNvPicPr>
          <p:nvPr/>
        </p:nvPicPr>
        <p:blipFill>
          <a:blip r:embed="rId3"/>
          <a:stretch>
            <a:fillRect/>
          </a:stretch>
        </p:blipFill>
        <p:spPr>
          <a:xfrm>
            <a:off x="1560575" y="2852928"/>
            <a:ext cx="10273005" cy="3557968"/>
          </a:xfrm>
          <a:prstGeom prst="rect">
            <a:avLst/>
          </a:prstGeom>
          <a:ln>
            <a:solidFill>
              <a:schemeClr val="tx1"/>
            </a:solidFill>
          </a:ln>
        </p:spPr>
      </p:pic>
      <p:sp>
        <p:nvSpPr>
          <p:cNvPr id="3" name="TextBox 2">
            <a:extLst>
              <a:ext uri="{FF2B5EF4-FFF2-40B4-BE49-F238E27FC236}">
                <a16:creationId xmlns:a16="http://schemas.microsoft.com/office/drawing/2014/main" id="{189B0913-9E41-8D13-56C0-3ADD77186123}"/>
              </a:ext>
            </a:extLst>
          </p:cNvPr>
          <p:cNvSpPr txBox="1"/>
          <p:nvPr/>
        </p:nvSpPr>
        <p:spPr>
          <a:xfrm>
            <a:off x="8453471" y="6513932"/>
            <a:ext cx="3821812" cy="55399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1200">
                <a:ea typeface="+mn-lt"/>
                <a:cs typeface="+mn-lt"/>
                <a:hlinkClick r:id="rId4"/>
              </a:rPr>
              <a:t>https://libguides.bc.edu/generative-AI/evaluation</a:t>
            </a:r>
            <a:endParaRPr lang="en-US" sz="1200">
              <a:ea typeface="+mn-lt"/>
              <a:cs typeface="+mn-lt"/>
            </a:endParaRPr>
          </a:p>
          <a:p>
            <a:endParaRPr lang="en-US"/>
          </a:p>
        </p:txBody>
      </p:sp>
    </p:spTree>
    <p:extLst>
      <p:ext uri="{BB962C8B-B14F-4D97-AF65-F5344CB8AC3E}">
        <p14:creationId xmlns:p14="http://schemas.microsoft.com/office/powerpoint/2010/main" val="414275177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04BC6CCF-6488-CDE6-1857-A355C8C34D46}"/>
            </a:ext>
          </a:extLst>
        </p:cNvPr>
        <p:cNvGrpSpPr/>
        <p:nvPr/>
      </p:nvGrpSpPr>
      <p:grpSpPr>
        <a:xfrm>
          <a:off x="0" y="0"/>
          <a:ext cx="0" cy="0"/>
          <a:chOff x="0" y="0"/>
          <a:chExt cx="0" cy="0"/>
        </a:xfrm>
      </p:grpSpPr>
      <p:cxnSp>
        <p:nvCxnSpPr>
          <p:cNvPr id="25" name="Straight Connector 24">
            <a:extLst>
              <a:ext uri="{FF2B5EF4-FFF2-40B4-BE49-F238E27FC236}">
                <a16:creationId xmlns:a16="http://schemas.microsoft.com/office/drawing/2014/main" id="{D1B787A8-0D67-4B7E-9B48-86BD906AB6B5}"/>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15890" y="1114050"/>
            <a:ext cx="0" cy="5735637"/>
          </a:xfrm>
          <a:prstGeom prst="line">
            <a:avLst/>
          </a:prstGeom>
          <a:ln w="25400" cap="sq">
            <a:gradFill flip="none" rotWithShape="1">
              <a:gsLst>
                <a:gs pos="0">
                  <a:schemeClr val="accent2"/>
                </a:gs>
                <a:gs pos="100000">
                  <a:schemeClr val="accent4"/>
                </a:gs>
              </a:gsLst>
              <a:lin ang="16200000" scaled="1"/>
              <a:tileRect/>
            </a:gradFill>
            <a:bevel/>
          </a:ln>
        </p:spPr>
        <p:style>
          <a:lnRef idx="1">
            <a:schemeClr val="accent1"/>
          </a:lnRef>
          <a:fillRef idx="0">
            <a:schemeClr val="accent1"/>
          </a:fillRef>
          <a:effectRef idx="0">
            <a:schemeClr val="accent1"/>
          </a:effectRef>
          <a:fontRef idx="minor">
            <a:schemeClr val="tx1"/>
          </a:fontRef>
        </p:style>
      </p:cxnSp>
      <p:sp>
        <p:nvSpPr>
          <p:cNvPr id="27" name="Rectangle 26">
            <a:extLst>
              <a:ext uri="{FF2B5EF4-FFF2-40B4-BE49-F238E27FC236}">
                <a16:creationId xmlns:a16="http://schemas.microsoft.com/office/drawing/2014/main" id="{CE3C5560-7A9C-489F-9148-18C5E1D0F0B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gradFill flip="none" rotWithShape="1">
            <a:gsLst>
              <a:gs pos="100000">
                <a:schemeClr val="accent4"/>
              </a:gs>
              <a:gs pos="0">
                <a:schemeClr val="accent2"/>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16A809D-966D-5E08-B573-B0BA1C1A24E7}"/>
              </a:ext>
            </a:extLst>
          </p:cNvPr>
          <p:cNvSpPr>
            <a:spLocks noGrp="1"/>
          </p:cNvSpPr>
          <p:nvPr>
            <p:ph type="title"/>
          </p:nvPr>
        </p:nvSpPr>
        <p:spPr>
          <a:xfrm>
            <a:off x="1914091" y="838317"/>
            <a:ext cx="2527791" cy="425824"/>
          </a:xfrm>
        </p:spPr>
        <p:txBody>
          <a:bodyPr vert="horz" lIns="91440" tIns="45720" rIns="91440" bIns="45720" rtlCol="0" anchor="b">
            <a:normAutofit/>
          </a:bodyPr>
          <a:lstStyle/>
          <a:p>
            <a:r>
              <a:rPr lang="en-US" sz="1600" i="0" kern="1200" cap="all" baseline="0">
                <a:latin typeface="+mj-lt"/>
                <a:ea typeface="+mj-ea"/>
                <a:cs typeface="+mj-cs"/>
              </a:rPr>
              <a:t>Cornell University</a:t>
            </a:r>
          </a:p>
        </p:txBody>
      </p:sp>
      <p:sp>
        <p:nvSpPr>
          <p:cNvPr id="29" name="Graphic 22">
            <a:extLst>
              <a:ext uri="{FF2B5EF4-FFF2-40B4-BE49-F238E27FC236}">
                <a16:creationId xmlns:a16="http://schemas.microsoft.com/office/drawing/2014/main" id="{508BEF50-7B1E-49A4-BC19-5F4F1D755E6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220768" y="2053732"/>
            <a:ext cx="151536" cy="151536"/>
          </a:xfrm>
          <a:custGeom>
            <a:avLst/>
            <a:gdLst>
              <a:gd name="connsiteX0" fmla="*/ 141251 w 151536"/>
              <a:gd name="connsiteY0" fmla="*/ 65483 h 151536"/>
              <a:gd name="connsiteX1" fmla="*/ 86053 w 151536"/>
              <a:gd name="connsiteY1" fmla="*/ 65483 h 151536"/>
              <a:gd name="connsiteX2" fmla="*/ 86053 w 151536"/>
              <a:gd name="connsiteY2" fmla="*/ 10285 h 151536"/>
              <a:gd name="connsiteX3" fmla="*/ 75768 w 151536"/>
              <a:gd name="connsiteY3" fmla="*/ 0 h 151536"/>
              <a:gd name="connsiteX4" fmla="*/ 65483 w 151536"/>
              <a:gd name="connsiteY4" fmla="*/ 10285 h 151536"/>
              <a:gd name="connsiteX5" fmla="*/ 65483 w 151536"/>
              <a:gd name="connsiteY5" fmla="*/ 65483 h 151536"/>
              <a:gd name="connsiteX6" fmla="*/ 10285 w 151536"/>
              <a:gd name="connsiteY6" fmla="*/ 65483 h 151536"/>
              <a:gd name="connsiteX7" fmla="*/ 0 w 151536"/>
              <a:gd name="connsiteY7" fmla="*/ 75768 h 151536"/>
              <a:gd name="connsiteX8" fmla="*/ 10285 w 151536"/>
              <a:gd name="connsiteY8" fmla="*/ 86053 h 151536"/>
              <a:gd name="connsiteX9" fmla="*/ 65483 w 151536"/>
              <a:gd name="connsiteY9" fmla="*/ 86053 h 151536"/>
              <a:gd name="connsiteX10" fmla="*/ 65483 w 151536"/>
              <a:gd name="connsiteY10" fmla="*/ 141251 h 151536"/>
              <a:gd name="connsiteX11" fmla="*/ 75768 w 151536"/>
              <a:gd name="connsiteY11" fmla="*/ 151536 h 151536"/>
              <a:gd name="connsiteX12" fmla="*/ 86053 w 151536"/>
              <a:gd name="connsiteY12" fmla="*/ 141251 h 151536"/>
              <a:gd name="connsiteX13" fmla="*/ 86053 w 151536"/>
              <a:gd name="connsiteY13" fmla="*/ 86053 h 151536"/>
              <a:gd name="connsiteX14" fmla="*/ 141251 w 151536"/>
              <a:gd name="connsiteY14" fmla="*/ 86053 h 151536"/>
              <a:gd name="connsiteX15" fmla="*/ 151536 w 151536"/>
              <a:gd name="connsiteY15" fmla="*/ 75768 h 151536"/>
              <a:gd name="connsiteX16" fmla="*/ 141251 w 151536"/>
              <a:gd name="connsiteY16" fmla="*/ 65483 h 151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51536" h="151536">
                <a:moveTo>
                  <a:pt x="141251" y="65483"/>
                </a:moveTo>
                <a:lnTo>
                  <a:pt x="86053" y="65483"/>
                </a:lnTo>
                <a:lnTo>
                  <a:pt x="86053" y="10285"/>
                </a:lnTo>
                <a:cubicBezTo>
                  <a:pt x="86053" y="4605"/>
                  <a:pt x="81448" y="0"/>
                  <a:pt x="75768" y="0"/>
                </a:cubicBezTo>
                <a:cubicBezTo>
                  <a:pt x="70088" y="0"/>
                  <a:pt x="65483" y="4605"/>
                  <a:pt x="65483" y="10285"/>
                </a:cubicBezTo>
                <a:lnTo>
                  <a:pt x="65483" y="65483"/>
                </a:lnTo>
                <a:lnTo>
                  <a:pt x="10285" y="65483"/>
                </a:lnTo>
                <a:cubicBezTo>
                  <a:pt x="4605" y="65483"/>
                  <a:pt x="0" y="70088"/>
                  <a:pt x="0" y="75768"/>
                </a:cubicBezTo>
                <a:cubicBezTo>
                  <a:pt x="0" y="81448"/>
                  <a:pt x="4605" y="86053"/>
                  <a:pt x="10285" y="86053"/>
                </a:cubicBezTo>
                <a:lnTo>
                  <a:pt x="65483" y="86053"/>
                </a:lnTo>
                <a:lnTo>
                  <a:pt x="65483" y="141251"/>
                </a:lnTo>
                <a:cubicBezTo>
                  <a:pt x="65483" y="146931"/>
                  <a:pt x="70088" y="151536"/>
                  <a:pt x="75768" y="151536"/>
                </a:cubicBezTo>
                <a:cubicBezTo>
                  <a:pt x="81448" y="151536"/>
                  <a:pt x="86053" y="146931"/>
                  <a:pt x="86053" y="141251"/>
                </a:cubicBezTo>
                <a:lnTo>
                  <a:pt x="86053" y="86053"/>
                </a:lnTo>
                <a:lnTo>
                  <a:pt x="141251" y="86053"/>
                </a:lnTo>
                <a:cubicBezTo>
                  <a:pt x="146931" y="86053"/>
                  <a:pt x="151536" y="81448"/>
                  <a:pt x="151536" y="75768"/>
                </a:cubicBezTo>
                <a:cubicBezTo>
                  <a:pt x="151536" y="70088"/>
                  <a:pt x="146931" y="65483"/>
                  <a:pt x="141251" y="65483"/>
                </a:cubicBezTo>
                <a:close/>
              </a:path>
            </a:pathLst>
          </a:custGeom>
          <a:solidFill>
            <a:schemeClr val="bg1"/>
          </a:solidFill>
          <a:ln w="646" cap="flat">
            <a:noFill/>
            <a:prstDash val="solid"/>
            <a:miter/>
          </a:ln>
        </p:spPr>
        <p:txBody>
          <a:bodyPr rtlCol="0" anchor="ctr"/>
          <a:lstStyle/>
          <a:p>
            <a:endParaRPr lang="en-US"/>
          </a:p>
        </p:txBody>
      </p:sp>
      <p:cxnSp>
        <p:nvCxnSpPr>
          <p:cNvPr id="31" name="Straight Connector 30">
            <a:extLst>
              <a:ext uri="{FF2B5EF4-FFF2-40B4-BE49-F238E27FC236}">
                <a16:creationId xmlns:a16="http://schemas.microsoft.com/office/drawing/2014/main" id="{56020367-4FD5-4596-8E10-C5F095CD8DB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301262" y="3496322"/>
            <a:ext cx="0" cy="3352800"/>
          </a:xfrm>
          <a:prstGeom prst="line">
            <a:avLst/>
          </a:prstGeom>
          <a:ln w="25400" cap="sq">
            <a:solidFill>
              <a:schemeClr val="bg1"/>
            </a:solidFill>
            <a:bevel/>
          </a:ln>
        </p:spPr>
        <p:style>
          <a:lnRef idx="1">
            <a:schemeClr val="accent1"/>
          </a:lnRef>
          <a:fillRef idx="0">
            <a:schemeClr val="accent1"/>
          </a:fillRef>
          <a:effectRef idx="0">
            <a:schemeClr val="accent1"/>
          </a:effectRef>
          <a:fontRef idx="minor">
            <a:schemeClr val="tx1"/>
          </a:fontRef>
        </p:style>
      </p:cxnSp>
      <p:pic>
        <p:nvPicPr>
          <p:cNvPr id="7" name="Picture 6" descr="A screenshot of a computer&#10;&#10;AI-generated content may be incorrect.">
            <a:extLst>
              <a:ext uri="{FF2B5EF4-FFF2-40B4-BE49-F238E27FC236}">
                <a16:creationId xmlns:a16="http://schemas.microsoft.com/office/drawing/2014/main" id="{F6759EDC-B0B7-2CE0-3FBE-6C17FB8259A8}"/>
              </a:ext>
            </a:extLst>
          </p:cNvPr>
          <p:cNvPicPr>
            <a:picLocks noChangeAspect="1"/>
          </p:cNvPicPr>
          <p:nvPr/>
        </p:nvPicPr>
        <p:blipFill>
          <a:blip r:embed="rId3"/>
          <a:stretch>
            <a:fillRect/>
          </a:stretch>
        </p:blipFill>
        <p:spPr>
          <a:xfrm>
            <a:off x="161227" y="1953522"/>
            <a:ext cx="8141199" cy="4881486"/>
          </a:xfrm>
          <a:prstGeom prst="rect">
            <a:avLst/>
          </a:prstGeom>
          <a:noFill/>
          <a:ln>
            <a:solidFill>
              <a:schemeClr val="tx1"/>
            </a:solidFill>
          </a:ln>
        </p:spPr>
      </p:pic>
      <p:sp>
        <p:nvSpPr>
          <p:cNvPr id="33" name="Graphic 23">
            <a:extLst>
              <a:ext uri="{FF2B5EF4-FFF2-40B4-BE49-F238E27FC236}">
                <a16:creationId xmlns:a16="http://schemas.microsoft.com/office/drawing/2014/main" id="{3FBAD350-5664-4811-A208-657FB882D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721325" y="2647922"/>
            <a:ext cx="108625" cy="108625"/>
          </a:xfrm>
          <a:custGeom>
            <a:avLst/>
            <a:gdLst>
              <a:gd name="connsiteX0" fmla="*/ 54313 w 108625"/>
              <a:gd name="connsiteY0" fmla="*/ 16053 h 108625"/>
              <a:gd name="connsiteX1" fmla="*/ 92572 w 108625"/>
              <a:gd name="connsiteY1" fmla="*/ 54313 h 108625"/>
              <a:gd name="connsiteX2" fmla="*/ 54313 w 108625"/>
              <a:gd name="connsiteY2" fmla="*/ 92572 h 108625"/>
              <a:gd name="connsiteX3" fmla="*/ 16053 w 108625"/>
              <a:gd name="connsiteY3" fmla="*/ 54313 h 108625"/>
              <a:gd name="connsiteX4" fmla="*/ 54313 w 108625"/>
              <a:gd name="connsiteY4" fmla="*/ 16053 h 108625"/>
              <a:gd name="connsiteX5" fmla="*/ 54313 w 108625"/>
              <a:gd name="connsiteY5" fmla="*/ 0 h 108625"/>
              <a:gd name="connsiteX6" fmla="*/ 0 w 108625"/>
              <a:gd name="connsiteY6" fmla="*/ 54313 h 108625"/>
              <a:gd name="connsiteX7" fmla="*/ 54313 w 108625"/>
              <a:gd name="connsiteY7" fmla="*/ 108625 h 108625"/>
              <a:gd name="connsiteX8" fmla="*/ 108625 w 108625"/>
              <a:gd name="connsiteY8" fmla="*/ 54313 h 108625"/>
              <a:gd name="connsiteX9" fmla="*/ 54313 w 108625"/>
              <a:gd name="connsiteY9" fmla="*/ 0 h 108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8625" h="108625">
                <a:moveTo>
                  <a:pt x="54313" y="16053"/>
                </a:moveTo>
                <a:cubicBezTo>
                  <a:pt x="75442" y="16053"/>
                  <a:pt x="92572" y="33182"/>
                  <a:pt x="92572" y="54313"/>
                </a:cubicBezTo>
                <a:cubicBezTo>
                  <a:pt x="92572" y="75442"/>
                  <a:pt x="75442" y="92572"/>
                  <a:pt x="54313" y="92572"/>
                </a:cubicBezTo>
                <a:cubicBezTo>
                  <a:pt x="33182" y="92572"/>
                  <a:pt x="16053" y="75442"/>
                  <a:pt x="16053" y="54313"/>
                </a:cubicBezTo>
                <a:cubicBezTo>
                  <a:pt x="16074" y="33191"/>
                  <a:pt x="33191" y="16074"/>
                  <a:pt x="54313" y="16053"/>
                </a:cubicBezTo>
                <a:moveTo>
                  <a:pt x="54313" y="0"/>
                </a:moveTo>
                <a:cubicBezTo>
                  <a:pt x="24317" y="0"/>
                  <a:pt x="0" y="24317"/>
                  <a:pt x="0" y="54313"/>
                </a:cubicBezTo>
                <a:cubicBezTo>
                  <a:pt x="0" y="84309"/>
                  <a:pt x="24317" y="108625"/>
                  <a:pt x="54313" y="108625"/>
                </a:cubicBezTo>
                <a:cubicBezTo>
                  <a:pt x="84309" y="108625"/>
                  <a:pt x="108625" y="84309"/>
                  <a:pt x="108625" y="54313"/>
                </a:cubicBezTo>
                <a:cubicBezTo>
                  <a:pt x="108625" y="24317"/>
                  <a:pt x="84309" y="0"/>
                  <a:pt x="54313" y="0"/>
                </a:cubicBezTo>
                <a:close/>
              </a:path>
            </a:pathLst>
          </a:custGeom>
          <a:solidFill>
            <a:schemeClr val="bg1"/>
          </a:solidFill>
          <a:ln w="516" cap="flat">
            <a:noFill/>
            <a:prstDash val="solid"/>
            <a:miter/>
          </a:ln>
        </p:spPr>
        <p:txBody>
          <a:bodyPr rtlCol="0" anchor="ctr"/>
          <a:lstStyle/>
          <a:p>
            <a:endParaRPr lang="en-US"/>
          </a:p>
        </p:txBody>
      </p:sp>
      <p:pic>
        <p:nvPicPr>
          <p:cNvPr id="5" name="Content Placeholder 4" descr="A close-up of a website&#10;&#10;AI-generated content may be incorrect.">
            <a:extLst>
              <a:ext uri="{FF2B5EF4-FFF2-40B4-BE49-F238E27FC236}">
                <a16:creationId xmlns:a16="http://schemas.microsoft.com/office/drawing/2014/main" id="{6FABD40B-0A0F-DD20-5D03-CABE5C9D3619}"/>
              </a:ext>
            </a:extLst>
          </p:cNvPr>
          <p:cNvPicPr>
            <a:picLocks noGrp="1" noChangeAspect="1"/>
          </p:cNvPicPr>
          <p:nvPr>
            <p:ph idx="1"/>
          </p:nvPr>
        </p:nvPicPr>
        <p:blipFill>
          <a:blip r:embed="rId4"/>
          <a:stretch>
            <a:fillRect/>
          </a:stretch>
        </p:blipFill>
        <p:spPr>
          <a:xfrm>
            <a:off x="5871892" y="85165"/>
            <a:ext cx="5958058" cy="1783192"/>
          </a:xfrm>
          <a:prstGeom prst="rect">
            <a:avLst/>
          </a:prstGeom>
          <a:ln>
            <a:solidFill>
              <a:schemeClr val="tx1"/>
            </a:solidFill>
          </a:ln>
        </p:spPr>
      </p:pic>
      <p:sp>
        <p:nvSpPr>
          <p:cNvPr id="35" name="Graphic 21">
            <a:extLst>
              <a:ext uri="{FF2B5EF4-FFF2-40B4-BE49-F238E27FC236}">
                <a16:creationId xmlns:a16="http://schemas.microsoft.com/office/drawing/2014/main" id="{C39ADB8F-D187-49D7-BDCF-C1B6DC7270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477861" y="6313109"/>
            <a:ext cx="95759" cy="95759"/>
          </a:xfrm>
          <a:custGeom>
            <a:avLst/>
            <a:gdLst>
              <a:gd name="connsiteX0" fmla="*/ 95759 w 95759"/>
              <a:gd name="connsiteY0" fmla="*/ 47880 h 95759"/>
              <a:gd name="connsiteX1" fmla="*/ 47880 w 95759"/>
              <a:gd name="connsiteY1" fmla="*/ 95759 h 95759"/>
              <a:gd name="connsiteX2" fmla="*/ 0 w 95759"/>
              <a:gd name="connsiteY2" fmla="*/ 47880 h 95759"/>
              <a:gd name="connsiteX3" fmla="*/ 47880 w 95759"/>
              <a:gd name="connsiteY3" fmla="*/ 0 h 95759"/>
              <a:gd name="connsiteX4" fmla="*/ 95759 w 95759"/>
              <a:gd name="connsiteY4" fmla="*/ 47880 h 957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759" h="95759">
                <a:moveTo>
                  <a:pt x="95759" y="47880"/>
                </a:moveTo>
                <a:cubicBezTo>
                  <a:pt x="95759" y="74323"/>
                  <a:pt x="74323" y="95759"/>
                  <a:pt x="47880" y="95759"/>
                </a:cubicBezTo>
                <a:cubicBezTo>
                  <a:pt x="21436" y="95759"/>
                  <a:pt x="0" y="74323"/>
                  <a:pt x="0" y="47880"/>
                </a:cubicBezTo>
                <a:cubicBezTo>
                  <a:pt x="0" y="21436"/>
                  <a:pt x="21436" y="0"/>
                  <a:pt x="47880" y="0"/>
                </a:cubicBezTo>
                <a:cubicBezTo>
                  <a:pt x="74323" y="0"/>
                  <a:pt x="95759" y="21436"/>
                  <a:pt x="95759" y="47880"/>
                </a:cubicBezTo>
                <a:close/>
              </a:path>
            </a:pathLst>
          </a:custGeom>
          <a:solidFill>
            <a:schemeClr val="bg1"/>
          </a:solidFill>
          <a:ln w="469" cap="flat">
            <a:noFill/>
            <a:prstDash val="solid"/>
            <a:miter/>
          </a:ln>
        </p:spPr>
        <p:txBody>
          <a:bodyPr rtlCol="0" anchor="ctr"/>
          <a:lstStyle/>
          <a:p>
            <a:endParaRPr lang="en-US"/>
          </a:p>
        </p:txBody>
      </p:sp>
      <p:sp>
        <p:nvSpPr>
          <p:cNvPr id="15" name="Oval 14">
            <a:extLst>
              <a:ext uri="{FF2B5EF4-FFF2-40B4-BE49-F238E27FC236}">
                <a16:creationId xmlns:a16="http://schemas.microsoft.com/office/drawing/2014/main" id="{715EF948-FCE5-BCFB-7988-9397155C515D}"/>
              </a:ext>
            </a:extLst>
          </p:cNvPr>
          <p:cNvSpPr/>
          <p:nvPr/>
        </p:nvSpPr>
        <p:spPr>
          <a:xfrm>
            <a:off x="941310" y="3810000"/>
            <a:ext cx="1801890" cy="681572"/>
          </a:xfrm>
          <a:prstGeom prst="ellipse">
            <a:avLst/>
          </a:prstGeom>
          <a:solidFill>
            <a:srgbClr val="E71224">
              <a:alpha val="5000"/>
            </a:srgbClr>
          </a:solidFill>
          <a:ln w="18000">
            <a:solidFill>
              <a:srgbClr val="E71224"/>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chorCtr="1"/>
          <a:lstStyle/>
          <a:p>
            <a:endParaRPr lang="en-US">
              <a:solidFill>
                <a:srgbClr val="E71224"/>
              </a:solidFill>
            </a:endParaRPr>
          </a:p>
        </p:txBody>
      </p:sp>
      <p:sp>
        <p:nvSpPr>
          <p:cNvPr id="3" name="TextBox 2">
            <a:extLst>
              <a:ext uri="{FF2B5EF4-FFF2-40B4-BE49-F238E27FC236}">
                <a16:creationId xmlns:a16="http://schemas.microsoft.com/office/drawing/2014/main" id="{B43EC61B-F355-2C84-6756-B127AA9EDE43}"/>
              </a:ext>
            </a:extLst>
          </p:cNvPr>
          <p:cNvSpPr txBox="1"/>
          <p:nvPr/>
        </p:nvSpPr>
        <p:spPr>
          <a:xfrm>
            <a:off x="8855292" y="6403587"/>
            <a:ext cx="3437740" cy="55399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a:ea typeface="+mn-lt"/>
                <a:cs typeface="+mn-lt"/>
                <a:hlinkClick r:id="rId5">
                  <a:extLst>
                    <a:ext uri="{A12FA001-AC4F-418D-AE19-62706E023703}">
                      <ahyp:hlinkClr xmlns:ahyp="http://schemas.microsoft.com/office/drawing/2018/hyperlinkcolor" val="tx"/>
                    </a:ext>
                  </a:extLst>
                </a:hlinkClick>
              </a:rPr>
              <a:t>https://guides.library.cornell.edu/sts4041/AI</a:t>
            </a:r>
            <a:endParaRPr lang="en-US" sz="1200">
              <a:ea typeface="+mn-lt"/>
              <a:cs typeface="+mn-lt"/>
            </a:endParaRPr>
          </a:p>
          <a:p>
            <a:pPr algn="l"/>
            <a:endParaRPr lang="en-US">
              <a:ea typeface="+mn-lt"/>
              <a:cs typeface="+mn-lt"/>
            </a:endParaRPr>
          </a:p>
        </p:txBody>
      </p:sp>
    </p:spTree>
    <p:extLst>
      <p:ext uri="{BB962C8B-B14F-4D97-AF65-F5344CB8AC3E}">
        <p14:creationId xmlns:p14="http://schemas.microsoft.com/office/powerpoint/2010/main" val="328877552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3854FE65-17FA-B837-C933-AB6B9D4ED5C3}"/>
            </a:ext>
          </a:extLst>
        </p:cNvPr>
        <p:cNvGrpSpPr/>
        <p:nvPr/>
      </p:nvGrpSpPr>
      <p:grpSpPr>
        <a:xfrm>
          <a:off x="0" y="0"/>
          <a:ext cx="0" cy="0"/>
          <a:chOff x="0" y="0"/>
          <a:chExt cx="0" cy="0"/>
        </a:xfrm>
      </p:grpSpPr>
      <p:cxnSp>
        <p:nvCxnSpPr>
          <p:cNvPr id="10" name="Straight Connector 9">
            <a:extLst>
              <a:ext uri="{FF2B5EF4-FFF2-40B4-BE49-F238E27FC236}">
                <a16:creationId xmlns:a16="http://schemas.microsoft.com/office/drawing/2014/main" id="{D1B787A8-0D67-4B7E-9B48-86BD906AB6B5}"/>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15890" y="1114050"/>
            <a:ext cx="0" cy="5735637"/>
          </a:xfrm>
          <a:prstGeom prst="line">
            <a:avLst/>
          </a:prstGeom>
          <a:ln w="25400" cap="sq">
            <a:gradFill flip="none" rotWithShape="1">
              <a:gsLst>
                <a:gs pos="0">
                  <a:schemeClr val="accent2"/>
                </a:gs>
                <a:gs pos="100000">
                  <a:schemeClr val="accent4"/>
                </a:gs>
              </a:gsLst>
              <a:lin ang="16200000" scaled="1"/>
              <a:tileRect/>
            </a:gradFill>
            <a:bevel/>
          </a:ln>
        </p:spPr>
        <p:style>
          <a:lnRef idx="1">
            <a:schemeClr val="accent1"/>
          </a:lnRef>
          <a:fillRef idx="0">
            <a:schemeClr val="accent1"/>
          </a:fillRef>
          <a:effectRef idx="0">
            <a:schemeClr val="accent1"/>
          </a:effectRef>
          <a:fontRef idx="minor">
            <a:schemeClr val="tx1"/>
          </a:fontRef>
        </p:style>
      </p:cxnSp>
      <p:sp>
        <p:nvSpPr>
          <p:cNvPr id="12" name="Rectangle 11">
            <a:extLst>
              <a:ext uri="{FF2B5EF4-FFF2-40B4-BE49-F238E27FC236}">
                <a16:creationId xmlns:a16="http://schemas.microsoft.com/office/drawing/2014/main" id="{D9FB580A-BA0E-4D5E-90F4-C42767A783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gradFill flip="none" rotWithShape="1">
            <a:gsLst>
              <a:gs pos="100000">
                <a:schemeClr val="accent4"/>
              </a:gs>
              <a:gs pos="0">
                <a:schemeClr val="accent2"/>
              </a:gs>
            </a:gsLst>
            <a:lin ang="189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D01FCDC-2E18-E0BB-85ED-9C5686A5ACAF}"/>
              </a:ext>
            </a:extLst>
          </p:cNvPr>
          <p:cNvSpPr>
            <a:spLocks noGrp="1"/>
          </p:cNvSpPr>
          <p:nvPr>
            <p:ph type="title"/>
          </p:nvPr>
        </p:nvSpPr>
        <p:spPr>
          <a:xfrm>
            <a:off x="9407011" y="6280759"/>
            <a:ext cx="2478546" cy="490751"/>
          </a:xfrm>
        </p:spPr>
        <p:txBody>
          <a:bodyPr vert="horz" lIns="91440" tIns="45720" rIns="91440" bIns="45720" rtlCol="0" anchor="b">
            <a:normAutofit/>
          </a:bodyPr>
          <a:lstStyle/>
          <a:p>
            <a:r>
              <a:rPr lang="en-US" sz="1600" i="0" kern="1200" cap="all" baseline="0">
                <a:latin typeface="+mj-lt"/>
                <a:ea typeface="+mj-ea"/>
                <a:cs typeface="+mj-cs"/>
              </a:rPr>
              <a:t>McGill University</a:t>
            </a:r>
          </a:p>
        </p:txBody>
      </p:sp>
      <p:pic>
        <p:nvPicPr>
          <p:cNvPr id="5" name="Content Placeholder 4" descr="A painting of a person in a red hat&#10;&#10;AI-generated content may be incorrect.">
            <a:extLst>
              <a:ext uri="{FF2B5EF4-FFF2-40B4-BE49-F238E27FC236}">
                <a16:creationId xmlns:a16="http://schemas.microsoft.com/office/drawing/2014/main" id="{0ADA8B2B-6199-8B5D-6CA3-2E26C35E9251}"/>
              </a:ext>
            </a:extLst>
          </p:cNvPr>
          <p:cNvPicPr>
            <a:picLocks noGrp="1" noChangeAspect="1"/>
          </p:cNvPicPr>
          <p:nvPr>
            <p:ph idx="1"/>
          </p:nvPr>
        </p:nvPicPr>
        <p:blipFill>
          <a:blip r:embed="rId2"/>
          <a:srcRect b="5973"/>
          <a:stretch>
            <a:fillRect/>
          </a:stretch>
        </p:blipFill>
        <p:spPr>
          <a:xfrm>
            <a:off x="214852" y="21463"/>
            <a:ext cx="6601528" cy="1412146"/>
          </a:xfrm>
          <a:prstGeom prst="rect">
            <a:avLst/>
          </a:prstGeom>
          <a:ln>
            <a:solidFill>
              <a:schemeClr val="tx1"/>
            </a:solidFill>
          </a:ln>
        </p:spPr>
      </p:pic>
      <p:sp>
        <p:nvSpPr>
          <p:cNvPr id="14" name="!!plus graphic">
            <a:extLst>
              <a:ext uri="{FF2B5EF4-FFF2-40B4-BE49-F238E27FC236}">
                <a16:creationId xmlns:a16="http://schemas.microsoft.com/office/drawing/2014/main" id="{C5CB530E-515E-412C-9DF1-5F8FFBD6F38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44954" y="3813914"/>
            <a:ext cx="139039" cy="139039"/>
          </a:xfrm>
          <a:custGeom>
            <a:avLst/>
            <a:gdLst>
              <a:gd name="connsiteX0" fmla="*/ 129602 w 139039"/>
              <a:gd name="connsiteY0" fmla="*/ 60082 h 139039"/>
              <a:gd name="connsiteX1" fmla="*/ 78957 w 139039"/>
              <a:gd name="connsiteY1" fmla="*/ 60082 h 139039"/>
              <a:gd name="connsiteX2" fmla="*/ 78957 w 139039"/>
              <a:gd name="connsiteY2" fmla="*/ 9437 h 139039"/>
              <a:gd name="connsiteX3" fmla="*/ 69520 w 139039"/>
              <a:gd name="connsiteY3" fmla="*/ 0 h 139039"/>
              <a:gd name="connsiteX4" fmla="*/ 60082 w 139039"/>
              <a:gd name="connsiteY4" fmla="*/ 9437 h 139039"/>
              <a:gd name="connsiteX5" fmla="*/ 60082 w 139039"/>
              <a:gd name="connsiteY5" fmla="*/ 60082 h 139039"/>
              <a:gd name="connsiteX6" fmla="*/ 9437 w 139039"/>
              <a:gd name="connsiteY6" fmla="*/ 60082 h 139039"/>
              <a:gd name="connsiteX7" fmla="*/ 0 w 139039"/>
              <a:gd name="connsiteY7" fmla="*/ 69520 h 139039"/>
              <a:gd name="connsiteX8" fmla="*/ 9437 w 139039"/>
              <a:gd name="connsiteY8" fmla="*/ 78957 h 139039"/>
              <a:gd name="connsiteX9" fmla="*/ 60082 w 139039"/>
              <a:gd name="connsiteY9" fmla="*/ 78957 h 139039"/>
              <a:gd name="connsiteX10" fmla="*/ 60082 w 139039"/>
              <a:gd name="connsiteY10" fmla="*/ 129602 h 139039"/>
              <a:gd name="connsiteX11" fmla="*/ 69520 w 139039"/>
              <a:gd name="connsiteY11" fmla="*/ 139039 h 139039"/>
              <a:gd name="connsiteX12" fmla="*/ 78957 w 139039"/>
              <a:gd name="connsiteY12" fmla="*/ 129602 h 139039"/>
              <a:gd name="connsiteX13" fmla="*/ 78957 w 139039"/>
              <a:gd name="connsiteY13" fmla="*/ 78957 h 139039"/>
              <a:gd name="connsiteX14" fmla="*/ 129602 w 139039"/>
              <a:gd name="connsiteY14" fmla="*/ 78957 h 139039"/>
              <a:gd name="connsiteX15" fmla="*/ 139039 w 139039"/>
              <a:gd name="connsiteY15" fmla="*/ 69520 h 139039"/>
              <a:gd name="connsiteX16" fmla="*/ 129602 w 139039"/>
              <a:gd name="connsiteY16" fmla="*/ 60082 h 139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9039" h="139039">
                <a:moveTo>
                  <a:pt x="129602" y="60082"/>
                </a:moveTo>
                <a:lnTo>
                  <a:pt x="78957" y="60082"/>
                </a:lnTo>
                <a:lnTo>
                  <a:pt x="78957" y="9437"/>
                </a:lnTo>
                <a:cubicBezTo>
                  <a:pt x="78957" y="4225"/>
                  <a:pt x="74731" y="0"/>
                  <a:pt x="69520" y="0"/>
                </a:cubicBezTo>
                <a:cubicBezTo>
                  <a:pt x="64308" y="0"/>
                  <a:pt x="60082" y="4225"/>
                  <a:pt x="60082" y="9437"/>
                </a:cubicBezTo>
                <a:lnTo>
                  <a:pt x="60082" y="60082"/>
                </a:lnTo>
                <a:lnTo>
                  <a:pt x="9437" y="60082"/>
                </a:lnTo>
                <a:cubicBezTo>
                  <a:pt x="4225" y="60082"/>
                  <a:pt x="0" y="64308"/>
                  <a:pt x="0" y="69520"/>
                </a:cubicBezTo>
                <a:cubicBezTo>
                  <a:pt x="0" y="74731"/>
                  <a:pt x="4225" y="78957"/>
                  <a:pt x="9437" y="78957"/>
                </a:cubicBezTo>
                <a:lnTo>
                  <a:pt x="60082" y="78957"/>
                </a:lnTo>
                <a:lnTo>
                  <a:pt x="60082" y="129602"/>
                </a:lnTo>
                <a:cubicBezTo>
                  <a:pt x="60082" y="134814"/>
                  <a:pt x="64308" y="139039"/>
                  <a:pt x="69520" y="139039"/>
                </a:cubicBezTo>
                <a:cubicBezTo>
                  <a:pt x="74731" y="139039"/>
                  <a:pt x="78957" y="134814"/>
                  <a:pt x="78957" y="129602"/>
                </a:cubicBezTo>
                <a:lnTo>
                  <a:pt x="78957" y="78957"/>
                </a:lnTo>
                <a:lnTo>
                  <a:pt x="129602" y="78957"/>
                </a:lnTo>
                <a:cubicBezTo>
                  <a:pt x="134814" y="78957"/>
                  <a:pt x="139039" y="74731"/>
                  <a:pt x="139039" y="69520"/>
                </a:cubicBezTo>
                <a:cubicBezTo>
                  <a:pt x="139039" y="64308"/>
                  <a:pt x="134814" y="60082"/>
                  <a:pt x="129602" y="60082"/>
                </a:cubicBezTo>
                <a:close/>
              </a:path>
            </a:pathLst>
          </a:custGeom>
          <a:solidFill>
            <a:schemeClr val="bg1"/>
          </a:solidFill>
          <a:ln w="603" cap="flat">
            <a:noFill/>
            <a:prstDash val="solid"/>
            <a:miter/>
          </a:ln>
        </p:spPr>
        <p:txBody>
          <a:bodyPr rtlCol="0" anchor="ctr"/>
          <a:lstStyle/>
          <a:p>
            <a:endParaRPr lang="en-US"/>
          </a:p>
        </p:txBody>
      </p:sp>
      <p:sp>
        <p:nvSpPr>
          <p:cNvPr id="16" name="!!dot graphic">
            <a:extLst>
              <a:ext uri="{FF2B5EF4-FFF2-40B4-BE49-F238E27FC236}">
                <a16:creationId xmlns:a16="http://schemas.microsoft.com/office/drawing/2014/main" id="{712D4376-A578-4FF1-94FC-245E7A6A48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03734" y="4043209"/>
            <a:ext cx="91138" cy="91138"/>
          </a:xfrm>
          <a:custGeom>
            <a:avLst/>
            <a:gdLst>
              <a:gd name="connsiteX0" fmla="*/ 91138 w 91138"/>
              <a:gd name="connsiteY0" fmla="*/ 45569 h 91138"/>
              <a:gd name="connsiteX1" fmla="*/ 45569 w 91138"/>
              <a:gd name="connsiteY1" fmla="*/ 91138 h 91138"/>
              <a:gd name="connsiteX2" fmla="*/ 0 w 91138"/>
              <a:gd name="connsiteY2" fmla="*/ 45569 h 91138"/>
              <a:gd name="connsiteX3" fmla="*/ 45569 w 91138"/>
              <a:gd name="connsiteY3" fmla="*/ 0 h 91138"/>
              <a:gd name="connsiteX4" fmla="*/ 91138 w 91138"/>
              <a:gd name="connsiteY4" fmla="*/ 45569 h 91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138" h="91138">
                <a:moveTo>
                  <a:pt x="91138" y="45569"/>
                </a:moveTo>
                <a:cubicBezTo>
                  <a:pt x="91138" y="70736"/>
                  <a:pt x="70736" y="91138"/>
                  <a:pt x="45569" y="91138"/>
                </a:cubicBezTo>
                <a:cubicBezTo>
                  <a:pt x="20402" y="91138"/>
                  <a:pt x="0" y="70736"/>
                  <a:pt x="0" y="45569"/>
                </a:cubicBezTo>
                <a:cubicBezTo>
                  <a:pt x="0" y="20402"/>
                  <a:pt x="20402" y="0"/>
                  <a:pt x="45569" y="0"/>
                </a:cubicBezTo>
                <a:cubicBezTo>
                  <a:pt x="70736" y="0"/>
                  <a:pt x="91138" y="20402"/>
                  <a:pt x="91138" y="45569"/>
                </a:cubicBezTo>
                <a:close/>
              </a:path>
            </a:pathLst>
          </a:custGeom>
          <a:solidFill>
            <a:schemeClr val="bg1"/>
          </a:solidFill>
          <a:ln w="422" cap="flat">
            <a:noFill/>
            <a:prstDash val="solid"/>
            <a:miter/>
          </a:ln>
        </p:spPr>
        <p:txBody>
          <a:bodyPr rtlCol="0" anchor="ctr"/>
          <a:lstStyle/>
          <a:p>
            <a:endParaRPr lang="en-US"/>
          </a:p>
        </p:txBody>
      </p:sp>
      <p:sp>
        <p:nvSpPr>
          <p:cNvPr id="18" name="!!circle graphic">
            <a:extLst>
              <a:ext uri="{FF2B5EF4-FFF2-40B4-BE49-F238E27FC236}">
                <a16:creationId xmlns:a16="http://schemas.microsoft.com/office/drawing/2014/main" id="{AEA7509D-F04F-40CB-A0B3-EEF16499CC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29414" y="4558353"/>
            <a:ext cx="127714" cy="127714"/>
          </a:xfrm>
          <a:custGeom>
            <a:avLst/>
            <a:gdLst>
              <a:gd name="connsiteX0" fmla="*/ 63857 w 127714"/>
              <a:gd name="connsiteY0" fmla="*/ 18874 h 127714"/>
              <a:gd name="connsiteX1" fmla="*/ 108840 w 127714"/>
              <a:gd name="connsiteY1" fmla="*/ 63857 h 127714"/>
              <a:gd name="connsiteX2" fmla="*/ 63857 w 127714"/>
              <a:gd name="connsiteY2" fmla="*/ 108840 h 127714"/>
              <a:gd name="connsiteX3" fmla="*/ 18874 w 127714"/>
              <a:gd name="connsiteY3" fmla="*/ 63857 h 127714"/>
              <a:gd name="connsiteX4" fmla="*/ 63857 w 127714"/>
              <a:gd name="connsiteY4" fmla="*/ 18874 h 127714"/>
              <a:gd name="connsiteX5" fmla="*/ 63857 w 127714"/>
              <a:gd name="connsiteY5" fmla="*/ 0 h 127714"/>
              <a:gd name="connsiteX6" fmla="*/ 0 w 127714"/>
              <a:gd name="connsiteY6" fmla="*/ 63857 h 127714"/>
              <a:gd name="connsiteX7" fmla="*/ 63857 w 127714"/>
              <a:gd name="connsiteY7" fmla="*/ 127714 h 127714"/>
              <a:gd name="connsiteX8" fmla="*/ 127714 w 127714"/>
              <a:gd name="connsiteY8" fmla="*/ 63857 h 127714"/>
              <a:gd name="connsiteX9" fmla="*/ 63857 w 127714"/>
              <a:gd name="connsiteY9" fmla="*/ 0 h 127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7714" h="127714">
                <a:moveTo>
                  <a:pt x="63857" y="18874"/>
                </a:moveTo>
                <a:cubicBezTo>
                  <a:pt x="88700" y="18874"/>
                  <a:pt x="108840" y="39014"/>
                  <a:pt x="108840" y="63857"/>
                </a:cubicBezTo>
                <a:cubicBezTo>
                  <a:pt x="108840" y="88700"/>
                  <a:pt x="88700" y="108840"/>
                  <a:pt x="63857" y="108840"/>
                </a:cubicBezTo>
                <a:cubicBezTo>
                  <a:pt x="39014" y="108840"/>
                  <a:pt x="18874" y="88700"/>
                  <a:pt x="18874" y="63857"/>
                </a:cubicBezTo>
                <a:cubicBezTo>
                  <a:pt x="18898" y="39024"/>
                  <a:pt x="39024" y="18898"/>
                  <a:pt x="63857" y="18874"/>
                </a:cubicBezTo>
                <a:moveTo>
                  <a:pt x="63857" y="0"/>
                </a:moveTo>
                <a:cubicBezTo>
                  <a:pt x="28590" y="0"/>
                  <a:pt x="0" y="28590"/>
                  <a:pt x="0" y="63857"/>
                </a:cubicBezTo>
                <a:cubicBezTo>
                  <a:pt x="0" y="99124"/>
                  <a:pt x="28590" y="127714"/>
                  <a:pt x="63857" y="127714"/>
                </a:cubicBezTo>
                <a:cubicBezTo>
                  <a:pt x="99124" y="127714"/>
                  <a:pt x="127714" y="99124"/>
                  <a:pt x="127714" y="63857"/>
                </a:cubicBezTo>
                <a:cubicBezTo>
                  <a:pt x="127714" y="28590"/>
                  <a:pt x="99124" y="0"/>
                  <a:pt x="63857" y="0"/>
                </a:cubicBezTo>
                <a:close/>
              </a:path>
            </a:pathLst>
          </a:custGeom>
          <a:solidFill>
            <a:schemeClr val="bg1"/>
          </a:solidFill>
          <a:ln w="610" cap="flat">
            <a:noFill/>
            <a:prstDash val="solid"/>
            <a:miter/>
          </a:ln>
        </p:spPr>
        <p:txBody>
          <a:bodyPr rtlCol="0" anchor="ctr"/>
          <a:lstStyle/>
          <a:p>
            <a:endParaRPr lang="en-US"/>
          </a:p>
        </p:txBody>
      </p:sp>
      <p:pic>
        <p:nvPicPr>
          <p:cNvPr id="7" name="Picture 6" descr="A screenshot of a computer&#10;&#10;AI-generated content may be incorrect.">
            <a:extLst>
              <a:ext uri="{FF2B5EF4-FFF2-40B4-BE49-F238E27FC236}">
                <a16:creationId xmlns:a16="http://schemas.microsoft.com/office/drawing/2014/main" id="{1B123825-D710-78C2-7FB2-0B740AB31E5E}"/>
              </a:ext>
            </a:extLst>
          </p:cNvPr>
          <p:cNvPicPr>
            <a:picLocks noChangeAspect="1"/>
          </p:cNvPicPr>
          <p:nvPr/>
        </p:nvPicPr>
        <p:blipFill>
          <a:blip r:embed="rId3"/>
          <a:stretch>
            <a:fillRect/>
          </a:stretch>
        </p:blipFill>
        <p:spPr>
          <a:xfrm>
            <a:off x="529414" y="1516669"/>
            <a:ext cx="5854390" cy="5333018"/>
          </a:xfrm>
          <a:prstGeom prst="rect">
            <a:avLst/>
          </a:prstGeom>
          <a:ln>
            <a:solidFill>
              <a:schemeClr val="tx1"/>
            </a:solidFill>
          </a:ln>
        </p:spPr>
      </p:pic>
      <p:pic>
        <p:nvPicPr>
          <p:cNvPr id="9" name="Picture 8" descr="A white paper with black text&#10;&#10;AI-generated content may be incorrect.">
            <a:extLst>
              <a:ext uri="{FF2B5EF4-FFF2-40B4-BE49-F238E27FC236}">
                <a16:creationId xmlns:a16="http://schemas.microsoft.com/office/drawing/2014/main" id="{2F08B664-54D6-5E7F-5831-D2144AE62E4F}"/>
              </a:ext>
            </a:extLst>
          </p:cNvPr>
          <p:cNvPicPr>
            <a:picLocks noChangeAspect="1"/>
          </p:cNvPicPr>
          <p:nvPr/>
        </p:nvPicPr>
        <p:blipFill>
          <a:blip r:embed="rId4"/>
          <a:stretch>
            <a:fillRect/>
          </a:stretch>
        </p:blipFill>
        <p:spPr>
          <a:xfrm>
            <a:off x="7232539" y="810611"/>
            <a:ext cx="4543301" cy="5350360"/>
          </a:xfrm>
          <a:prstGeom prst="rect">
            <a:avLst/>
          </a:prstGeom>
          <a:ln>
            <a:solidFill>
              <a:schemeClr val="tx1"/>
            </a:solidFill>
          </a:ln>
        </p:spPr>
      </p:pic>
      <p:sp>
        <p:nvSpPr>
          <p:cNvPr id="3" name="TextBox 2">
            <a:extLst>
              <a:ext uri="{FF2B5EF4-FFF2-40B4-BE49-F238E27FC236}">
                <a16:creationId xmlns:a16="http://schemas.microsoft.com/office/drawing/2014/main" id="{A7DB7F53-A404-5493-F137-BA3B50A77301}"/>
              </a:ext>
            </a:extLst>
          </p:cNvPr>
          <p:cNvSpPr txBox="1"/>
          <p:nvPr/>
        </p:nvSpPr>
        <p:spPr>
          <a:xfrm>
            <a:off x="8543561" y="87389"/>
            <a:ext cx="3349622" cy="55399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1200">
                <a:ea typeface="+mn-lt"/>
                <a:cs typeface="+mn-lt"/>
                <a:hlinkClick r:id="rId5">
                  <a:extLst>
                    <a:ext uri="{A12FA001-AC4F-418D-AE19-62706E023703}">
                      <ahyp:hlinkClr xmlns:ahyp="http://schemas.microsoft.com/office/drawing/2018/hyperlinkcolor" val="tx"/>
                    </a:ext>
                  </a:extLst>
                </a:hlinkClick>
              </a:rPr>
              <a:t>https://libraryguides.mcgill.ca/ai/literacy</a:t>
            </a:r>
          </a:p>
          <a:p>
            <a:endParaRPr lang="en-US"/>
          </a:p>
        </p:txBody>
      </p:sp>
    </p:spTree>
    <p:extLst>
      <p:ext uri="{BB962C8B-B14F-4D97-AF65-F5344CB8AC3E}">
        <p14:creationId xmlns:p14="http://schemas.microsoft.com/office/powerpoint/2010/main" val="136366153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alpha val="8418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EFBD70-4B76-B164-99F5-DA464EF88FA0}"/>
              </a:ext>
            </a:extLst>
          </p:cNvPr>
          <p:cNvSpPr>
            <a:spLocks noGrp="1"/>
          </p:cNvSpPr>
          <p:nvPr>
            <p:ph type="title"/>
          </p:nvPr>
        </p:nvSpPr>
        <p:spPr>
          <a:xfrm>
            <a:off x="838200" y="288524"/>
            <a:ext cx="4621567" cy="886626"/>
          </a:xfrm>
        </p:spPr>
        <p:txBody>
          <a:bodyPr/>
          <a:lstStyle/>
          <a:p>
            <a:r>
              <a:rPr lang="en-US"/>
              <a:t>Introduction</a:t>
            </a:r>
          </a:p>
        </p:txBody>
      </p:sp>
      <p:sp>
        <p:nvSpPr>
          <p:cNvPr id="3" name="Content Placeholder 2">
            <a:extLst>
              <a:ext uri="{FF2B5EF4-FFF2-40B4-BE49-F238E27FC236}">
                <a16:creationId xmlns:a16="http://schemas.microsoft.com/office/drawing/2014/main" id="{51E70AF3-179B-1109-D4F2-59ABE1EA6372}"/>
              </a:ext>
            </a:extLst>
          </p:cNvPr>
          <p:cNvSpPr>
            <a:spLocks noGrp="1"/>
          </p:cNvSpPr>
          <p:nvPr>
            <p:ph idx="1"/>
          </p:nvPr>
        </p:nvSpPr>
        <p:spPr>
          <a:xfrm>
            <a:off x="838200" y="1251752"/>
            <a:ext cx="10515600" cy="5317724"/>
          </a:xfrm>
        </p:spPr>
        <p:txBody>
          <a:bodyPr vert="horz" lIns="91440" tIns="45720" rIns="91440" bIns="45720" rtlCol="0" anchor="t">
            <a:normAutofit/>
          </a:bodyPr>
          <a:lstStyle/>
          <a:p>
            <a:r>
              <a:rPr lang="en-US"/>
              <a:t>Who are Allison and Sam?</a:t>
            </a:r>
          </a:p>
          <a:p>
            <a:pPr marL="0" indent="0">
              <a:buNone/>
            </a:pPr>
            <a:endParaRPr lang="en-US" sz="1400"/>
          </a:p>
          <a:p>
            <a:r>
              <a:rPr lang="en-US"/>
              <a:t>Why this topic?</a:t>
            </a:r>
          </a:p>
          <a:p>
            <a:pPr lvl="1">
              <a:buFont typeface="Courier New" panose="020B0604020202020204" pitchFamily="34" charset="0"/>
              <a:buChar char="o"/>
            </a:pPr>
            <a:r>
              <a:rPr lang="en-US"/>
              <a:t>AI became widely available in 2022  </a:t>
            </a:r>
          </a:p>
          <a:p>
            <a:pPr marL="457200" lvl="1" indent="0">
              <a:buNone/>
            </a:pPr>
            <a:endParaRPr lang="en-US" sz="1000"/>
          </a:p>
          <a:p>
            <a:pPr lvl="1">
              <a:buFont typeface="Courier New" panose="020B0604020202020204" pitchFamily="34" charset="0"/>
              <a:buChar char="o"/>
            </a:pPr>
            <a:r>
              <a:rPr lang="en-US"/>
              <a:t>We started looking at academic alternatives to ChatGPT to help faculty redirect student AI enthusiasm to scholarly sources</a:t>
            </a:r>
          </a:p>
          <a:p>
            <a:pPr marL="457200" lvl="1" indent="0">
              <a:buNone/>
            </a:pPr>
            <a:endParaRPr lang="en-US" sz="1000"/>
          </a:p>
          <a:p>
            <a:pPr lvl="1">
              <a:buFont typeface="Courier New" panose="020B0604020202020204" pitchFamily="34" charset="0"/>
              <a:buChar char="o"/>
            </a:pPr>
            <a:r>
              <a:rPr lang="en-US"/>
              <a:t>Even with academic AIs, students still need help evaluating output</a:t>
            </a:r>
          </a:p>
          <a:p>
            <a:pPr marL="457200" lvl="1" indent="0">
              <a:buNone/>
            </a:pPr>
            <a:endParaRPr lang="en-US" sz="1000"/>
          </a:p>
          <a:p>
            <a:pPr lvl="1">
              <a:buFont typeface="Courier New" panose="020B0604020202020204" pitchFamily="34" charset="0"/>
              <a:buChar char="o"/>
            </a:pPr>
            <a:r>
              <a:rPr lang="en-US"/>
              <a:t>Students are still using less-academic AIs and also would benefit from how to evaluate the output there</a:t>
            </a:r>
          </a:p>
          <a:p>
            <a:pPr marL="457200" lvl="1" indent="0">
              <a:buNone/>
            </a:pPr>
            <a:endParaRPr lang="en-US" sz="1000"/>
          </a:p>
          <a:p>
            <a:pPr lvl="1">
              <a:buFont typeface="Courier New" panose="020B0604020202020204" pitchFamily="34" charset="0"/>
              <a:buChar char="o"/>
            </a:pPr>
            <a:r>
              <a:rPr lang="en-US"/>
              <a:t>We are presenting the preliminary findings of a small study and article we are currently working on</a:t>
            </a:r>
          </a:p>
        </p:txBody>
      </p:sp>
    </p:spTree>
    <p:extLst>
      <p:ext uri="{BB962C8B-B14F-4D97-AF65-F5344CB8AC3E}">
        <p14:creationId xmlns:p14="http://schemas.microsoft.com/office/powerpoint/2010/main" val="404945216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alpha val="84180"/>
          </a:schemeClr>
        </a:solidFill>
        <a:effectLst/>
      </p:bgPr>
    </p:bg>
    <p:spTree>
      <p:nvGrpSpPr>
        <p:cNvPr id="1" name="">
          <a:extLst>
            <a:ext uri="{FF2B5EF4-FFF2-40B4-BE49-F238E27FC236}">
              <a16:creationId xmlns:a16="http://schemas.microsoft.com/office/drawing/2014/main" id="{C4AABFDF-7B80-83E3-9625-A7C991C249D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A0915B1-6C7E-C6B5-5684-A942FD9F977E}"/>
              </a:ext>
            </a:extLst>
          </p:cNvPr>
          <p:cNvSpPr>
            <a:spLocks noGrp="1"/>
          </p:cNvSpPr>
          <p:nvPr>
            <p:ph type="title"/>
          </p:nvPr>
        </p:nvSpPr>
        <p:spPr>
          <a:xfrm>
            <a:off x="838200" y="365125"/>
            <a:ext cx="10515600" cy="877749"/>
          </a:xfrm>
        </p:spPr>
        <p:txBody>
          <a:bodyPr/>
          <a:lstStyle/>
          <a:p>
            <a:r>
              <a:rPr lang="en-US"/>
              <a:t>Summary of Findings and Meaning</a:t>
            </a:r>
          </a:p>
        </p:txBody>
      </p:sp>
      <p:sp>
        <p:nvSpPr>
          <p:cNvPr id="3" name="Content Placeholder 2">
            <a:extLst>
              <a:ext uri="{FF2B5EF4-FFF2-40B4-BE49-F238E27FC236}">
                <a16:creationId xmlns:a16="http://schemas.microsoft.com/office/drawing/2014/main" id="{812A97ED-5BAF-1199-DAA7-F5BD979AE34B}"/>
              </a:ext>
            </a:extLst>
          </p:cNvPr>
          <p:cNvSpPr>
            <a:spLocks noGrp="1"/>
          </p:cNvSpPr>
          <p:nvPr>
            <p:ph idx="1"/>
          </p:nvPr>
        </p:nvSpPr>
        <p:spPr>
          <a:xfrm>
            <a:off x="900344" y="1683073"/>
            <a:ext cx="10515600" cy="4809802"/>
          </a:xfrm>
        </p:spPr>
        <p:txBody>
          <a:bodyPr vert="horz" lIns="91440" tIns="45720" rIns="91440" bIns="45720" rtlCol="0" anchor="t">
            <a:normAutofit fontScale="92500" lnSpcReduction="10000"/>
          </a:bodyPr>
          <a:lstStyle/>
          <a:p>
            <a:r>
              <a:rPr lang="en-US" dirty="0"/>
              <a:t>Some libraries gave warnings (demonstration of problems)</a:t>
            </a:r>
          </a:p>
          <a:p>
            <a:pPr marL="0" indent="0">
              <a:buNone/>
            </a:pPr>
            <a:endParaRPr lang="en-US" sz="1000"/>
          </a:p>
          <a:p>
            <a:r>
              <a:rPr lang="en-US" dirty="0"/>
              <a:t>Some provided general advice (guiding questions, etc.)</a:t>
            </a:r>
          </a:p>
          <a:p>
            <a:pPr marL="0" indent="0">
              <a:buNone/>
            </a:pPr>
            <a:endParaRPr lang="en-US" sz="1000"/>
          </a:p>
          <a:p>
            <a:r>
              <a:rPr lang="en-US" dirty="0"/>
              <a:t>Some libraries recommended specific, acronym-based evaluation systems to use (ROBOT, ACCURATE-LE)</a:t>
            </a:r>
          </a:p>
          <a:p>
            <a:pPr marL="0" indent="0">
              <a:buNone/>
            </a:pPr>
            <a:endParaRPr lang="en-US" sz="1000"/>
          </a:p>
          <a:p>
            <a:r>
              <a:rPr lang="en-US" dirty="0"/>
              <a:t>Several libraries also suggested that if it takes you too long to verify AI generated sources, you may want to use other types of sources that are easier to verify instead</a:t>
            </a:r>
          </a:p>
          <a:p>
            <a:pPr marL="0" indent="0">
              <a:buNone/>
            </a:pPr>
            <a:endParaRPr lang="en-US" sz="1100"/>
          </a:p>
          <a:p>
            <a:r>
              <a:rPr lang="en-US" dirty="0"/>
              <a:t>Libraries that recommended specific heuristics did not always demonstrate how to apply them to AI output</a:t>
            </a:r>
          </a:p>
          <a:p>
            <a:endParaRPr lang="en-US"/>
          </a:p>
          <a:p>
            <a:endParaRPr lang="en-US"/>
          </a:p>
        </p:txBody>
      </p:sp>
    </p:spTree>
    <p:extLst>
      <p:ext uri="{BB962C8B-B14F-4D97-AF65-F5344CB8AC3E}">
        <p14:creationId xmlns:p14="http://schemas.microsoft.com/office/powerpoint/2010/main" val="229942724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alpha val="84180"/>
          </a:schemeClr>
        </a:solidFill>
        <a:effectLst/>
      </p:bgPr>
    </p:bg>
    <p:spTree>
      <p:nvGrpSpPr>
        <p:cNvPr id="1" name="">
          <a:extLst>
            <a:ext uri="{FF2B5EF4-FFF2-40B4-BE49-F238E27FC236}">
              <a16:creationId xmlns:a16="http://schemas.microsoft.com/office/drawing/2014/main" id="{457E72DD-700F-B838-FBB2-FB93BB5D8F9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BF485D2-A1ED-BD75-622B-06DC661BDC40}"/>
              </a:ext>
            </a:extLst>
          </p:cNvPr>
          <p:cNvSpPr>
            <a:spLocks noGrp="1"/>
          </p:cNvSpPr>
          <p:nvPr>
            <p:ph type="title"/>
          </p:nvPr>
        </p:nvSpPr>
        <p:spPr>
          <a:xfrm>
            <a:off x="838200" y="560434"/>
            <a:ext cx="10515600" cy="1197345"/>
          </a:xfrm>
        </p:spPr>
        <p:txBody>
          <a:bodyPr>
            <a:normAutofit fontScale="90000"/>
          </a:bodyPr>
          <a:lstStyle/>
          <a:p>
            <a:r>
              <a:rPr lang="en-US"/>
              <a:t>Additional, recent recommendations from the literature:</a:t>
            </a:r>
          </a:p>
        </p:txBody>
      </p:sp>
      <p:sp>
        <p:nvSpPr>
          <p:cNvPr id="3" name="Content Placeholder 2">
            <a:extLst>
              <a:ext uri="{FF2B5EF4-FFF2-40B4-BE49-F238E27FC236}">
                <a16:creationId xmlns:a16="http://schemas.microsoft.com/office/drawing/2014/main" id="{894D4B3F-D1C9-BC54-F02A-01B2D907707A}"/>
              </a:ext>
            </a:extLst>
          </p:cNvPr>
          <p:cNvSpPr>
            <a:spLocks noGrp="1"/>
          </p:cNvSpPr>
          <p:nvPr>
            <p:ph idx="1"/>
          </p:nvPr>
        </p:nvSpPr>
        <p:spPr>
          <a:xfrm>
            <a:off x="838200" y="2352644"/>
            <a:ext cx="10515600" cy="3651898"/>
          </a:xfrm>
        </p:spPr>
        <p:txBody>
          <a:bodyPr vert="horz" lIns="91440" tIns="45720" rIns="91440" bIns="45720" rtlCol="0" anchor="t">
            <a:normAutofit/>
          </a:bodyPr>
          <a:lstStyle/>
          <a:p>
            <a:r>
              <a:rPr lang="en-US"/>
              <a:t>CAT (check, ask, think, proposed by Tomaszewski)</a:t>
            </a:r>
          </a:p>
          <a:p>
            <a:pPr marL="0" indent="0">
              <a:buNone/>
            </a:pPr>
            <a:endParaRPr lang="en-US"/>
          </a:p>
          <a:p>
            <a:r>
              <a:rPr lang="en-US"/>
              <a:t>TIMED framework for AI Evaluation (proposed by Yi et al)</a:t>
            </a:r>
          </a:p>
          <a:p>
            <a:pPr lvl="1">
              <a:buFont typeface="Courier New" panose="020B0604020202020204" pitchFamily="34" charset="0"/>
              <a:buChar char="o"/>
            </a:pPr>
            <a:r>
              <a:rPr lang="en-US">
                <a:ea typeface="+mn-lt"/>
                <a:cs typeface="+mn-lt"/>
              </a:rPr>
              <a:t>https://</a:t>
            </a:r>
            <a:r>
              <a:rPr lang="en-US" err="1">
                <a:ea typeface="+mn-lt"/>
                <a:cs typeface="+mn-lt"/>
              </a:rPr>
              <a:t>pressbooks.library.virginia.edu</a:t>
            </a:r>
            <a:r>
              <a:rPr lang="en-US">
                <a:ea typeface="+mn-lt"/>
                <a:cs typeface="+mn-lt"/>
              </a:rPr>
              <a:t>/ai-literacy/chapter/critical-evaluation-of-ai-outputs/</a:t>
            </a:r>
            <a:endParaRPr lang="en-US"/>
          </a:p>
        </p:txBody>
      </p:sp>
    </p:spTree>
    <p:extLst>
      <p:ext uri="{BB962C8B-B14F-4D97-AF65-F5344CB8AC3E}">
        <p14:creationId xmlns:p14="http://schemas.microsoft.com/office/powerpoint/2010/main" val="66899891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alpha val="84180"/>
          </a:schemeClr>
        </a:solidFill>
        <a:effectLst/>
      </p:bgPr>
    </p:bg>
    <p:spTree>
      <p:nvGrpSpPr>
        <p:cNvPr id="1" name="">
          <a:extLst>
            <a:ext uri="{FF2B5EF4-FFF2-40B4-BE49-F238E27FC236}">
              <a16:creationId xmlns:a16="http://schemas.microsoft.com/office/drawing/2014/main" id="{B59B55F9-4DE4-1FF1-1947-713C2B8BB7D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A6DF436-FD5F-BCC5-3904-8EE668C2FEC5}"/>
              </a:ext>
            </a:extLst>
          </p:cNvPr>
          <p:cNvSpPr>
            <a:spLocks noGrp="1"/>
          </p:cNvSpPr>
          <p:nvPr>
            <p:ph type="title"/>
          </p:nvPr>
        </p:nvSpPr>
        <p:spPr>
          <a:xfrm>
            <a:off x="838200" y="533801"/>
            <a:ext cx="10515600" cy="1099691"/>
          </a:xfrm>
        </p:spPr>
        <p:txBody>
          <a:bodyPr>
            <a:normAutofit fontScale="90000"/>
          </a:bodyPr>
          <a:lstStyle/>
          <a:p>
            <a:r>
              <a:rPr lang="en-US"/>
              <a:t>Additional, recent recommendations from the literature, continued:</a:t>
            </a:r>
          </a:p>
        </p:txBody>
      </p:sp>
      <p:sp>
        <p:nvSpPr>
          <p:cNvPr id="3" name="Content Placeholder 2">
            <a:extLst>
              <a:ext uri="{FF2B5EF4-FFF2-40B4-BE49-F238E27FC236}">
                <a16:creationId xmlns:a16="http://schemas.microsoft.com/office/drawing/2014/main" id="{A360FFCE-8330-E8BE-9D4D-1BAAFA8697DB}"/>
              </a:ext>
            </a:extLst>
          </p:cNvPr>
          <p:cNvSpPr>
            <a:spLocks noGrp="1"/>
          </p:cNvSpPr>
          <p:nvPr>
            <p:ph idx="1"/>
          </p:nvPr>
        </p:nvSpPr>
        <p:spPr>
          <a:xfrm>
            <a:off x="909221" y="2141537"/>
            <a:ext cx="10515600" cy="4351338"/>
          </a:xfrm>
        </p:spPr>
        <p:txBody>
          <a:bodyPr vert="horz" lIns="91440" tIns="45720" rIns="91440" bIns="45720" rtlCol="0" anchor="t">
            <a:normAutofit/>
          </a:bodyPr>
          <a:lstStyle/>
          <a:p>
            <a:r>
              <a:rPr lang="en-US"/>
              <a:t>RABAC (Relevance, Accuracy, Coverage, Bias, Authority, Currency, proposed by Zang et al)</a:t>
            </a:r>
          </a:p>
          <a:p>
            <a:pPr marL="0" indent="0">
              <a:buNone/>
            </a:pPr>
            <a:endParaRPr lang="en-US"/>
          </a:p>
          <a:p>
            <a:r>
              <a:rPr lang="en-US"/>
              <a:t>SIFT for AI, proposed by Mike Caulfield</a:t>
            </a:r>
          </a:p>
          <a:p>
            <a:pPr lvl="1">
              <a:buFont typeface="Courier New" panose="020B0604020202020204" pitchFamily="34" charset="0"/>
              <a:buChar char="o"/>
            </a:pPr>
            <a:r>
              <a:rPr lang="en-US"/>
              <a:t>Get in the habit of checking things with AI, follow citations to original sources, use suggested follow up prompts to get more accurate responses from AI</a:t>
            </a:r>
          </a:p>
        </p:txBody>
      </p:sp>
    </p:spTree>
    <p:extLst>
      <p:ext uri="{BB962C8B-B14F-4D97-AF65-F5344CB8AC3E}">
        <p14:creationId xmlns:p14="http://schemas.microsoft.com/office/powerpoint/2010/main" val="341197282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alpha val="84180"/>
          </a:schemeClr>
        </a:solidFill>
        <a:effectLst/>
      </p:bgPr>
    </p:bg>
    <p:spTree>
      <p:nvGrpSpPr>
        <p:cNvPr id="1" name="">
          <a:extLst>
            <a:ext uri="{FF2B5EF4-FFF2-40B4-BE49-F238E27FC236}">
              <a16:creationId xmlns:a16="http://schemas.microsoft.com/office/drawing/2014/main" id="{46844BBE-9612-5C02-29AD-2BA0AE28F1C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B2FCDF5-155B-41EA-DB3C-9033D3F6F2E3}"/>
              </a:ext>
            </a:extLst>
          </p:cNvPr>
          <p:cNvSpPr>
            <a:spLocks noGrp="1"/>
          </p:cNvSpPr>
          <p:nvPr>
            <p:ph type="title"/>
          </p:nvPr>
        </p:nvSpPr>
        <p:spPr>
          <a:xfrm>
            <a:off x="838200" y="365126"/>
            <a:ext cx="7142825" cy="904382"/>
          </a:xfrm>
        </p:spPr>
        <p:txBody>
          <a:bodyPr/>
          <a:lstStyle/>
          <a:p>
            <a:r>
              <a:rPr lang="en-US"/>
              <a:t>Suggestions for teaching</a:t>
            </a:r>
          </a:p>
        </p:txBody>
      </p:sp>
      <p:sp>
        <p:nvSpPr>
          <p:cNvPr id="3" name="Content Placeholder 2">
            <a:extLst>
              <a:ext uri="{FF2B5EF4-FFF2-40B4-BE49-F238E27FC236}">
                <a16:creationId xmlns:a16="http://schemas.microsoft.com/office/drawing/2014/main" id="{170C54B7-A322-2990-DBB6-2949A0CE9C33}"/>
              </a:ext>
            </a:extLst>
          </p:cNvPr>
          <p:cNvSpPr>
            <a:spLocks noGrp="1"/>
          </p:cNvSpPr>
          <p:nvPr>
            <p:ph idx="1"/>
          </p:nvPr>
        </p:nvSpPr>
        <p:spPr>
          <a:xfrm>
            <a:off x="838200" y="1257719"/>
            <a:ext cx="10515600" cy="4351338"/>
          </a:xfrm>
        </p:spPr>
        <p:txBody>
          <a:bodyPr vert="horz" lIns="91440" tIns="45720" rIns="91440" bIns="45720" rtlCol="0" anchor="t">
            <a:normAutofit/>
          </a:bodyPr>
          <a:lstStyle/>
          <a:p>
            <a:endParaRPr lang="en-US"/>
          </a:p>
          <a:p>
            <a:r>
              <a:rPr lang="en-US"/>
              <a:t>Begin testing these methods</a:t>
            </a:r>
          </a:p>
          <a:p>
            <a:endParaRPr lang="en-US"/>
          </a:p>
          <a:p>
            <a:r>
              <a:rPr lang="en-US"/>
              <a:t>Consider AI Literacy skills or knowledge needed to evaluate output</a:t>
            </a:r>
          </a:p>
          <a:p>
            <a:pPr marL="0" indent="0">
              <a:buNone/>
            </a:pPr>
            <a:endParaRPr lang="en-US" sz="1000"/>
          </a:p>
          <a:p>
            <a:r>
              <a:rPr lang="en-US"/>
              <a:t>Collaborate and share ideas </a:t>
            </a:r>
          </a:p>
          <a:p>
            <a:pPr marL="0" indent="0">
              <a:buNone/>
            </a:pPr>
            <a:endParaRPr lang="en-US" sz="1000"/>
          </a:p>
          <a:p>
            <a:r>
              <a:rPr lang="en-US"/>
              <a:t>Design assignments for students to help them to start thinking and brainstorming how to fact check the output</a:t>
            </a:r>
          </a:p>
        </p:txBody>
      </p:sp>
    </p:spTree>
    <p:extLst>
      <p:ext uri="{BB962C8B-B14F-4D97-AF65-F5344CB8AC3E}">
        <p14:creationId xmlns:p14="http://schemas.microsoft.com/office/powerpoint/2010/main" val="117848997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alpha val="84180"/>
          </a:schemeClr>
        </a:solidFill>
        <a:effectLst/>
      </p:bgPr>
    </p:bg>
    <p:spTree>
      <p:nvGrpSpPr>
        <p:cNvPr id="1" name="">
          <a:extLst>
            <a:ext uri="{FF2B5EF4-FFF2-40B4-BE49-F238E27FC236}">
              <a16:creationId xmlns:a16="http://schemas.microsoft.com/office/drawing/2014/main" id="{83B5DE8D-02BE-1322-1A3F-639A8B53AA6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E566A0A-1E9F-C716-A006-937C82C13C2E}"/>
              </a:ext>
            </a:extLst>
          </p:cNvPr>
          <p:cNvSpPr>
            <a:spLocks noGrp="1"/>
          </p:cNvSpPr>
          <p:nvPr>
            <p:ph type="title"/>
          </p:nvPr>
        </p:nvSpPr>
        <p:spPr>
          <a:xfrm>
            <a:off x="1486270" y="2676566"/>
            <a:ext cx="10515600" cy="1325563"/>
          </a:xfrm>
        </p:spPr>
        <p:txBody>
          <a:bodyPr/>
          <a:lstStyle/>
          <a:p>
            <a:r>
              <a:rPr lang="en-US"/>
              <a:t>Debate: When is it worth using AI?</a:t>
            </a:r>
          </a:p>
        </p:txBody>
      </p:sp>
    </p:spTree>
    <p:extLst>
      <p:ext uri="{BB962C8B-B14F-4D97-AF65-F5344CB8AC3E}">
        <p14:creationId xmlns:p14="http://schemas.microsoft.com/office/powerpoint/2010/main" val="241557932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alpha val="84180"/>
          </a:schemeClr>
        </a:solidFill>
        <a:effectLst/>
      </p:bgPr>
    </p:bg>
    <p:spTree>
      <p:nvGrpSpPr>
        <p:cNvPr id="1" name="">
          <a:extLst>
            <a:ext uri="{FF2B5EF4-FFF2-40B4-BE49-F238E27FC236}">
              <a16:creationId xmlns:a16="http://schemas.microsoft.com/office/drawing/2014/main" id="{A6C331EB-A043-B84B-483C-520898B5328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E034CF9-5086-2B97-CE85-3C3E250EF823}"/>
              </a:ext>
            </a:extLst>
          </p:cNvPr>
          <p:cNvSpPr>
            <a:spLocks noGrp="1"/>
          </p:cNvSpPr>
          <p:nvPr>
            <p:ph type="title"/>
          </p:nvPr>
        </p:nvSpPr>
        <p:spPr>
          <a:xfrm>
            <a:off x="2908412" y="2759019"/>
            <a:ext cx="6658397" cy="1339049"/>
          </a:xfrm>
        </p:spPr>
        <p:txBody>
          <a:bodyPr/>
          <a:lstStyle/>
          <a:p>
            <a:r>
              <a:rPr lang="en-US"/>
              <a:t>Questions and Answers</a:t>
            </a:r>
          </a:p>
        </p:txBody>
      </p:sp>
    </p:spTree>
    <p:extLst>
      <p:ext uri="{BB962C8B-B14F-4D97-AF65-F5344CB8AC3E}">
        <p14:creationId xmlns:p14="http://schemas.microsoft.com/office/powerpoint/2010/main" val="132437888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alpha val="84180"/>
          </a:schemeClr>
        </a:solidFill>
        <a:effectLst/>
      </p:bgPr>
    </p:bg>
    <p:spTree>
      <p:nvGrpSpPr>
        <p:cNvPr id="1" name="">
          <a:extLst>
            <a:ext uri="{FF2B5EF4-FFF2-40B4-BE49-F238E27FC236}">
              <a16:creationId xmlns:a16="http://schemas.microsoft.com/office/drawing/2014/main" id="{D3E7DF37-F24F-3553-0D68-34A9B7A8DB2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6766085-F968-FE88-8642-BE619C86E215}"/>
              </a:ext>
            </a:extLst>
          </p:cNvPr>
          <p:cNvSpPr>
            <a:spLocks noGrp="1"/>
          </p:cNvSpPr>
          <p:nvPr>
            <p:ph type="title"/>
          </p:nvPr>
        </p:nvSpPr>
        <p:spPr>
          <a:xfrm>
            <a:off x="838200" y="374004"/>
            <a:ext cx="9442142" cy="1002036"/>
          </a:xfrm>
        </p:spPr>
        <p:txBody>
          <a:bodyPr/>
          <a:lstStyle/>
          <a:p>
            <a:r>
              <a:rPr lang="en-US"/>
              <a:t>Disclaimer: we aren't experts yet</a:t>
            </a:r>
          </a:p>
        </p:txBody>
      </p:sp>
      <p:sp>
        <p:nvSpPr>
          <p:cNvPr id="3" name="Content Placeholder 2">
            <a:extLst>
              <a:ext uri="{FF2B5EF4-FFF2-40B4-BE49-F238E27FC236}">
                <a16:creationId xmlns:a16="http://schemas.microsoft.com/office/drawing/2014/main" id="{5430867C-7CD5-4282-EA1C-32BC348CADED}"/>
              </a:ext>
            </a:extLst>
          </p:cNvPr>
          <p:cNvSpPr>
            <a:spLocks noGrp="1"/>
          </p:cNvSpPr>
          <p:nvPr>
            <p:ph idx="1"/>
          </p:nvPr>
        </p:nvSpPr>
        <p:spPr>
          <a:xfrm>
            <a:off x="838200" y="1589103"/>
            <a:ext cx="10515600" cy="4738780"/>
          </a:xfrm>
        </p:spPr>
        <p:txBody>
          <a:bodyPr vert="horz" lIns="91440" tIns="45720" rIns="91440" bIns="45720" rtlCol="0" anchor="t">
            <a:normAutofit/>
          </a:bodyPr>
          <a:lstStyle/>
          <a:p>
            <a:r>
              <a:rPr lang="en-US"/>
              <a:t>We started reading the literature and looking at what other libraries are doing so we could learn.</a:t>
            </a:r>
          </a:p>
          <a:p>
            <a:pPr marL="0" indent="0">
              <a:buNone/>
            </a:pPr>
            <a:endParaRPr lang="en-US" sz="1000"/>
          </a:p>
          <a:p>
            <a:r>
              <a:rPr lang="en-US"/>
              <a:t>While we have found some consensus, there doesn't seem to be a clear path that everyone is taking yet.</a:t>
            </a:r>
          </a:p>
          <a:p>
            <a:pPr marL="0" indent="0">
              <a:buNone/>
            </a:pPr>
            <a:endParaRPr lang="en-US" sz="1000"/>
          </a:p>
          <a:p>
            <a:r>
              <a:rPr lang="en-US"/>
              <a:t>We're here to share what we have learned, but we also are excited to learn from all of you.</a:t>
            </a:r>
          </a:p>
          <a:p>
            <a:endParaRPr lang="en-US"/>
          </a:p>
        </p:txBody>
      </p:sp>
    </p:spTree>
    <p:extLst>
      <p:ext uri="{BB962C8B-B14F-4D97-AF65-F5344CB8AC3E}">
        <p14:creationId xmlns:p14="http://schemas.microsoft.com/office/powerpoint/2010/main" val="6400259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alpha val="84180"/>
          </a:schemeClr>
        </a:solidFill>
        <a:effectLst/>
      </p:bgPr>
    </p:bg>
    <p:spTree>
      <p:nvGrpSpPr>
        <p:cNvPr id="1" name="">
          <a:extLst>
            <a:ext uri="{FF2B5EF4-FFF2-40B4-BE49-F238E27FC236}">
              <a16:creationId xmlns:a16="http://schemas.microsoft.com/office/drawing/2014/main" id="{99DBB901-62EF-4E2E-3361-1954CF926E9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3322E9A-E545-0A71-754D-58C275A0A449}"/>
              </a:ext>
            </a:extLst>
          </p:cNvPr>
          <p:cNvSpPr>
            <a:spLocks noGrp="1"/>
          </p:cNvSpPr>
          <p:nvPr>
            <p:ph type="title"/>
          </p:nvPr>
        </p:nvSpPr>
        <p:spPr>
          <a:xfrm>
            <a:off x="838200" y="175580"/>
            <a:ext cx="10515600" cy="925251"/>
          </a:xfrm>
        </p:spPr>
        <p:txBody>
          <a:bodyPr/>
          <a:lstStyle/>
          <a:p>
            <a:r>
              <a:rPr lang="en-US"/>
              <a:t>Traditional Source Evaluation Methods</a:t>
            </a:r>
          </a:p>
        </p:txBody>
      </p:sp>
      <p:sp>
        <p:nvSpPr>
          <p:cNvPr id="3" name="Content Placeholder 2">
            <a:extLst>
              <a:ext uri="{FF2B5EF4-FFF2-40B4-BE49-F238E27FC236}">
                <a16:creationId xmlns:a16="http://schemas.microsoft.com/office/drawing/2014/main" id="{DB3B7ED3-3DB6-8AFA-5411-4142E1A51393}"/>
              </a:ext>
            </a:extLst>
          </p:cNvPr>
          <p:cNvSpPr>
            <a:spLocks noGrp="1"/>
          </p:cNvSpPr>
          <p:nvPr>
            <p:ph idx="1"/>
          </p:nvPr>
        </p:nvSpPr>
        <p:spPr>
          <a:xfrm>
            <a:off x="838200" y="1455938"/>
            <a:ext cx="10515600" cy="4721025"/>
          </a:xfrm>
        </p:spPr>
        <p:txBody>
          <a:bodyPr vert="horz" lIns="91440" tIns="45720" rIns="91440" bIns="45720" rtlCol="0" anchor="t">
            <a:normAutofit lnSpcReduction="10000"/>
          </a:bodyPr>
          <a:lstStyle/>
          <a:p>
            <a:pPr marL="0" indent="0">
              <a:buNone/>
            </a:pPr>
            <a:r>
              <a:rPr lang="en-US"/>
              <a:t>Many traditional heuristics librarians have used are checklist formats that focus on authority, currency, credentials, and relevancy:</a:t>
            </a:r>
          </a:p>
          <a:p>
            <a:pPr marL="0" indent="0">
              <a:buNone/>
            </a:pPr>
            <a:endParaRPr lang="en-US"/>
          </a:p>
          <a:p>
            <a:r>
              <a:rPr lang="en-US"/>
              <a:t>CRAAP (Currency, Relevance, Authority, Accuracy, Purpose)</a:t>
            </a:r>
          </a:p>
          <a:p>
            <a:pPr marL="0" indent="0">
              <a:buNone/>
            </a:pPr>
            <a:endParaRPr lang="en-US" sz="1000"/>
          </a:p>
          <a:p>
            <a:r>
              <a:rPr lang="en-US"/>
              <a:t>CARS (Credibility, Accuracy, Reasonableness, Support)</a:t>
            </a:r>
          </a:p>
          <a:p>
            <a:pPr marL="0" indent="0">
              <a:buNone/>
            </a:pPr>
            <a:endParaRPr lang="en-US" sz="1000"/>
          </a:p>
          <a:p>
            <a:r>
              <a:rPr lang="en-US"/>
              <a:t>RADAR (Rationale, Authority, Date, Accuracy, Relevance)</a:t>
            </a:r>
          </a:p>
          <a:p>
            <a:pPr marL="0" indent="0">
              <a:buNone/>
            </a:pPr>
            <a:endParaRPr lang="en-US" sz="1100"/>
          </a:p>
          <a:p>
            <a:r>
              <a:rPr lang="en-US"/>
              <a:t>PROVEN (Purpose, Relevance, Objectivity, Verifiability, Expertise, Newness)</a:t>
            </a:r>
          </a:p>
          <a:p>
            <a:pPr marL="0" indent="0">
              <a:buNone/>
            </a:pPr>
            <a:endParaRPr lang="en-US"/>
          </a:p>
          <a:p>
            <a:pPr marL="457200" lvl="1" indent="0">
              <a:buNone/>
            </a:pPr>
            <a:endParaRPr lang="en-US"/>
          </a:p>
          <a:p>
            <a:pPr lvl="1">
              <a:buFont typeface="Courier New" panose="020B0604020202020204" pitchFamily="34" charset="0"/>
              <a:buChar char="o"/>
            </a:pPr>
            <a:endParaRPr lang="en-US"/>
          </a:p>
        </p:txBody>
      </p:sp>
    </p:spTree>
    <p:extLst>
      <p:ext uri="{BB962C8B-B14F-4D97-AF65-F5344CB8AC3E}">
        <p14:creationId xmlns:p14="http://schemas.microsoft.com/office/powerpoint/2010/main" val="247066319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alpha val="84180"/>
          </a:schemeClr>
        </a:solidFill>
        <a:effectLst/>
      </p:bgPr>
    </p:bg>
    <p:spTree>
      <p:nvGrpSpPr>
        <p:cNvPr id="1" name="">
          <a:extLst>
            <a:ext uri="{FF2B5EF4-FFF2-40B4-BE49-F238E27FC236}">
              <a16:creationId xmlns:a16="http://schemas.microsoft.com/office/drawing/2014/main" id="{6615D987-43A2-71F0-7041-293847E4E18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0A74F6B-7139-9518-69EB-E99982461478}"/>
              </a:ext>
            </a:extLst>
          </p:cNvPr>
          <p:cNvSpPr>
            <a:spLocks noGrp="1"/>
          </p:cNvSpPr>
          <p:nvPr>
            <p:ph type="title"/>
          </p:nvPr>
        </p:nvSpPr>
        <p:spPr>
          <a:xfrm>
            <a:off x="838200" y="365125"/>
            <a:ext cx="10515600" cy="984281"/>
          </a:xfrm>
        </p:spPr>
        <p:txBody>
          <a:bodyPr>
            <a:normAutofit/>
          </a:bodyPr>
          <a:lstStyle/>
          <a:p>
            <a:r>
              <a:rPr lang="en-US"/>
              <a:t>Newer Source Evaluation Methods</a:t>
            </a:r>
          </a:p>
        </p:txBody>
      </p:sp>
      <p:sp>
        <p:nvSpPr>
          <p:cNvPr id="3" name="Content Placeholder 2">
            <a:extLst>
              <a:ext uri="{FF2B5EF4-FFF2-40B4-BE49-F238E27FC236}">
                <a16:creationId xmlns:a16="http://schemas.microsoft.com/office/drawing/2014/main" id="{88F51247-00E3-A5E5-6925-D7B15CAEAC4E}"/>
              </a:ext>
            </a:extLst>
          </p:cNvPr>
          <p:cNvSpPr>
            <a:spLocks noGrp="1"/>
          </p:cNvSpPr>
          <p:nvPr>
            <p:ph idx="1"/>
          </p:nvPr>
        </p:nvSpPr>
        <p:spPr/>
        <p:txBody>
          <a:bodyPr vert="horz" lIns="91440" tIns="45720" rIns="91440" bIns="45720" rtlCol="0" anchor="t">
            <a:normAutofit/>
          </a:bodyPr>
          <a:lstStyle/>
          <a:p>
            <a:r>
              <a:rPr lang="en-US"/>
              <a:t>SIFT (Stop, Investigate the Source, Find better coverage, Trace claims to the original) </a:t>
            </a:r>
          </a:p>
          <a:p>
            <a:pPr marL="0" indent="0">
              <a:buNone/>
            </a:pPr>
            <a:endParaRPr lang="en-US" sz="1000"/>
          </a:p>
          <a:p>
            <a:r>
              <a:rPr lang="en-US"/>
              <a:t>Lateral Reading </a:t>
            </a:r>
          </a:p>
          <a:p>
            <a:pPr marL="0" indent="0">
              <a:buNone/>
            </a:pPr>
            <a:endParaRPr lang="en-US" sz="1000"/>
          </a:p>
          <a:p>
            <a:r>
              <a:rPr lang="en-US"/>
              <a:t>Less checklist style, non-linear, less rigid</a:t>
            </a:r>
          </a:p>
          <a:p>
            <a:pPr marL="0" indent="0">
              <a:buNone/>
            </a:pPr>
            <a:endParaRPr lang="en-US"/>
          </a:p>
          <a:p>
            <a:pPr marL="0" indent="0">
              <a:buNone/>
            </a:pPr>
            <a:r>
              <a:rPr lang="en-US"/>
              <a:t>However, it has already been questioned whether any of these methods (new or old) are going to work when it comes to evaluating AI output.</a:t>
            </a:r>
          </a:p>
          <a:p>
            <a:endParaRPr lang="en-US"/>
          </a:p>
          <a:p>
            <a:pPr lvl="1">
              <a:buFont typeface="Courier New" panose="020B0604020202020204" pitchFamily="34" charset="0"/>
              <a:buChar char="o"/>
            </a:pPr>
            <a:endParaRPr lang="en-US"/>
          </a:p>
        </p:txBody>
      </p:sp>
    </p:spTree>
    <p:extLst>
      <p:ext uri="{BB962C8B-B14F-4D97-AF65-F5344CB8AC3E}">
        <p14:creationId xmlns:p14="http://schemas.microsoft.com/office/powerpoint/2010/main" val="19228843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alpha val="84180"/>
          </a:schemeClr>
        </a:solidFill>
        <a:effectLst/>
      </p:bgPr>
    </p:bg>
    <p:spTree>
      <p:nvGrpSpPr>
        <p:cNvPr id="1" name="">
          <a:extLst>
            <a:ext uri="{FF2B5EF4-FFF2-40B4-BE49-F238E27FC236}">
              <a16:creationId xmlns:a16="http://schemas.microsoft.com/office/drawing/2014/main" id="{C9AEF8A8-C74E-64F6-7494-97E7194849E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6FD9473-FDF4-4C72-E3CD-C10C484E06B8}"/>
              </a:ext>
            </a:extLst>
          </p:cNvPr>
          <p:cNvSpPr>
            <a:spLocks noGrp="1"/>
          </p:cNvSpPr>
          <p:nvPr>
            <p:ph type="title"/>
          </p:nvPr>
        </p:nvSpPr>
        <p:spPr>
          <a:xfrm>
            <a:off x="838200" y="365125"/>
            <a:ext cx="10515600" cy="1028669"/>
          </a:xfrm>
        </p:spPr>
        <p:txBody>
          <a:bodyPr/>
          <a:lstStyle/>
          <a:p>
            <a:r>
              <a:rPr lang="en-US"/>
              <a:t>Challenges of Evaluating AI Output</a:t>
            </a:r>
          </a:p>
        </p:txBody>
      </p:sp>
      <p:sp>
        <p:nvSpPr>
          <p:cNvPr id="3" name="Content Placeholder 2">
            <a:extLst>
              <a:ext uri="{FF2B5EF4-FFF2-40B4-BE49-F238E27FC236}">
                <a16:creationId xmlns:a16="http://schemas.microsoft.com/office/drawing/2014/main" id="{BF0063F0-A208-18B4-BFFC-972054AA6F14}"/>
              </a:ext>
            </a:extLst>
          </p:cNvPr>
          <p:cNvSpPr>
            <a:spLocks noGrp="1"/>
          </p:cNvSpPr>
          <p:nvPr>
            <p:ph idx="1"/>
          </p:nvPr>
        </p:nvSpPr>
        <p:spPr/>
        <p:txBody>
          <a:bodyPr vert="horz" lIns="91440" tIns="45720" rIns="91440" bIns="45720" rtlCol="0" anchor="t">
            <a:normAutofit/>
          </a:bodyPr>
          <a:lstStyle/>
          <a:p>
            <a:r>
              <a:rPr lang="en-US"/>
              <a:t>Doesn't always disclose or cite sources.</a:t>
            </a:r>
          </a:p>
          <a:p>
            <a:pPr marL="0" indent="0">
              <a:buNone/>
            </a:pPr>
            <a:endParaRPr lang="en-US" sz="1000"/>
          </a:p>
          <a:p>
            <a:r>
              <a:rPr lang="en-US"/>
              <a:t>Sometimes cites sources that aren't real.</a:t>
            </a:r>
          </a:p>
          <a:p>
            <a:pPr marL="0" indent="0">
              <a:buNone/>
            </a:pPr>
            <a:endParaRPr lang="en-US" sz="1000"/>
          </a:p>
          <a:p>
            <a:r>
              <a:rPr lang="en-US"/>
              <a:t>Doesn't always interpret sources correctly or use them in the right context.</a:t>
            </a:r>
          </a:p>
          <a:p>
            <a:pPr marL="0" indent="0">
              <a:buNone/>
            </a:pPr>
            <a:endParaRPr lang="en-US" sz="1000"/>
          </a:p>
          <a:p>
            <a:r>
              <a:rPr lang="en-US"/>
              <a:t>Sounds authoritative and confident even when wrong.</a:t>
            </a:r>
          </a:p>
          <a:p>
            <a:endParaRPr lang="en-US"/>
          </a:p>
          <a:p>
            <a:endParaRPr lang="en-US"/>
          </a:p>
          <a:p>
            <a:endParaRPr lang="en-US"/>
          </a:p>
        </p:txBody>
      </p:sp>
    </p:spTree>
    <p:extLst>
      <p:ext uri="{BB962C8B-B14F-4D97-AF65-F5344CB8AC3E}">
        <p14:creationId xmlns:p14="http://schemas.microsoft.com/office/powerpoint/2010/main" val="116356377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alpha val="84180"/>
          </a:schemeClr>
        </a:solidFill>
        <a:effectLst/>
      </p:bgPr>
    </p:bg>
    <p:spTree>
      <p:nvGrpSpPr>
        <p:cNvPr id="1" name="">
          <a:extLst>
            <a:ext uri="{FF2B5EF4-FFF2-40B4-BE49-F238E27FC236}">
              <a16:creationId xmlns:a16="http://schemas.microsoft.com/office/drawing/2014/main" id="{DF880C11-FC0A-B5DC-A125-2FF13398CA3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8B928FB-EE35-C6B0-8160-C76784BDBB1B}"/>
              </a:ext>
            </a:extLst>
          </p:cNvPr>
          <p:cNvSpPr>
            <a:spLocks noGrp="1"/>
          </p:cNvSpPr>
          <p:nvPr>
            <p:ph type="title"/>
          </p:nvPr>
        </p:nvSpPr>
        <p:spPr>
          <a:xfrm>
            <a:off x="838200" y="384205"/>
            <a:ext cx="10515600" cy="895504"/>
          </a:xfrm>
        </p:spPr>
        <p:txBody>
          <a:bodyPr/>
          <a:lstStyle/>
          <a:p>
            <a:r>
              <a:rPr lang="en-US"/>
              <a:t>Challenges of Evaluating AI Output</a:t>
            </a:r>
          </a:p>
        </p:txBody>
      </p:sp>
      <p:sp>
        <p:nvSpPr>
          <p:cNvPr id="3" name="Content Placeholder 2">
            <a:extLst>
              <a:ext uri="{FF2B5EF4-FFF2-40B4-BE49-F238E27FC236}">
                <a16:creationId xmlns:a16="http://schemas.microsoft.com/office/drawing/2014/main" id="{97A19DA7-F4B3-6E6A-B391-560DA72B15EF}"/>
              </a:ext>
            </a:extLst>
          </p:cNvPr>
          <p:cNvSpPr>
            <a:spLocks noGrp="1"/>
          </p:cNvSpPr>
          <p:nvPr>
            <p:ph idx="1"/>
          </p:nvPr>
        </p:nvSpPr>
        <p:spPr>
          <a:xfrm>
            <a:off x="838200" y="1825624"/>
            <a:ext cx="10515600" cy="4734973"/>
          </a:xfrm>
        </p:spPr>
        <p:txBody>
          <a:bodyPr vert="horz" lIns="91440" tIns="45720" rIns="91440" bIns="45720" rtlCol="0" anchor="t">
            <a:normAutofit/>
          </a:bodyPr>
          <a:lstStyle/>
          <a:p>
            <a:r>
              <a:rPr lang="en-US"/>
              <a:t>There is no actual author, and the information can't be replicated.  If you do the same exact search again, you won't get the same answer again.</a:t>
            </a:r>
          </a:p>
          <a:p>
            <a:pPr marL="0" indent="0">
              <a:buNone/>
            </a:pPr>
            <a:endParaRPr lang="en-US" sz="1000"/>
          </a:p>
          <a:p>
            <a:r>
              <a:rPr lang="en-US"/>
              <a:t>Plays into the bias of the person asking the question.  You are more likely to get answers that you will like.</a:t>
            </a:r>
          </a:p>
          <a:p>
            <a:pPr marL="0" indent="0">
              <a:buNone/>
            </a:pPr>
            <a:endParaRPr lang="en-US" sz="1000"/>
          </a:p>
          <a:p>
            <a:r>
              <a:rPr lang="en-US"/>
              <a:t>Provides only one answer rather than providing links to multiple sources for the user to examine and choose from (removes search autonomy from the user). </a:t>
            </a:r>
          </a:p>
          <a:p>
            <a:endParaRPr lang="en-US"/>
          </a:p>
          <a:p>
            <a:endParaRPr lang="en-US"/>
          </a:p>
          <a:p>
            <a:endParaRPr lang="en-US"/>
          </a:p>
        </p:txBody>
      </p:sp>
    </p:spTree>
    <p:extLst>
      <p:ext uri="{BB962C8B-B14F-4D97-AF65-F5344CB8AC3E}">
        <p14:creationId xmlns:p14="http://schemas.microsoft.com/office/powerpoint/2010/main" val="335880498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A30DF907-41DD-EE7E-CB9B-677A6E04706D}"/>
            </a:ext>
          </a:extLst>
        </p:cNvPr>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A2679492-7988-4050-9056-5424444524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2E02D66-4FED-5041-7124-578B9AE36000}"/>
              </a:ext>
            </a:extLst>
          </p:cNvPr>
          <p:cNvSpPr>
            <a:spLocks noGrp="1"/>
          </p:cNvSpPr>
          <p:nvPr>
            <p:ph type="title"/>
          </p:nvPr>
        </p:nvSpPr>
        <p:spPr>
          <a:xfrm>
            <a:off x="6412091" y="501651"/>
            <a:ext cx="4395340" cy="1716255"/>
          </a:xfrm>
        </p:spPr>
        <p:txBody>
          <a:bodyPr anchor="b">
            <a:normAutofit/>
          </a:bodyPr>
          <a:lstStyle/>
          <a:p>
            <a:r>
              <a:rPr lang="en-US" sz="5400"/>
              <a:t> Parking Lot</a:t>
            </a:r>
          </a:p>
        </p:txBody>
      </p:sp>
      <p:sp>
        <p:nvSpPr>
          <p:cNvPr id="12" name="Rectangle 11">
            <a:extLst>
              <a:ext uri="{FF2B5EF4-FFF2-40B4-BE49-F238E27FC236}">
                <a16:creationId xmlns:a16="http://schemas.microsoft.com/office/drawing/2014/main" id="{B091B163-7D61-4891-ABCF-5C13D9C418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779911" cy="6858000"/>
          </a:xfrm>
          <a:prstGeom prst="rect">
            <a:avLst/>
          </a:prstGeom>
          <a:gradFill flip="none" rotWithShape="1">
            <a:gsLst>
              <a:gs pos="100000">
                <a:schemeClr val="accent4"/>
              </a:gs>
              <a:gs pos="0">
                <a:schemeClr val="accent2"/>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blue car in a parking lot">
            <a:extLst>
              <a:ext uri="{FF2B5EF4-FFF2-40B4-BE49-F238E27FC236}">
                <a16:creationId xmlns:a16="http://schemas.microsoft.com/office/drawing/2014/main" id="{A5175A03-6494-BC31-F346-F4064CD437FB}"/>
              </a:ext>
            </a:extLst>
          </p:cNvPr>
          <p:cNvPicPr>
            <a:picLocks noChangeAspect="1"/>
          </p:cNvPicPr>
          <p:nvPr/>
        </p:nvPicPr>
        <p:blipFill>
          <a:blip r:embed="rId2"/>
          <a:stretch>
            <a:fillRect/>
          </a:stretch>
        </p:blipFill>
        <p:spPr>
          <a:xfrm>
            <a:off x="279143" y="1686283"/>
            <a:ext cx="5221625" cy="3485434"/>
          </a:xfrm>
          <a:prstGeom prst="rect">
            <a:avLst/>
          </a:prstGeom>
        </p:spPr>
      </p:pic>
      <p:sp>
        <p:nvSpPr>
          <p:cNvPr id="3" name="Content Placeholder 2">
            <a:extLst>
              <a:ext uri="{FF2B5EF4-FFF2-40B4-BE49-F238E27FC236}">
                <a16:creationId xmlns:a16="http://schemas.microsoft.com/office/drawing/2014/main" id="{86AE853B-27CE-BD02-B656-7B76D57850AA}"/>
              </a:ext>
            </a:extLst>
          </p:cNvPr>
          <p:cNvSpPr>
            <a:spLocks noGrp="1"/>
          </p:cNvSpPr>
          <p:nvPr>
            <p:ph idx="1"/>
          </p:nvPr>
        </p:nvSpPr>
        <p:spPr>
          <a:xfrm>
            <a:off x="6392583" y="2645923"/>
            <a:ext cx="4434721" cy="509402"/>
          </a:xfrm>
        </p:spPr>
        <p:txBody>
          <a:bodyPr vert="horz" lIns="91440" tIns="45720" rIns="91440" bIns="45720" rtlCol="0" anchor="t">
            <a:normAutofit/>
          </a:bodyPr>
          <a:lstStyle/>
          <a:p>
            <a:r>
              <a:rPr lang="en-US" sz="1800"/>
              <a:t>Questions from chat</a:t>
            </a:r>
          </a:p>
          <a:p>
            <a:endParaRPr lang="en-US" sz="1800"/>
          </a:p>
        </p:txBody>
      </p:sp>
      <p:cxnSp>
        <p:nvCxnSpPr>
          <p:cNvPr id="14" name="Straight Connector 13">
            <a:extLst>
              <a:ext uri="{FF2B5EF4-FFF2-40B4-BE49-F238E27FC236}">
                <a16:creationId xmlns:a16="http://schemas.microsoft.com/office/drawing/2014/main" id="{C49DA8F6-BCC1-4447-B54C-57856834B94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1586162" y="3610394"/>
            <a:ext cx="0" cy="3238728"/>
          </a:xfrm>
          <a:prstGeom prst="line">
            <a:avLst/>
          </a:prstGeom>
          <a:ln w="25400" cap="sq">
            <a:gradFill flip="none" rotWithShape="1">
              <a:gsLst>
                <a:gs pos="0">
                  <a:schemeClr val="accent2"/>
                </a:gs>
                <a:gs pos="100000">
                  <a:schemeClr val="accent4"/>
                </a:gs>
              </a:gsLst>
              <a:lin ang="16200000" scaled="1"/>
              <a:tileRect/>
            </a:gradFill>
            <a:bevel/>
          </a:ln>
        </p:spPr>
        <p:style>
          <a:lnRef idx="1">
            <a:schemeClr val="accent1"/>
          </a:lnRef>
          <a:fillRef idx="0">
            <a:schemeClr val="accent1"/>
          </a:fillRef>
          <a:effectRef idx="0">
            <a:schemeClr val="accent1"/>
          </a:effectRef>
          <a:fontRef idx="minor">
            <a:schemeClr val="tx1"/>
          </a:fontRef>
        </p:style>
      </p:cxnSp>
      <p:sp>
        <p:nvSpPr>
          <p:cNvPr id="6" name="Content Placeholder 2">
            <a:extLst>
              <a:ext uri="{FF2B5EF4-FFF2-40B4-BE49-F238E27FC236}">
                <a16:creationId xmlns:a16="http://schemas.microsoft.com/office/drawing/2014/main" id="{37B73318-8FF7-27EB-229D-8F9CE2A19E41}"/>
              </a:ext>
            </a:extLst>
          </p:cNvPr>
          <p:cNvSpPr txBox="1">
            <a:spLocks/>
          </p:cNvSpPr>
          <p:nvPr/>
        </p:nvSpPr>
        <p:spPr>
          <a:xfrm>
            <a:off x="6149464" y="6648515"/>
            <a:ext cx="5436698" cy="234408"/>
          </a:xfrm>
          <a:prstGeom prst="rect">
            <a:avLst/>
          </a:prstGeom>
        </p:spPr>
        <p:txBody>
          <a:bodyPr vert="horz" lIns="91440" tIns="45720" rIns="91440" bIns="45720" rtlCol="0" anchor="t">
            <a:normAutofit fontScale="5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800"/>
              <a:t>Image generated using Microsoft CoPilot from the prompt animated car in a parking lot</a:t>
            </a:r>
          </a:p>
        </p:txBody>
      </p:sp>
    </p:spTree>
    <p:extLst>
      <p:ext uri="{BB962C8B-B14F-4D97-AF65-F5344CB8AC3E}">
        <p14:creationId xmlns:p14="http://schemas.microsoft.com/office/powerpoint/2010/main" val="236993236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alpha val="84180"/>
          </a:schemeClr>
        </a:solidFill>
        <a:effectLst/>
      </p:bgPr>
    </p:bg>
    <p:spTree>
      <p:nvGrpSpPr>
        <p:cNvPr id="1" name="">
          <a:extLst>
            <a:ext uri="{FF2B5EF4-FFF2-40B4-BE49-F238E27FC236}">
              <a16:creationId xmlns:a16="http://schemas.microsoft.com/office/drawing/2014/main" id="{83995ED0-D27C-EE7F-0F67-E187C044561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3259DC9-0C29-A20E-AC24-15ABC99FCFC9}"/>
              </a:ext>
            </a:extLst>
          </p:cNvPr>
          <p:cNvSpPr>
            <a:spLocks noGrp="1"/>
          </p:cNvSpPr>
          <p:nvPr>
            <p:ph type="title"/>
          </p:nvPr>
        </p:nvSpPr>
        <p:spPr>
          <a:xfrm>
            <a:off x="838200" y="550415"/>
            <a:ext cx="8598763" cy="1109709"/>
          </a:xfrm>
        </p:spPr>
        <p:txBody>
          <a:bodyPr/>
          <a:lstStyle/>
          <a:p>
            <a:r>
              <a:rPr lang="en-US"/>
              <a:t>Our study </a:t>
            </a:r>
            <a:r>
              <a:rPr lang="en-US">
                <a:ea typeface="+mj-lt"/>
                <a:cs typeface="+mj-lt"/>
              </a:rPr>
              <a:t>(Dec 2024-present)</a:t>
            </a:r>
          </a:p>
          <a:p>
            <a:endParaRPr lang="en-US"/>
          </a:p>
        </p:txBody>
      </p:sp>
      <p:sp>
        <p:nvSpPr>
          <p:cNvPr id="3" name="Content Placeholder 2">
            <a:extLst>
              <a:ext uri="{FF2B5EF4-FFF2-40B4-BE49-F238E27FC236}">
                <a16:creationId xmlns:a16="http://schemas.microsoft.com/office/drawing/2014/main" id="{ACEBFFC0-AB55-CB43-2A71-9DA996F660C1}"/>
              </a:ext>
            </a:extLst>
          </p:cNvPr>
          <p:cNvSpPr>
            <a:spLocks noGrp="1"/>
          </p:cNvSpPr>
          <p:nvPr>
            <p:ph idx="1"/>
          </p:nvPr>
        </p:nvSpPr>
        <p:spPr/>
        <p:txBody>
          <a:bodyPr vert="horz" lIns="91440" tIns="45720" rIns="91440" bIns="45720" rtlCol="0" anchor="t">
            <a:normAutofit/>
          </a:bodyPr>
          <a:lstStyle/>
          <a:p>
            <a:r>
              <a:rPr lang="en-US"/>
              <a:t>Randomly selected 40 of the 125 ARL libraries in Feb 2025</a:t>
            </a:r>
          </a:p>
          <a:p>
            <a:pPr marL="0" indent="0">
              <a:buNone/>
            </a:pPr>
            <a:endParaRPr lang="en-US" sz="1000"/>
          </a:p>
          <a:p>
            <a:r>
              <a:rPr lang="en-US"/>
              <a:t>Visited their websites and looked for </a:t>
            </a:r>
            <a:r>
              <a:rPr lang="en-US" err="1"/>
              <a:t>LibGuides</a:t>
            </a:r>
            <a:r>
              <a:rPr lang="en-US"/>
              <a:t> that talked about artificial intelligence, LLMs or GenAI</a:t>
            </a:r>
          </a:p>
          <a:p>
            <a:pPr marL="0" indent="0">
              <a:buNone/>
            </a:pPr>
            <a:endParaRPr lang="en-US" sz="1000"/>
          </a:p>
          <a:p>
            <a:r>
              <a:rPr lang="en-US"/>
              <a:t>We noted if they gave any advice for evaluating the output of artificial intelligence tools</a:t>
            </a:r>
          </a:p>
          <a:p>
            <a:endParaRPr lang="en-US"/>
          </a:p>
          <a:p>
            <a:endParaRPr lang="en-US"/>
          </a:p>
        </p:txBody>
      </p:sp>
    </p:spTree>
    <p:extLst>
      <p:ext uri="{BB962C8B-B14F-4D97-AF65-F5344CB8AC3E}">
        <p14:creationId xmlns:p14="http://schemas.microsoft.com/office/powerpoint/2010/main" val="119217022"/>
      </p:ext>
    </p:extLst>
  </p:cSld>
  <p:clrMapOvr>
    <a:masterClrMapping/>
  </p:clrMapOvr>
</p:sld>
</file>

<file path=ppt/theme/theme1.xml><?xml version="1.0" encoding="utf-8"?>
<a:theme xmlns:a="http://schemas.openxmlformats.org/drawingml/2006/main" name="GradientVTI">
  <a:themeElements>
    <a:clrScheme name="Office">
      <a:dk1>
        <a:srgbClr val="000000"/>
      </a:dk1>
      <a:lt1>
        <a:srgbClr val="FFFFFF"/>
      </a:lt1>
      <a:dk2>
        <a:srgbClr val="455F51"/>
      </a:dk2>
      <a:lt2>
        <a:srgbClr val="E3DED1"/>
      </a:lt2>
      <a:accent1>
        <a:srgbClr val="549E39"/>
      </a:accent1>
      <a:accent2>
        <a:srgbClr val="8AB833"/>
      </a:accent2>
      <a:accent3>
        <a:srgbClr val="C0CF3A"/>
      </a:accent3>
      <a:accent4>
        <a:srgbClr val="029676"/>
      </a:accent4>
      <a:accent5>
        <a:srgbClr val="4AB5C4"/>
      </a:accent5>
      <a:accent6>
        <a:srgbClr val="0989B1"/>
      </a:accent6>
      <a:hlink>
        <a:srgbClr val="6B9F25"/>
      </a:hlink>
      <a:folHlink>
        <a:srgbClr val="BA6906"/>
      </a:folHlink>
    </a:clrScheme>
    <a:fontScheme name="Univers">
      <a:majorFont>
        <a:latin typeface="Univers"/>
        <a:ea typeface=""/>
        <a:cs typeface=""/>
      </a:majorFont>
      <a:minorFont>
        <a:latin typeface="Univer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GradientVTI" id="{605F9078-86F9-4258-A3E1-F8EFF02AE8CC}" vid="{4848699B-BB01-41E3-9EC4-3D97DFE5292B}"/>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Application>Microsoft Office PowerPoint</Application>
  <PresentationFormat>Widescreen</PresentationFormat>
  <Slides>25</Slides>
  <Notes>3</Notes>
  <HiddenSlides>0</HiddenSlides>
  <ScaleCrop>false</ScaleCrop>
  <HeadingPairs>
    <vt:vector size="4" baseType="variant">
      <vt:variant>
        <vt:lpstr>Theme</vt:lpstr>
      </vt:variant>
      <vt:variant>
        <vt:i4>2</vt:i4>
      </vt:variant>
      <vt:variant>
        <vt:lpstr>Slide Titles</vt:lpstr>
      </vt:variant>
      <vt:variant>
        <vt:i4>25</vt:i4>
      </vt:variant>
    </vt:vector>
  </HeadingPairs>
  <TitlesOfParts>
    <vt:vector size="27" baseType="lpstr">
      <vt:lpstr>GradientVTI</vt:lpstr>
      <vt:lpstr>Custom Design</vt:lpstr>
      <vt:lpstr>PowerPoint Presentation</vt:lpstr>
      <vt:lpstr>Introduction</vt:lpstr>
      <vt:lpstr>Disclaimer: we aren't experts yet</vt:lpstr>
      <vt:lpstr>Traditional Source Evaluation Methods</vt:lpstr>
      <vt:lpstr>Newer Source Evaluation Methods</vt:lpstr>
      <vt:lpstr>Challenges of Evaluating AI Output</vt:lpstr>
      <vt:lpstr>Challenges of Evaluating AI Output</vt:lpstr>
      <vt:lpstr> Parking Lot</vt:lpstr>
      <vt:lpstr>Our study (Dec 2024-present) </vt:lpstr>
      <vt:lpstr>Initial findings (April 2025)</vt:lpstr>
      <vt:lpstr>Current methods to evaluate</vt:lpstr>
      <vt:lpstr>New York University</vt:lpstr>
      <vt:lpstr>University of Saskatchewan</vt:lpstr>
      <vt:lpstr>University of British Columbia</vt:lpstr>
      <vt:lpstr>University of Tennessee Knoxville</vt:lpstr>
      <vt:lpstr>University of Buffalo</vt:lpstr>
      <vt:lpstr>Boston College</vt:lpstr>
      <vt:lpstr>Cornell University</vt:lpstr>
      <vt:lpstr>McGill University</vt:lpstr>
      <vt:lpstr>Summary of Findings and Meaning</vt:lpstr>
      <vt:lpstr>Additional, recent recommendations from the literature:</vt:lpstr>
      <vt:lpstr>Additional, recent recommendations from the literature, continued:</vt:lpstr>
      <vt:lpstr>Suggestions for teaching</vt:lpstr>
      <vt:lpstr>Debate: When is it worth using AI?</vt:lpstr>
      <vt:lpstr>Questions and Answers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Samantha Duncan</dc:creator>
  <cp:revision>14</cp:revision>
  <dcterms:created xsi:type="dcterms:W3CDTF">2025-10-07T19:36:00Z</dcterms:created>
  <dcterms:modified xsi:type="dcterms:W3CDTF">2025-11-21T19:01:21Z</dcterms:modified>
</cp:coreProperties>
</file>