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Lst>
  <p:notesMasterIdLst>
    <p:notesMasterId r:id="rId26"/>
  </p:notesMasterIdLst>
  <p:sldIdLst>
    <p:sldId id="258" r:id="rId5"/>
    <p:sldId id="270" r:id="rId6"/>
    <p:sldId id="259" r:id="rId7"/>
    <p:sldId id="271" r:id="rId8"/>
    <p:sldId id="260" r:id="rId9"/>
    <p:sldId id="272" r:id="rId10"/>
    <p:sldId id="273" r:id="rId11"/>
    <p:sldId id="274" r:id="rId12"/>
    <p:sldId id="275" r:id="rId13"/>
    <p:sldId id="276" r:id="rId14"/>
    <p:sldId id="277" r:id="rId15"/>
    <p:sldId id="278" r:id="rId16"/>
    <p:sldId id="279" r:id="rId17"/>
    <p:sldId id="266" r:id="rId18"/>
    <p:sldId id="261" r:id="rId19"/>
    <p:sldId id="263" r:id="rId20"/>
    <p:sldId id="264" r:id="rId21"/>
    <p:sldId id="265" r:id="rId22"/>
    <p:sldId id="267" r:id="rId23"/>
    <p:sldId id="268" r:id="rId24"/>
    <p:sldId id="2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7431E1-46C0-43A1-99DD-A9DD56111B3B}">
          <p14:sldIdLst>
            <p14:sldId id="258"/>
            <p14:sldId id="270"/>
            <p14:sldId id="259"/>
            <p14:sldId id="271"/>
            <p14:sldId id="260"/>
            <p14:sldId id="272"/>
            <p14:sldId id="273"/>
            <p14:sldId id="274"/>
            <p14:sldId id="275"/>
            <p14:sldId id="276"/>
            <p14:sldId id="277"/>
            <p14:sldId id="278"/>
            <p14:sldId id="279"/>
            <p14:sldId id="266"/>
            <p14:sldId id="261"/>
            <p14:sldId id="263"/>
            <p14:sldId id="264"/>
            <p14:sldId id="265"/>
            <p14:sldId id="267"/>
            <p14:sldId id="268"/>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00"/>
    <a:srgbClr val="FFDA00"/>
    <a:srgbClr val="0055B8"/>
    <a:srgbClr val="01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p:restoredTop sz="94701"/>
  </p:normalViewPr>
  <p:slideViewPr>
    <p:cSldViewPr snapToGrid="0" snapToObjects="1">
      <p:cViewPr varScale="1">
        <p:scale>
          <a:sx n="108" d="100"/>
          <a:sy n="108" d="100"/>
        </p:scale>
        <p:origin x="6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 M Borin" userId="S::jmborin@widener.edu::6e07dd40-20eb-4102-894e-617837d2db4b" providerId="AD" clId="Web-{28E562C6-028F-D7DE-A4CB-72647E0DC24A}"/>
    <pc:docChg chg="addSld modSld modSection">
      <pc:chgData name="Jill M Borin" userId="S::jmborin@widener.edu::6e07dd40-20eb-4102-894e-617837d2db4b" providerId="AD" clId="Web-{28E562C6-028F-D7DE-A4CB-72647E0DC24A}" dt="2023-11-01T18:20:48.056" v="54" actId="20577"/>
      <pc:docMkLst>
        <pc:docMk/>
      </pc:docMkLst>
      <pc:sldChg chg="modSp new">
        <pc:chgData name="Jill M Borin" userId="S::jmborin@widener.edu::6e07dd40-20eb-4102-894e-617837d2db4b" providerId="AD" clId="Web-{28E562C6-028F-D7DE-A4CB-72647E0DC24A}" dt="2023-11-01T18:20:48.056" v="54" actId="20577"/>
        <pc:sldMkLst>
          <pc:docMk/>
          <pc:sldMk cId="4097994865" sldId="260"/>
        </pc:sldMkLst>
        <pc:spChg chg="mod">
          <ac:chgData name="Jill M Borin" userId="S::jmborin@widener.edu::6e07dd40-20eb-4102-894e-617837d2db4b" providerId="AD" clId="Web-{28E562C6-028F-D7DE-A4CB-72647E0DC24A}" dt="2023-11-01T18:19:50.336" v="43" actId="20577"/>
          <ac:spMkLst>
            <pc:docMk/>
            <pc:sldMk cId="4097994865" sldId="260"/>
            <ac:spMk id="2" creationId="{FE170014-C430-CDC1-2760-432BD6F0B823}"/>
          </ac:spMkLst>
        </pc:spChg>
        <pc:spChg chg="mod">
          <ac:chgData name="Jill M Borin" userId="S::jmborin@widener.edu::6e07dd40-20eb-4102-894e-617837d2db4b" providerId="AD" clId="Web-{28E562C6-028F-D7DE-A4CB-72647E0DC24A}" dt="2023-11-01T18:20:48.056" v="54" actId="20577"/>
          <ac:spMkLst>
            <pc:docMk/>
            <pc:sldMk cId="4097994865" sldId="260"/>
            <ac:spMk id="3" creationId="{272FEF43-0215-DC7D-EB31-9D73A9C42EEA}"/>
          </ac:spMkLst>
        </pc:spChg>
      </pc:sldChg>
    </pc:docChg>
  </pc:docChgLst>
  <pc:docChgLst>
    <pc:chgData name="Teresa S Edge" userId="b872ebc0-ad9c-406e-8d2b-e6515965cee5" providerId="ADAL" clId="{0FA4F648-7ABC-4019-B7C5-DE056B40EF94}"/>
    <pc:docChg chg="custSel addSld delSld modSld modSection">
      <pc:chgData name="Teresa S Edge" userId="b872ebc0-ad9c-406e-8d2b-e6515965cee5" providerId="ADAL" clId="{0FA4F648-7ABC-4019-B7C5-DE056B40EF94}" dt="2023-11-14T20:21:55.612" v="4036"/>
      <pc:docMkLst>
        <pc:docMk/>
      </pc:docMkLst>
      <pc:sldChg chg="modSp">
        <pc:chgData name="Teresa S Edge" userId="b872ebc0-ad9c-406e-8d2b-e6515965cee5" providerId="ADAL" clId="{0FA4F648-7ABC-4019-B7C5-DE056B40EF94}" dt="2023-11-14T20:07:50.882" v="4022" actId="20577"/>
        <pc:sldMkLst>
          <pc:docMk/>
          <pc:sldMk cId="3901841057" sldId="258"/>
        </pc:sldMkLst>
        <pc:spChg chg="mod">
          <ac:chgData name="Teresa S Edge" userId="b872ebc0-ad9c-406e-8d2b-e6515965cee5" providerId="ADAL" clId="{0FA4F648-7ABC-4019-B7C5-DE056B40EF94}" dt="2023-11-14T20:07:50.882" v="4022" actId="20577"/>
          <ac:spMkLst>
            <pc:docMk/>
            <pc:sldMk cId="3901841057" sldId="258"/>
            <ac:spMk id="3" creationId="{687727F8-904D-AE43-B968-90CD5DBF38D9}"/>
          </ac:spMkLst>
        </pc:spChg>
      </pc:sldChg>
      <pc:sldChg chg="modSp">
        <pc:chgData name="Teresa S Edge" userId="b872ebc0-ad9c-406e-8d2b-e6515965cee5" providerId="ADAL" clId="{0FA4F648-7ABC-4019-B7C5-DE056B40EF94}" dt="2023-11-13T15:56:27.586" v="3678" actId="20577"/>
        <pc:sldMkLst>
          <pc:docMk/>
          <pc:sldMk cId="2243679272" sldId="259"/>
        </pc:sldMkLst>
        <pc:spChg chg="mod">
          <ac:chgData name="Teresa S Edge" userId="b872ebc0-ad9c-406e-8d2b-e6515965cee5" providerId="ADAL" clId="{0FA4F648-7ABC-4019-B7C5-DE056B40EF94}" dt="2023-11-02T18:39:13.453" v="267" actId="27636"/>
          <ac:spMkLst>
            <pc:docMk/>
            <pc:sldMk cId="2243679272" sldId="259"/>
            <ac:spMk id="2" creationId="{54363A7A-6F11-9045-9691-B642D4889356}"/>
          </ac:spMkLst>
        </pc:spChg>
        <pc:spChg chg="mod">
          <ac:chgData name="Teresa S Edge" userId="b872ebc0-ad9c-406e-8d2b-e6515965cee5" providerId="ADAL" clId="{0FA4F648-7ABC-4019-B7C5-DE056B40EF94}" dt="2023-11-13T15:56:27.586" v="3678" actId="20577"/>
          <ac:spMkLst>
            <pc:docMk/>
            <pc:sldMk cId="2243679272" sldId="259"/>
            <ac:spMk id="3" creationId="{B121D7FD-142B-1B4B-A01E-1CC9E168007D}"/>
          </ac:spMkLst>
        </pc:spChg>
      </pc:sldChg>
      <pc:sldChg chg="modSp del">
        <pc:chgData name="Teresa S Edge" userId="b872ebc0-ad9c-406e-8d2b-e6515965cee5" providerId="ADAL" clId="{0FA4F648-7ABC-4019-B7C5-DE056B40EF94}" dt="2023-11-13T14:58:13.568" v="2646" actId="2696"/>
        <pc:sldMkLst>
          <pc:docMk/>
          <pc:sldMk cId="4097994865" sldId="260"/>
        </pc:sldMkLst>
        <pc:spChg chg="mod">
          <ac:chgData name="Teresa S Edge" userId="b872ebc0-ad9c-406e-8d2b-e6515965cee5" providerId="ADAL" clId="{0FA4F648-7ABC-4019-B7C5-DE056B40EF94}" dt="2023-11-02T17:50:45.640" v="1" actId="313"/>
          <ac:spMkLst>
            <pc:docMk/>
            <pc:sldMk cId="4097994865" sldId="260"/>
            <ac:spMk id="3" creationId="{272FEF43-0215-DC7D-EB31-9D73A9C42EEA}"/>
          </ac:spMkLst>
        </pc:spChg>
      </pc:sldChg>
      <pc:sldChg chg="addSp delSp modSp add">
        <pc:chgData name="Teresa S Edge" userId="b872ebc0-ad9c-406e-8d2b-e6515965cee5" providerId="ADAL" clId="{0FA4F648-7ABC-4019-B7C5-DE056B40EF94}" dt="2023-11-13T15:40:46.311" v="3371" actId="1076"/>
        <pc:sldMkLst>
          <pc:docMk/>
          <pc:sldMk cId="3392404561" sldId="261"/>
        </pc:sldMkLst>
        <pc:spChg chg="mod">
          <ac:chgData name="Teresa S Edge" userId="b872ebc0-ad9c-406e-8d2b-e6515965cee5" providerId="ADAL" clId="{0FA4F648-7ABC-4019-B7C5-DE056B40EF94}" dt="2023-11-03T13:26:12.585" v="904" actId="1076"/>
          <ac:spMkLst>
            <pc:docMk/>
            <pc:sldMk cId="3392404561" sldId="261"/>
            <ac:spMk id="2" creationId="{55D66596-93C0-4202-96CF-1C990B888EF6}"/>
          </ac:spMkLst>
        </pc:spChg>
        <pc:spChg chg="mod">
          <ac:chgData name="Teresa S Edge" userId="b872ebc0-ad9c-406e-8d2b-e6515965cee5" providerId="ADAL" clId="{0FA4F648-7ABC-4019-B7C5-DE056B40EF94}" dt="2023-11-09T18:19:21.850" v="1976" actId="20577"/>
          <ac:spMkLst>
            <pc:docMk/>
            <pc:sldMk cId="3392404561" sldId="261"/>
            <ac:spMk id="3" creationId="{B8522186-53F4-4F1E-A6F0-0DCEB66D7166}"/>
          </ac:spMkLst>
        </pc:spChg>
        <pc:graphicFrameChg chg="add mod">
          <ac:chgData name="Teresa S Edge" userId="b872ebc0-ad9c-406e-8d2b-e6515965cee5" providerId="ADAL" clId="{0FA4F648-7ABC-4019-B7C5-DE056B40EF94}" dt="2023-11-13T15:40:46.311" v="3371" actId="1076"/>
          <ac:graphicFrameMkLst>
            <pc:docMk/>
            <pc:sldMk cId="3392404561" sldId="261"/>
            <ac:graphicFrameMk id="5" creationId="{E4CCAC68-FBE4-46D5-BA96-F3EE38A3D451}"/>
          </ac:graphicFrameMkLst>
        </pc:graphicFrameChg>
        <pc:picChg chg="add del mod">
          <ac:chgData name="Teresa S Edge" userId="b872ebc0-ad9c-406e-8d2b-e6515965cee5" providerId="ADAL" clId="{0FA4F648-7ABC-4019-B7C5-DE056B40EF94}" dt="2023-11-13T15:40:34.423" v="3368" actId="478"/>
          <ac:picMkLst>
            <pc:docMk/>
            <pc:sldMk cId="3392404561" sldId="261"/>
            <ac:picMk id="4" creationId="{72ECCED5-00EE-459E-9EF7-551890E910AB}"/>
          </ac:picMkLst>
        </pc:picChg>
      </pc:sldChg>
      <pc:sldChg chg="addSp modSp add">
        <pc:chgData name="Teresa S Edge" userId="b872ebc0-ad9c-406e-8d2b-e6515965cee5" providerId="ADAL" clId="{0FA4F648-7ABC-4019-B7C5-DE056B40EF94}" dt="2023-11-13T15:52:07.241" v="3600" actId="1076"/>
        <pc:sldMkLst>
          <pc:docMk/>
          <pc:sldMk cId="1537264204" sldId="263"/>
        </pc:sldMkLst>
        <pc:spChg chg="mod">
          <ac:chgData name="Teresa S Edge" userId="b872ebc0-ad9c-406e-8d2b-e6515965cee5" providerId="ADAL" clId="{0FA4F648-7ABC-4019-B7C5-DE056B40EF94}" dt="2023-11-09T16:36:53.090" v="1191" actId="1076"/>
          <ac:spMkLst>
            <pc:docMk/>
            <pc:sldMk cId="1537264204" sldId="263"/>
            <ac:spMk id="2" creationId="{773F258F-1134-469A-9FD3-61471DAFDA50}"/>
          </ac:spMkLst>
        </pc:spChg>
        <pc:spChg chg="mod">
          <ac:chgData name="Teresa S Edge" userId="b872ebc0-ad9c-406e-8d2b-e6515965cee5" providerId="ADAL" clId="{0FA4F648-7ABC-4019-B7C5-DE056B40EF94}" dt="2023-11-13T15:51:51.855" v="3599" actId="14100"/>
          <ac:spMkLst>
            <pc:docMk/>
            <pc:sldMk cId="1537264204" sldId="263"/>
            <ac:spMk id="3" creationId="{E45C7E1A-D40B-42AC-A61E-FC8A54B7140A}"/>
          </ac:spMkLst>
        </pc:spChg>
        <pc:picChg chg="add mod">
          <ac:chgData name="Teresa S Edge" userId="b872ebc0-ad9c-406e-8d2b-e6515965cee5" providerId="ADAL" clId="{0FA4F648-7ABC-4019-B7C5-DE056B40EF94}" dt="2023-11-13T15:52:07.241" v="3600" actId="1076"/>
          <ac:picMkLst>
            <pc:docMk/>
            <pc:sldMk cId="1537264204" sldId="263"/>
            <ac:picMk id="4" creationId="{FE5E522B-AA88-48E7-A7F6-710F513DD1E3}"/>
          </ac:picMkLst>
        </pc:picChg>
      </pc:sldChg>
      <pc:sldChg chg="addSp modSp add">
        <pc:chgData name="Teresa S Edge" userId="b872ebc0-ad9c-406e-8d2b-e6515965cee5" providerId="ADAL" clId="{0FA4F648-7ABC-4019-B7C5-DE056B40EF94}" dt="2023-11-09T18:17:02.283" v="1946" actId="20577"/>
        <pc:sldMkLst>
          <pc:docMk/>
          <pc:sldMk cId="1430625222" sldId="264"/>
        </pc:sldMkLst>
        <pc:spChg chg="mod">
          <ac:chgData name="Teresa S Edge" userId="b872ebc0-ad9c-406e-8d2b-e6515965cee5" providerId="ADAL" clId="{0FA4F648-7ABC-4019-B7C5-DE056B40EF94}" dt="2023-11-09T16:57:55.072" v="1489" actId="1076"/>
          <ac:spMkLst>
            <pc:docMk/>
            <pc:sldMk cId="1430625222" sldId="264"/>
            <ac:spMk id="2" creationId="{FC791BEF-889A-41F4-8DEE-776C76F49D8C}"/>
          </ac:spMkLst>
        </pc:spChg>
        <pc:spChg chg="mod">
          <ac:chgData name="Teresa S Edge" userId="b872ebc0-ad9c-406e-8d2b-e6515965cee5" providerId="ADAL" clId="{0FA4F648-7ABC-4019-B7C5-DE056B40EF94}" dt="2023-11-09T18:17:02.283" v="1946" actId="20577"/>
          <ac:spMkLst>
            <pc:docMk/>
            <pc:sldMk cId="1430625222" sldId="264"/>
            <ac:spMk id="3" creationId="{51FF1F86-B562-4990-9769-8B8C7EFBDB5E}"/>
          </ac:spMkLst>
        </pc:spChg>
        <pc:picChg chg="add mod">
          <ac:chgData name="Teresa S Edge" userId="b872ebc0-ad9c-406e-8d2b-e6515965cee5" providerId="ADAL" clId="{0FA4F648-7ABC-4019-B7C5-DE056B40EF94}" dt="2023-11-09T17:06:25.712" v="1568" actId="1076"/>
          <ac:picMkLst>
            <pc:docMk/>
            <pc:sldMk cId="1430625222" sldId="264"/>
            <ac:picMk id="4" creationId="{0C14EDE8-6D1E-4186-93C7-4B323396AAEA}"/>
          </ac:picMkLst>
        </pc:picChg>
      </pc:sldChg>
      <pc:sldChg chg="addSp delSp modSp add">
        <pc:chgData name="Teresa S Edge" userId="b872ebc0-ad9c-406e-8d2b-e6515965cee5" providerId="ADAL" clId="{0FA4F648-7ABC-4019-B7C5-DE056B40EF94}" dt="2023-11-13T15:03:51.057" v="2647" actId="1076"/>
        <pc:sldMkLst>
          <pc:docMk/>
          <pc:sldMk cId="4120306115" sldId="265"/>
        </pc:sldMkLst>
        <pc:spChg chg="mod">
          <ac:chgData name="Teresa S Edge" userId="b872ebc0-ad9c-406e-8d2b-e6515965cee5" providerId="ADAL" clId="{0FA4F648-7ABC-4019-B7C5-DE056B40EF94}" dt="2023-11-09T20:26:50.340" v="2082" actId="27636"/>
          <ac:spMkLst>
            <pc:docMk/>
            <pc:sldMk cId="4120306115" sldId="265"/>
            <ac:spMk id="2" creationId="{A95F2208-A890-4F89-A13D-0C6178CC4FAD}"/>
          </ac:spMkLst>
        </pc:spChg>
        <pc:spChg chg="mod">
          <ac:chgData name="Teresa S Edge" userId="b872ebc0-ad9c-406e-8d2b-e6515965cee5" providerId="ADAL" clId="{0FA4F648-7ABC-4019-B7C5-DE056B40EF94}" dt="2023-11-09T20:35:03.141" v="2192" actId="14100"/>
          <ac:spMkLst>
            <pc:docMk/>
            <pc:sldMk cId="4120306115" sldId="265"/>
            <ac:spMk id="3" creationId="{0F9C376C-3A79-42A3-8277-CF2D023E4EAE}"/>
          </ac:spMkLst>
        </pc:spChg>
        <pc:spChg chg="add del mod">
          <ac:chgData name="Teresa S Edge" userId="b872ebc0-ad9c-406e-8d2b-e6515965cee5" providerId="ADAL" clId="{0FA4F648-7ABC-4019-B7C5-DE056B40EF94}" dt="2023-11-09T20:24:15.824" v="2048"/>
          <ac:spMkLst>
            <pc:docMk/>
            <pc:sldMk cId="4120306115" sldId="265"/>
            <ac:spMk id="5" creationId="{392540B9-77ED-4910-8C83-1F89A67E66BA}"/>
          </ac:spMkLst>
        </pc:spChg>
        <pc:spChg chg="add mod">
          <ac:chgData name="Teresa S Edge" userId="b872ebc0-ad9c-406e-8d2b-e6515965cee5" providerId="ADAL" clId="{0FA4F648-7ABC-4019-B7C5-DE056B40EF94}" dt="2023-11-09T20:36:08.553" v="2197" actId="1076"/>
          <ac:spMkLst>
            <pc:docMk/>
            <pc:sldMk cId="4120306115" sldId="265"/>
            <ac:spMk id="6" creationId="{41D849CD-2693-4A74-A0D0-BDD1BB6BEB5B}"/>
          </ac:spMkLst>
        </pc:spChg>
        <pc:spChg chg="add mod">
          <ac:chgData name="Teresa S Edge" userId="b872ebc0-ad9c-406e-8d2b-e6515965cee5" providerId="ADAL" clId="{0FA4F648-7ABC-4019-B7C5-DE056B40EF94}" dt="2023-11-09T20:35:11.601" v="2193" actId="1076"/>
          <ac:spMkLst>
            <pc:docMk/>
            <pc:sldMk cId="4120306115" sldId="265"/>
            <ac:spMk id="7" creationId="{89343D67-9B51-4E67-9B37-98C2D36B83FC}"/>
          </ac:spMkLst>
        </pc:spChg>
        <pc:spChg chg="add mod">
          <ac:chgData name="Teresa S Edge" userId="b872ebc0-ad9c-406e-8d2b-e6515965cee5" providerId="ADAL" clId="{0FA4F648-7ABC-4019-B7C5-DE056B40EF94}" dt="2023-11-09T20:35:16.051" v="2194" actId="1076"/>
          <ac:spMkLst>
            <pc:docMk/>
            <pc:sldMk cId="4120306115" sldId="265"/>
            <ac:spMk id="8" creationId="{F57900C2-D493-45E4-95E2-B20AF047A93D}"/>
          </ac:spMkLst>
        </pc:spChg>
        <pc:spChg chg="add mod">
          <ac:chgData name="Teresa S Edge" userId="b872ebc0-ad9c-406e-8d2b-e6515965cee5" providerId="ADAL" clId="{0FA4F648-7ABC-4019-B7C5-DE056B40EF94}" dt="2023-11-09T20:30:32.944" v="2163" actId="688"/>
          <ac:spMkLst>
            <pc:docMk/>
            <pc:sldMk cId="4120306115" sldId="265"/>
            <ac:spMk id="9" creationId="{892244C8-3AD4-44E3-8A40-CE3076BA4AD5}"/>
          </ac:spMkLst>
        </pc:spChg>
        <pc:spChg chg="add mod">
          <ac:chgData name="Teresa S Edge" userId="b872ebc0-ad9c-406e-8d2b-e6515965cee5" providerId="ADAL" clId="{0FA4F648-7ABC-4019-B7C5-DE056B40EF94}" dt="2023-11-13T15:03:51.057" v="2647" actId="1076"/>
          <ac:spMkLst>
            <pc:docMk/>
            <pc:sldMk cId="4120306115" sldId="265"/>
            <ac:spMk id="10" creationId="{92F2619B-FEAE-4590-8D75-A8946AC893B8}"/>
          </ac:spMkLst>
        </pc:spChg>
        <pc:picChg chg="add mod">
          <ac:chgData name="Teresa S Edge" userId="b872ebc0-ad9c-406e-8d2b-e6515965cee5" providerId="ADAL" clId="{0FA4F648-7ABC-4019-B7C5-DE056B40EF94}" dt="2023-11-09T20:35:30.104" v="2196" actId="14100"/>
          <ac:picMkLst>
            <pc:docMk/>
            <pc:sldMk cId="4120306115" sldId="265"/>
            <ac:picMk id="4" creationId="{317A66A6-8AB1-4B0B-B1D8-34D472CEC423}"/>
          </ac:picMkLst>
        </pc:picChg>
      </pc:sldChg>
      <pc:sldChg chg="modSp add">
        <pc:chgData name="Teresa S Edge" userId="b872ebc0-ad9c-406e-8d2b-e6515965cee5" providerId="ADAL" clId="{0FA4F648-7ABC-4019-B7C5-DE056B40EF94}" dt="2023-11-09T18:08:07.430" v="1939" actId="1076"/>
        <pc:sldMkLst>
          <pc:docMk/>
          <pc:sldMk cId="1141555777" sldId="266"/>
        </pc:sldMkLst>
        <pc:spChg chg="mod">
          <ac:chgData name="Teresa S Edge" userId="b872ebc0-ad9c-406e-8d2b-e6515965cee5" providerId="ADAL" clId="{0FA4F648-7ABC-4019-B7C5-DE056B40EF94}" dt="2023-11-09T18:08:07.430" v="1939" actId="1076"/>
          <ac:spMkLst>
            <pc:docMk/>
            <pc:sldMk cId="1141555777" sldId="266"/>
            <ac:spMk id="2" creationId="{25EEAB94-E5ED-48B8-A09E-7892962EA612}"/>
          </ac:spMkLst>
        </pc:spChg>
      </pc:sldChg>
      <pc:sldChg chg="addSp delSp modSp add mod">
        <pc:chgData name="Teresa S Edge" userId="b872ebc0-ad9c-406e-8d2b-e6515965cee5" providerId="ADAL" clId="{0FA4F648-7ABC-4019-B7C5-DE056B40EF94}" dt="2023-11-14T20:17:26.976" v="4026" actId="1076"/>
        <pc:sldMkLst>
          <pc:docMk/>
          <pc:sldMk cId="3373226952" sldId="267"/>
        </pc:sldMkLst>
        <pc:spChg chg="mod">
          <ac:chgData name="Teresa S Edge" userId="b872ebc0-ad9c-406e-8d2b-e6515965cee5" providerId="ADAL" clId="{0FA4F648-7ABC-4019-B7C5-DE056B40EF94}" dt="2023-11-09T20:38:36.889" v="2225" actId="1076"/>
          <ac:spMkLst>
            <pc:docMk/>
            <pc:sldMk cId="3373226952" sldId="267"/>
            <ac:spMk id="2" creationId="{3EA358D2-3A3A-44D6-94B1-B3AB8525871E}"/>
          </ac:spMkLst>
        </pc:spChg>
        <pc:spChg chg="mod">
          <ac:chgData name="Teresa S Edge" userId="b872ebc0-ad9c-406e-8d2b-e6515965cee5" providerId="ADAL" clId="{0FA4F648-7ABC-4019-B7C5-DE056B40EF94}" dt="2023-11-14T18:13:18.721" v="3935" actId="27636"/>
          <ac:spMkLst>
            <pc:docMk/>
            <pc:sldMk cId="3373226952" sldId="267"/>
            <ac:spMk id="3" creationId="{A68FE68C-164C-40DF-A28D-02984367B79C}"/>
          </ac:spMkLst>
        </pc:spChg>
        <pc:spChg chg="add mod">
          <ac:chgData name="Teresa S Edge" userId="b872ebc0-ad9c-406e-8d2b-e6515965cee5" providerId="ADAL" clId="{0FA4F648-7ABC-4019-B7C5-DE056B40EF94}" dt="2023-11-14T20:17:18.778" v="4025" actId="1076"/>
          <ac:spMkLst>
            <pc:docMk/>
            <pc:sldMk cId="3373226952" sldId="267"/>
            <ac:spMk id="4" creationId="{A1D9A168-8B7C-490D-BFF8-FBE2AA02D5BA}"/>
          </ac:spMkLst>
        </pc:spChg>
        <pc:spChg chg="add mod">
          <ac:chgData name="Teresa S Edge" userId="b872ebc0-ad9c-406e-8d2b-e6515965cee5" providerId="ADAL" clId="{0FA4F648-7ABC-4019-B7C5-DE056B40EF94}" dt="2023-11-14T20:17:26.976" v="4026" actId="1076"/>
          <ac:spMkLst>
            <pc:docMk/>
            <pc:sldMk cId="3373226952" sldId="267"/>
            <ac:spMk id="5" creationId="{F63E33FF-33C3-4716-9351-5DDE5661F408}"/>
          </ac:spMkLst>
        </pc:spChg>
        <pc:spChg chg="add mod">
          <ac:chgData name="Teresa S Edge" userId="b872ebc0-ad9c-406e-8d2b-e6515965cee5" providerId="ADAL" clId="{0FA4F648-7ABC-4019-B7C5-DE056B40EF94}" dt="2023-11-14T18:11:21.912" v="3920" actId="1076"/>
          <ac:spMkLst>
            <pc:docMk/>
            <pc:sldMk cId="3373226952" sldId="267"/>
            <ac:spMk id="6" creationId="{83E8F60D-2960-4932-963E-112DD7254F58}"/>
          </ac:spMkLst>
        </pc:spChg>
        <pc:spChg chg="add del mod">
          <ac:chgData name="Teresa S Edge" userId="b872ebc0-ad9c-406e-8d2b-e6515965cee5" providerId="ADAL" clId="{0FA4F648-7ABC-4019-B7C5-DE056B40EF94}" dt="2023-11-14T18:20:17.125" v="3943" actId="478"/>
          <ac:spMkLst>
            <pc:docMk/>
            <pc:sldMk cId="3373226952" sldId="267"/>
            <ac:spMk id="7" creationId="{5FE8DB79-C5EC-4548-ABC7-15CC788DA5F2}"/>
          </ac:spMkLst>
        </pc:spChg>
        <pc:spChg chg="add mod">
          <ac:chgData name="Teresa S Edge" userId="b872ebc0-ad9c-406e-8d2b-e6515965cee5" providerId="ADAL" clId="{0FA4F648-7ABC-4019-B7C5-DE056B40EF94}" dt="2023-11-14T18:11:26.746" v="3921" actId="1076"/>
          <ac:spMkLst>
            <pc:docMk/>
            <pc:sldMk cId="3373226952" sldId="267"/>
            <ac:spMk id="8" creationId="{7B4E1589-A344-40E1-9445-C95F0A1400FD}"/>
          </ac:spMkLst>
        </pc:spChg>
        <pc:spChg chg="add mod">
          <ac:chgData name="Teresa S Edge" userId="b872ebc0-ad9c-406e-8d2b-e6515965cee5" providerId="ADAL" clId="{0FA4F648-7ABC-4019-B7C5-DE056B40EF94}" dt="2023-11-14T18:22:12.451" v="3951" actId="207"/>
          <ac:spMkLst>
            <pc:docMk/>
            <pc:sldMk cId="3373226952" sldId="267"/>
            <ac:spMk id="9" creationId="{0197289E-1543-4B99-A4DA-0A88D62CD33F}"/>
          </ac:spMkLst>
        </pc:spChg>
        <pc:spChg chg="add mod">
          <ac:chgData name="Teresa S Edge" userId="b872ebc0-ad9c-406e-8d2b-e6515965cee5" providerId="ADAL" clId="{0FA4F648-7ABC-4019-B7C5-DE056B40EF94}" dt="2023-11-14T18:22:04.457" v="3950" actId="207"/>
          <ac:spMkLst>
            <pc:docMk/>
            <pc:sldMk cId="3373226952" sldId="267"/>
            <ac:spMk id="10" creationId="{779F5D7F-6105-41E0-B548-E59FD788767D}"/>
          </ac:spMkLst>
        </pc:spChg>
        <pc:graphicFrameChg chg="add del mod">
          <ac:chgData name="Teresa S Edge" userId="b872ebc0-ad9c-406e-8d2b-e6515965cee5" providerId="ADAL" clId="{0FA4F648-7ABC-4019-B7C5-DE056B40EF94}" dt="2023-11-14T18:30:02.117" v="3957" actId="478"/>
          <ac:graphicFrameMkLst>
            <pc:docMk/>
            <pc:sldMk cId="3373226952" sldId="267"/>
            <ac:graphicFrameMk id="12" creationId="{D4028DB0-61B7-4F77-97BB-0F62EE5C09ED}"/>
          </ac:graphicFrameMkLst>
        </pc:graphicFrameChg>
        <pc:graphicFrameChg chg="add del mod">
          <ac:chgData name="Teresa S Edge" userId="b872ebc0-ad9c-406e-8d2b-e6515965cee5" providerId="ADAL" clId="{0FA4F648-7ABC-4019-B7C5-DE056B40EF94}" dt="2023-11-14T18:36:10.475" v="3990" actId="478"/>
          <ac:graphicFrameMkLst>
            <pc:docMk/>
            <pc:sldMk cId="3373226952" sldId="267"/>
            <ac:graphicFrameMk id="13" creationId="{36295643-62B8-4C3F-AE06-5264FD4E16C9}"/>
          </ac:graphicFrameMkLst>
        </pc:graphicFrameChg>
        <pc:graphicFrameChg chg="add del mod">
          <ac:chgData name="Teresa S Edge" userId="b872ebc0-ad9c-406e-8d2b-e6515965cee5" providerId="ADAL" clId="{0FA4F648-7ABC-4019-B7C5-DE056B40EF94}" dt="2023-11-14T18:36:08.203" v="3989" actId="478"/>
          <ac:graphicFrameMkLst>
            <pc:docMk/>
            <pc:sldMk cId="3373226952" sldId="267"/>
            <ac:graphicFrameMk id="14" creationId="{BA92C270-E800-419B-A110-297A1FB4E3BB}"/>
          </ac:graphicFrameMkLst>
        </pc:graphicFrameChg>
        <pc:graphicFrameChg chg="add">
          <ac:chgData name="Teresa S Edge" userId="b872ebc0-ad9c-406e-8d2b-e6515965cee5" providerId="ADAL" clId="{0FA4F648-7ABC-4019-B7C5-DE056B40EF94}" dt="2023-11-14T18:35:49.495" v="3986"/>
          <ac:graphicFrameMkLst>
            <pc:docMk/>
            <pc:sldMk cId="3373226952" sldId="267"/>
            <ac:graphicFrameMk id="15" creationId="{7012817B-C584-4434-8853-FD838D7D396E}"/>
          </ac:graphicFrameMkLst>
        </pc:graphicFrameChg>
        <pc:graphicFrameChg chg="add mod">
          <ac:chgData name="Teresa S Edge" userId="b872ebc0-ad9c-406e-8d2b-e6515965cee5" providerId="ADAL" clId="{0FA4F648-7ABC-4019-B7C5-DE056B40EF94}" dt="2023-11-14T18:38:05.834" v="4005" actId="14100"/>
          <ac:graphicFrameMkLst>
            <pc:docMk/>
            <pc:sldMk cId="3373226952" sldId="267"/>
            <ac:graphicFrameMk id="18" creationId="{5BD78AA4-B2DC-49B2-844D-1B3AEC157068}"/>
          </ac:graphicFrameMkLst>
        </pc:graphicFrameChg>
        <pc:picChg chg="add del mod">
          <ac:chgData name="Teresa S Edge" userId="b872ebc0-ad9c-406e-8d2b-e6515965cee5" providerId="ADAL" clId="{0FA4F648-7ABC-4019-B7C5-DE056B40EF94}" dt="2023-11-14T18:28:50.996" v="3954" actId="478"/>
          <ac:picMkLst>
            <pc:docMk/>
            <pc:sldMk cId="3373226952" sldId="267"/>
            <ac:picMk id="11" creationId="{70354880-C3FA-4BD1-8170-71A7797D51C6}"/>
          </ac:picMkLst>
        </pc:picChg>
      </pc:sldChg>
      <pc:sldChg chg="modSp add modAnim">
        <pc:chgData name="Teresa S Edge" userId="b872ebc0-ad9c-406e-8d2b-e6515965cee5" providerId="ADAL" clId="{0FA4F648-7ABC-4019-B7C5-DE056B40EF94}" dt="2023-11-14T20:21:55.612" v="4036"/>
        <pc:sldMkLst>
          <pc:docMk/>
          <pc:sldMk cId="649493337" sldId="268"/>
        </pc:sldMkLst>
        <pc:spChg chg="mod">
          <ac:chgData name="Teresa S Edge" userId="b872ebc0-ad9c-406e-8d2b-e6515965cee5" providerId="ADAL" clId="{0FA4F648-7ABC-4019-B7C5-DE056B40EF94}" dt="2023-11-09T20:42:30.023" v="2331" actId="1076"/>
          <ac:spMkLst>
            <pc:docMk/>
            <pc:sldMk cId="649493337" sldId="268"/>
            <ac:spMk id="2" creationId="{E65DC593-33E2-4BDB-A7F7-271287052873}"/>
          </ac:spMkLst>
        </pc:spChg>
        <pc:spChg chg="mod">
          <ac:chgData name="Teresa S Edge" userId="b872ebc0-ad9c-406e-8d2b-e6515965cee5" providerId="ADAL" clId="{0FA4F648-7ABC-4019-B7C5-DE056B40EF94}" dt="2023-11-14T18:40:08.193" v="4019" actId="113"/>
          <ac:spMkLst>
            <pc:docMk/>
            <pc:sldMk cId="649493337" sldId="268"/>
            <ac:spMk id="3" creationId="{6E4C5021-BF09-4CB0-A4EC-796601D3F96E}"/>
          </ac:spMkLst>
        </pc:spChg>
      </pc:sldChg>
      <pc:sldChg chg="modSp add">
        <pc:chgData name="Teresa S Edge" userId="b872ebc0-ad9c-406e-8d2b-e6515965cee5" providerId="ADAL" clId="{0FA4F648-7ABC-4019-B7C5-DE056B40EF94}" dt="2023-11-13T15:49:59.060" v="3596" actId="255"/>
        <pc:sldMkLst>
          <pc:docMk/>
          <pc:sldMk cId="2122877635" sldId="269"/>
        </pc:sldMkLst>
        <pc:spChg chg="mod">
          <ac:chgData name="Teresa S Edge" userId="b872ebc0-ad9c-406e-8d2b-e6515965cee5" providerId="ADAL" clId="{0FA4F648-7ABC-4019-B7C5-DE056B40EF94}" dt="2023-11-13T15:49:59.060" v="3596" actId="255"/>
          <ac:spMkLst>
            <pc:docMk/>
            <pc:sldMk cId="2122877635" sldId="269"/>
            <ac:spMk id="2" creationId="{F62774F3-4F3D-4939-9BC6-4B8E2598F184}"/>
          </ac:spMkLst>
        </pc:spChg>
        <pc:spChg chg="mod">
          <ac:chgData name="Teresa S Edge" userId="b872ebc0-ad9c-406e-8d2b-e6515965cee5" providerId="ADAL" clId="{0FA4F648-7ABC-4019-B7C5-DE056B40EF94}" dt="2023-11-09T20:52:17.152" v="2468" actId="113"/>
          <ac:spMkLst>
            <pc:docMk/>
            <pc:sldMk cId="2122877635" sldId="269"/>
            <ac:spMk id="3" creationId="{DE271847-87F7-4712-8F97-F4B70FC043DA}"/>
          </ac:spMkLst>
        </pc:spChg>
      </pc:sldChg>
      <pc:sldChg chg="modSp add">
        <pc:chgData name="Teresa S Edge" userId="b872ebc0-ad9c-406e-8d2b-e6515965cee5" providerId="ADAL" clId="{0FA4F648-7ABC-4019-B7C5-DE056B40EF94}" dt="2023-11-13T16:24:27.546" v="3710" actId="20577"/>
        <pc:sldMkLst>
          <pc:docMk/>
          <pc:sldMk cId="1156473469" sldId="270"/>
        </pc:sldMkLst>
        <pc:spChg chg="mod">
          <ac:chgData name="Teresa S Edge" userId="b872ebc0-ad9c-406e-8d2b-e6515965cee5" providerId="ADAL" clId="{0FA4F648-7ABC-4019-B7C5-DE056B40EF94}" dt="2023-11-13T14:29:50.012" v="2487" actId="20577"/>
          <ac:spMkLst>
            <pc:docMk/>
            <pc:sldMk cId="1156473469" sldId="270"/>
            <ac:spMk id="2" creationId="{D8800334-5B41-4D3D-AA42-9FCD029CABD4}"/>
          </ac:spMkLst>
        </pc:spChg>
        <pc:spChg chg="mod">
          <ac:chgData name="Teresa S Edge" userId="b872ebc0-ad9c-406e-8d2b-e6515965cee5" providerId="ADAL" clId="{0FA4F648-7ABC-4019-B7C5-DE056B40EF94}" dt="2023-11-13T16:24:27.546" v="3710" actId="20577"/>
          <ac:spMkLst>
            <pc:docMk/>
            <pc:sldMk cId="1156473469" sldId="270"/>
            <ac:spMk id="3" creationId="{0CC312A8-E031-46F2-9F3E-6F1AEE43DC93}"/>
          </ac:spMkLst>
        </pc:spChg>
      </pc:sldChg>
      <pc:sldChg chg="add">
        <pc:chgData name="Teresa S Edge" userId="b872ebc0-ad9c-406e-8d2b-e6515965cee5" providerId="ADAL" clId="{0FA4F648-7ABC-4019-B7C5-DE056B40EF94}" dt="2023-11-13T14:58:10.805" v="2645"/>
        <pc:sldMkLst>
          <pc:docMk/>
          <pc:sldMk cId="1283087470" sldId="271"/>
        </pc:sldMkLst>
      </pc:sldChg>
      <pc:sldChg chg="modSp">
        <pc:chgData name="Teresa S Edge" userId="b872ebc0-ad9c-406e-8d2b-e6515965cee5" providerId="ADAL" clId="{0FA4F648-7ABC-4019-B7C5-DE056B40EF94}" dt="2023-11-13T16:27:26.741" v="3713" actId="20577"/>
        <pc:sldMkLst>
          <pc:docMk/>
          <pc:sldMk cId="4202312320" sldId="273"/>
        </pc:sldMkLst>
        <pc:spChg chg="mod">
          <ac:chgData name="Teresa S Edge" userId="b872ebc0-ad9c-406e-8d2b-e6515965cee5" providerId="ADAL" clId="{0FA4F648-7ABC-4019-B7C5-DE056B40EF94}" dt="2023-11-13T16:27:26.741" v="3713" actId="20577"/>
          <ac:spMkLst>
            <pc:docMk/>
            <pc:sldMk cId="4202312320" sldId="273"/>
            <ac:spMk id="3" creationId="{A502DA4F-E126-4373-8AC4-A31F643AEE78}"/>
          </ac:spMkLst>
        </pc:spChg>
      </pc:sldChg>
      <pc:sldChg chg="modSp">
        <pc:chgData name="Teresa S Edge" userId="b872ebc0-ad9c-406e-8d2b-e6515965cee5" providerId="ADAL" clId="{0FA4F648-7ABC-4019-B7C5-DE056B40EF94}" dt="2023-11-14T20:11:01.125" v="4024" actId="20577"/>
        <pc:sldMkLst>
          <pc:docMk/>
          <pc:sldMk cId="1016994660" sldId="274"/>
        </pc:sldMkLst>
        <pc:spChg chg="mod">
          <ac:chgData name="Teresa S Edge" userId="b872ebc0-ad9c-406e-8d2b-e6515965cee5" providerId="ADAL" clId="{0FA4F648-7ABC-4019-B7C5-DE056B40EF94}" dt="2023-11-14T20:11:01.125" v="4024" actId="20577"/>
          <ac:spMkLst>
            <pc:docMk/>
            <pc:sldMk cId="1016994660" sldId="274"/>
            <ac:spMk id="3" creationId="{E6975832-1478-4FF6-A3E7-89B7B6E55BE4}"/>
          </ac:spMkLst>
        </pc:spChg>
      </pc:sldChg>
    </pc:docChg>
  </pc:docChgLst>
  <pc:docChgLst>
    <pc:chgData name="Teresa S Edge" userId="b872ebc0-ad9c-406e-8d2b-e6515965cee5" providerId="ADAL" clId="{1ACE4112-DE9B-4BB5-8818-8FFB693303A3}"/>
    <pc:docChg chg="custSel delSld modSld modSection">
      <pc:chgData name="Teresa S Edge" userId="b872ebc0-ad9c-406e-8d2b-e6515965cee5" providerId="ADAL" clId="{1ACE4112-DE9B-4BB5-8818-8FFB693303A3}" dt="2023-10-23T17:11:16.404" v="145" actId="20577"/>
      <pc:docMkLst>
        <pc:docMk/>
      </pc:docMkLst>
      <pc:sldChg chg="modSp">
        <pc:chgData name="Teresa S Edge" userId="b872ebc0-ad9c-406e-8d2b-e6515965cee5" providerId="ADAL" clId="{1ACE4112-DE9B-4BB5-8818-8FFB693303A3}" dt="2023-10-23T17:09:07.670" v="57" actId="27636"/>
        <pc:sldMkLst>
          <pc:docMk/>
          <pc:sldMk cId="3901841057" sldId="258"/>
        </pc:sldMkLst>
        <pc:spChg chg="mod">
          <ac:chgData name="Teresa S Edge" userId="b872ebc0-ad9c-406e-8d2b-e6515965cee5" providerId="ADAL" clId="{1ACE4112-DE9B-4BB5-8818-8FFB693303A3}" dt="2023-10-23T17:07:59.346" v="27" actId="27636"/>
          <ac:spMkLst>
            <pc:docMk/>
            <pc:sldMk cId="3901841057" sldId="258"/>
            <ac:spMk id="2" creationId="{E0FE3DD4-C2BB-9B48-A8DE-45C8DD8ECE3E}"/>
          </ac:spMkLst>
        </pc:spChg>
        <pc:spChg chg="mod">
          <ac:chgData name="Teresa S Edge" userId="b872ebc0-ad9c-406e-8d2b-e6515965cee5" providerId="ADAL" clId="{1ACE4112-DE9B-4BB5-8818-8FFB693303A3}" dt="2023-10-23T17:09:07.670" v="57" actId="27636"/>
          <ac:spMkLst>
            <pc:docMk/>
            <pc:sldMk cId="3901841057" sldId="258"/>
            <ac:spMk id="3" creationId="{687727F8-904D-AE43-B968-90CD5DBF38D9}"/>
          </ac:spMkLst>
        </pc:spChg>
      </pc:sldChg>
      <pc:sldChg chg="modSp">
        <pc:chgData name="Teresa S Edge" userId="b872ebc0-ad9c-406e-8d2b-e6515965cee5" providerId="ADAL" clId="{1ACE4112-DE9B-4BB5-8818-8FFB693303A3}" dt="2023-10-23T17:11:16.404" v="145" actId="20577"/>
        <pc:sldMkLst>
          <pc:docMk/>
          <pc:sldMk cId="2243679272" sldId="259"/>
        </pc:sldMkLst>
        <pc:spChg chg="mod">
          <ac:chgData name="Teresa S Edge" userId="b872ebc0-ad9c-406e-8d2b-e6515965cee5" providerId="ADAL" clId="{1ACE4112-DE9B-4BB5-8818-8FFB693303A3}" dt="2023-10-23T17:10:35.604" v="80" actId="20577"/>
          <ac:spMkLst>
            <pc:docMk/>
            <pc:sldMk cId="2243679272" sldId="259"/>
            <ac:spMk id="2" creationId="{54363A7A-6F11-9045-9691-B642D4889356}"/>
          </ac:spMkLst>
        </pc:spChg>
        <pc:spChg chg="mod">
          <ac:chgData name="Teresa S Edge" userId="b872ebc0-ad9c-406e-8d2b-e6515965cee5" providerId="ADAL" clId="{1ACE4112-DE9B-4BB5-8818-8FFB693303A3}" dt="2023-10-23T17:11:16.404" v="145" actId="20577"/>
          <ac:spMkLst>
            <pc:docMk/>
            <pc:sldMk cId="2243679272" sldId="259"/>
            <ac:spMk id="3" creationId="{B121D7FD-142B-1B4B-A01E-1CC9E168007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Interventions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Embedded</c:v>
                </c:pt>
                <c:pt idx="1">
                  <c:v>Guide</c:v>
                </c:pt>
                <c:pt idx="2">
                  <c:v>Scavenger</c:v>
                </c:pt>
                <c:pt idx="3">
                  <c:v>Instruction</c:v>
                </c:pt>
              </c:strCache>
            </c:strRef>
          </c:cat>
          <c:val>
            <c:numRef>
              <c:f>Sheet1!$B$2:$B$5</c:f>
              <c:numCache>
                <c:formatCode>General</c:formatCode>
                <c:ptCount val="4"/>
                <c:pt idx="0">
                  <c:v>9</c:v>
                </c:pt>
                <c:pt idx="1">
                  <c:v>3</c:v>
                </c:pt>
                <c:pt idx="2">
                  <c:v>16</c:v>
                </c:pt>
                <c:pt idx="3">
                  <c:v>34</c:v>
                </c:pt>
              </c:numCache>
            </c:numRef>
          </c:val>
          <c:extLst>
            <c:ext xmlns:c16="http://schemas.microsoft.com/office/drawing/2014/chart" uri="{C3380CC4-5D6E-409C-BE32-E72D297353CC}">
              <c16:uniqueId val="{00000000-3F4A-4738-BD80-745CAA1AF58A}"/>
            </c:ext>
          </c:extLst>
        </c:ser>
        <c:dLbls>
          <c:showLegendKey val="0"/>
          <c:showVal val="0"/>
          <c:showCatName val="0"/>
          <c:showSerName val="0"/>
          <c:showPercent val="0"/>
          <c:showBubbleSize val="0"/>
        </c:dLbls>
        <c:gapWidth val="219"/>
        <c:overlap val="-27"/>
        <c:axId val="53590799"/>
        <c:axId val="56780639"/>
      </c:barChart>
      <c:catAx>
        <c:axId val="53590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780639"/>
        <c:crosses val="autoZero"/>
        <c:auto val="1"/>
        <c:lblAlgn val="ctr"/>
        <c:lblOffset val="100"/>
        <c:noMultiLvlLbl val="0"/>
      </c:catAx>
      <c:valAx>
        <c:axId val="56780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90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How helpful?</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cat>
            <c:strRef>
              <c:f>Sheet1!$A$2:$A$4</c:f>
              <c:strCache>
                <c:ptCount val="3"/>
                <c:pt idx="0">
                  <c:v>Very helpful</c:v>
                </c:pt>
                <c:pt idx="1">
                  <c:v>Somewhat helpful</c:v>
                </c:pt>
                <c:pt idx="2">
                  <c:v>Not helpful</c:v>
                </c:pt>
              </c:strCache>
            </c:strRef>
          </c:cat>
          <c:val>
            <c:numRef>
              <c:f>Sheet1!$B$2:$B$4</c:f>
              <c:numCache>
                <c:formatCode>General</c:formatCode>
                <c:ptCount val="3"/>
                <c:pt idx="0">
                  <c:v>43</c:v>
                </c:pt>
                <c:pt idx="1">
                  <c:v>8</c:v>
                </c:pt>
                <c:pt idx="2">
                  <c:v>0</c:v>
                </c:pt>
              </c:numCache>
            </c:numRef>
          </c:val>
          <c:extLst>
            <c:ext xmlns:c16="http://schemas.microsoft.com/office/drawing/2014/chart" uri="{C3380CC4-5D6E-409C-BE32-E72D297353CC}">
              <c16:uniqueId val="{00000000-C1C9-44D4-B46A-65D8688EA8B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62261-7A2B-4DA1-BE07-0CC80E84F66B}" type="datetimeFigureOut">
              <a:rPr lang="en-US" smtClean="0"/>
              <a:t>11/13/2023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4E0943-8228-446C-BE36-EA7C53ABECCB}" type="slidenum">
              <a:rPr lang="en-US" smtClean="0"/>
              <a:t>‹#›</a:t>
            </a:fld>
            <a:endParaRPr lang="en-US"/>
          </a:p>
        </p:txBody>
      </p:sp>
    </p:spTree>
    <p:extLst>
      <p:ext uri="{BB962C8B-B14F-4D97-AF65-F5344CB8AC3E}">
        <p14:creationId xmlns:p14="http://schemas.microsoft.com/office/powerpoint/2010/main" val="280829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595E3-F651-4A01-BFD4-6DCF00644184}" type="slidenum">
              <a:rPr lang="en-US" smtClean="0"/>
              <a:t>4</a:t>
            </a:fld>
            <a:endParaRPr lang="en-US"/>
          </a:p>
        </p:txBody>
      </p:sp>
    </p:spTree>
    <p:extLst>
      <p:ext uri="{BB962C8B-B14F-4D97-AF65-F5344CB8AC3E}">
        <p14:creationId xmlns:p14="http://schemas.microsoft.com/office/powerpoint/2010/main" val="2628451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595E3-F651-4A01-BFD4-6DCF00644184}" type="slidenum">
              <a:rPr lang="en-US" smtClean="0"/>
              <a:t>6</a:t>
            </a:fld>
            <a:endParaRPr lang="en-US"/>
          </a:p>
        </p:txBody>
      </p:sp>
    </p:spTree>
    <p:extLst>
      <p:ext uri="{BB962C8B-B14F-4D97-AF65-F5344CB8AC3E}">
        <p14:creationId xmlns:p14="http://schemas.microsoft.com/office/powerpoint/2010/main" val="191075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595E3-F651-4A01-BFD4-6DCF00644184}" type="slidenum">
              <a:rPr lang="en-US" smtClean="0"/>
              <a:t>7</a:t>
            </a:fld>
            <a:endParaRPr lang="en-US"/>
          </a:p>
        </p:txBody>
      </p:sp>
    </p:spTree>
    <p:extLst>
      <p:ext uri="{BB962C8B-B14F-4D97-AF65-F5344CB8AC3E}">
        <p14:creationId xmlns:p14="http://schemas.microsoft.com/office/powerpoint/2010/main" val="3195175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595E3-F651-4A01-BFD4-6DCF00644184}" type="slidenum">
              <a:rPr lang="en-US" smtClean="0"/>
              <a:t>8</a:t>
            </a:fld>
            <a:endParaRPr lang="en-US"/>
          </a:p>
        </p:txBody>
      </p:sp>
    </p:spTree>
    <p:extLst>
      <p:ext uri="{BB962C8B-B14F-4D97-AF65-F5344CB8AC3E}">
        <p14:creationId xmlns:p14="http://schemas.microsoft.com/office/powerpoint/2010/main" val="3062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595E3-F651-4A01-BFD4-6DCF00644184}" type="slidenum">
              <a:rPr lang="en-US" smtClean="0"/>
              <a:t>9</a:t>
            </a:fld>
            <a:endParaRPr lang="en-US"/>
          </a:p>
        </p:txBody>
      </p:sp>
    </p:spTree>
    <p:extLst>
      <p:ext uri="{BB962C8B-B14F-4D97-AF65-F5344CB8AC3E}">
        <p14:creationId xmlns:p14="http://schemas.microsoft.com/office/powerpoint/2010/main" val="33552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595E3-F651-4A01-BFD4-6DCF00644184}" type="slidenum">
              <a:rPr lang="en-US" smtClean="0"/>
              <a:t>12</a:t>
            </a:fld>
            <a:endParaRPr lang="en-US"/>
          </a:p>
        </p:txBody>
      </p:sp>
    </p:spTree>
    <p:extLst>
      <p:ext uri="{BB962C8B-B14F-4D97-AF65-F5344CB8AC3E}">
        <p14:creationId xmlns:p14="http://schemas.microsoft.com/office/powerpoint/2010/main" val="1473855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E0943-8228-446C-BE36-EA7C53ABECCB}" type="slidenum">
              <a:rPr lang="en-US" smtClean="0"/>
              <a:t>21</a:t>
            </a:fld>
            <a:endParaRPr lang="en-US"/>
          </a:p>
        </p:txBody>
      </p:sp>
    </p:spTree>
    <p:extLst>
      <p:ext uri="{BB962C8B-B14F-4D97-AF65-F5344CB8AC3E}">
        <p14:creationId xmlns:p14="http://schemas.microsoft.com/office/powerpoint/2010/main" val="453634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2CE7-BEFB-574F-A204-31B6C67BB281}"/>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2909C4B-BCD3-AB45-9D13-ABDBBDD0217E}"/>
              </a:ext>
            </a:extLst>
          </p:cNvPr>
          <p:cNvSpPr>
            <a:spLocks noGrp="1"/>
          </p:cNvSpPr>
          <p:nvPr>
            <p:ph type="subTitle" idx="1"/>
          </p:nvPr>
        </p:nvSpPr>
        <p:spPr>
          <a:xfrm>
            <a:off x="1524000" y="3602038"/>
            <a:ext cx="9144000" cy="1655762"/>
          </a:xfrm>
        </p:spPr>
        <p:txBody>
          <a:bodyPr/>
          <a:lstStyle>
            <a:lvl1pPr marL="0" indent="0" algn="ctr">
              <a:buNone/>
              <a:defRPr sz="2400">
                <a:solidFill>
                  <a:srgbClr val="FFE8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87202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28EA1-9FE9-8B48-8038-48F873B68629}"/>
              </a:ext>
            </a:extLst>
          </p:cNvPr>
          <p:cNvSpPr>
            <a:spLocks noGrp="1"/>
          </p:cNvSpPr>
          <p:nvPr>
            <p:ph type="title"/>
          </p:nvPr>
        </p:nvSpPr>
        <p:spPr>
          <a:xfrm>
            <a:off x="839788" y="457200"/>
            <a:ext cx="3932237" cy="1600200"/>
          </a:xfrm>
          <a:prstGeom prst="rect">
            <a:avLst/>
          </a:prstGeom>
        </p:spPr>
        <p:txBody>
          <a:bodyPr anchor="b"/>
          <a:lstStyle>
            <a:lvl1pPr>
              <a:defRPr sz="3200">
                <a:solidFill>
                  <a:srgbClr val="0055B8"/>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054C346-AD1F-604C-B04F-D99DE0337722}"/>
              </a:ext>
            </a:extLst>
          </p:cNvPr>
          <p:cNvSpPr>
            <a:spLocks noGrp="1"/>
          </p:cNvSpPr>
          <p:nvPr>
            <p:ph type="pic" idx="1"/>
          </p:nvPr>
        </p:nvSpPr>
        <p:spPr>
          <a:xfrm>
            <a:off x="5183188" y="1213503"/>
            <a:ext cx="5485440" cy="46475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1DCE43E-E907-554F-8640-E16B480D59A1}"/>
              </a:ext>
            </a:extLst>
          </p:cNvPr>
          <p:cNvSpPr>
            <a:spLocks noGrp="1"/>
          </p:cNvSpPr>
          <p:nvPr>
            <p:ph type="body" sz="half" idx="2"/>
          </p:nvPr>
        </p:nvSpPr>
        <p:spPr>
          <a:xfrm>
            <a:off x="839788" y="2057400"/>
            <a:ext cx="3932237" cy="3811588"/>
          </a:xfrm>
        </p:spPr>
        <p:txBody>
          <a:bodyPr/>
          <a:lstStyle>
            <a:lvl1pPr marL="0" indent="0">
              <a:buNone/>
              <a:defRPr sz="1600">
                <a:solidFill>
                  <a:srgbClr val="01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1844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9996-2DEC-C044-A4FF-D310DEA285D9}"/>
              </a:ext>
            </a:extLst>
          </p:cNvPr>
          <p:cNvSpPr>
            <a:spLocks noGrp="1"/>
          </p:cNvSpPr>
          <p:nvPr>
            <p:ph type="title"/>
          </p:nvPr>
        </p:nvSpPr>
        <p:spPr>
          <a:xfrm>
            <a:off x="838200" y="365125"/>
            <a:ext cx="9690219" cy="1325563"/>
          </a:xfrm>
          <a:prstGeom prst="rect">
            <a:avLst/>
          </a:prstGeom>
        </p:spPr>
        <p:txBody>
          <a:bodyPr/>
          <a:lstStyle>
            <a:lvl1pPr>
              <a:defRPr>
                <a:solidFill>
                  <a:srgbClr val="0055B8"/>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10E11FB-62E4-E148-A760-2A1EA054C72C}"/>
              </a:ext>
            </a:extLst>
          </p:cNvPr>
          <p:cNvSpPr>
            <a:spLocks noGrp="1"/>
          </p:cNvSpPr>
          <p:nvPr>
            <p:ph idx="1"/>
          </p:nvPr>
        </p:nvSpPr>
        <p:spPr>
          <a:xfrm>
            <a:off x="838200" y="1825625"/>
            <a:ext cx="969021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071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1880-09EE-6549-A535-EF591CC4AAA7}"/>
              </a:ext>
            </a:extLst>
          </p:cNvPr>
          <p:cNvSpPr>
            <a:spLocks noGrp="1"/>
          </p:cNvSpPr>
          <p:nvPr>
            <p:ph type="title"/>
          </p:nvPr>
        </p:nvSpPr>
        <p:spPr>
          <a:xfrm>
            <a:off x="831850" y="1709738"/>
            <a:ext cx="9696569" cy="2852737"/>
          </a:xfrm>
          <a:prstGeom prst="rect">
            <a:avLst/>
          </a:prstGeom>
        </p:spPr>
        <p:txBody>
          <a:bodyPr anchor="b"/>
          <a:lstStyle>
            <a:lvl1pPr>
              <a:defRPr sz="6000">
                <a:solidFill>
                  <a:srgbClr val="0055B8"/>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5C0B0D-31A5-DF40-857F-DCCB24D835C9}"/>
              </a:ext>
            </a:extLst>
          </p:cNvPr>
          <p:cNvSpPr>
            <a:spLocks noGrp="1"/>
          </p:cNvSpPr>
          <p:nvPr>
            <p:ph type="body" idx="1"/>
          </p:nvPr>
        </p:nvSpPr>
        <p:spPr>
          <a:xfrm>
            <a:off x="831850" y="4589463"/>
            <a:ext cx="9696569" cy="1500187"/>
          </a:xfrm>
        </p:spPr>
        <p:txBody>
          <a:bodyPr/>
          <a:lstStyle>
            <a:lvl1pPr marL="0" indent="0">
              <a:buNone/>
              <a:defRPr sz="2400">
                <a:solidFill>
                  <a:srgbClr val="011E4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14024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0408-B17C-B74A-97E2-49C4599B129D}"/>
              </a:ext>
            </a:extLst>
          </p:cNvPr>
          <p:cNvSpPr>
            <a:spLocks noGrp="1"/>
          </p:cNvSpPr>
          <p:nvPr>
            <p:ph type="title"/>
          </p:nvPr>
        </p:nvSpPr>
        <p:spPr>
          <a:xfrm>
            <a:off x="838200" y="365125"/>
            <a:ext cx="9690219" cy="1325563"/>
          </a:xfrm>
          <a:prstGeom prst="rect">
            <a:avLst/>
          </a:prstGeom>
        </p:spPr>
        <p:txBody>
          <a:bodyPr/>
          <a:lstStyle>
            <a:lvl1pPr>
              <a:defRPr>
                <a:solidFill>
                  <a:srgbClr val="0055B8"/>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8A3B99E-BECF-6D4C-B244-0CD4F53A9795}"/>
              </a:ext>
            </a:extLst>
          </p:cNvPr>
          <p:cNvSpPr>
            <a:spLocks noGrp="1"/>
          </p:cNvSpPr>
          <p:nvPr>
            <p:ph sz="half" idx="1"/>
          </p:nvPr>
        </p:nvSpPr>
        <p:spPr>
          <a:xfrm>
            <a:off x="838199" y="1825625"/>
            <a:ext cx="4716567"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77D2F3-AD35-E945-8D7E-F2AB9AC2730F}"/>
              </a:ext>
            </a:extLst>
          </p:cNvPr>
          <p:cNvSpPr>
            <a:spLocks noGrp="1"/>
          </p:cNvSpPr>
          <p:nvPr>
            <p:ph sz="half" idx="2"/>
          </p:nvPr>
        </p:nvSpPr>
        <p:spPr>
          <a:xfrm>
            <a:off x="5819686" y="1825625"/>
            <a:ext cx="470873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7432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262A4-715C-C74E-8F56-ABCBBB74336C}"/>
              </a:ext>
            </a:extLst>
          </p:cNvPr>
          <p:cNvSpPr>
            <a:spLocks noGrp="1"/>
          </p:cNvSpPr>
          <p:nvPr>
            <p:ph type="title"/>
          </p:nvPr>
        </p:nvSpPr>
        <p:spPr>
          <a:xfrm>
            <a:off x="839788" y="365125"/>
            <a:ext cx="9697176" cy="1325563"/>
          </a:xfrm>
          <a:prstGeom prst="rect">
            <a:avLst/>
          </a:prstGeom>
        </p:spPr>
        <p:txBody>
          <a:bodyPr/>
          <a:lstStyle>
            <a:lvl1pPr>
              <a:defRPr>
                <a:solidFill>
                  <a:srgbClr val="0055B8"/>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AC3814-30F1-A248-A808-2F63D2B3C963}"/>
              </a:ext>
            </a:extLst>
          </p:cNvPr>
          <p:cNvSpPr>
            <a:spLocks noGrp="1"/>
          </p:cNvSpPr>
          <p:nvPr>
            <p:ph type="body" idx="1"/>
          </p:nvPr>
        </p:nvSpPr>
        <p:spPr>
          <a:xfrm>
            <a:off x="839789" y="1681163"/>
            <a:ext cx="47064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14F47C-6F63-4848-A70B-D856D681B0AF}"/>
              </a:ext>
            </a:extLst>
          </p:cNvPr>
          <p:cNvSpPr>
            <a:spLocks noGrp="1"/>
          </p:cNvSpPr>
          <p:nvPr>
            <p:ph sz="half" idx="2"/>
          </p:nvPr>
        </p:nvSpPr>
        <p:spPr>
          <a:xfrm>
            <a:off x="839789" y="2505075"/>
            <a:ext cx="470643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46F786-CB1B-8E4A-ADAF-3B45F3900F5B}"/>
              </a:ext>
            </a:extLst>
          </p:cNvPr>
          <p:cNvSpPr>
            <a:spLocks noGrp="1"/>
          </p:cNvSpPr>
          <p:nvPr>
            <p:ph type="body" sz="quarter" idx="3"/>
          </p:nvPr>
        </p:nvSpPr>
        <p:spPr>
          <a:xfrm>
            <a:off x="5828232" y="1681163"/>
            <a:ext cx="47087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3D1C66A-51FA-244B-BBB5-4E9C89EB88F1}"/>
              </a:ext>
            </a:extLst>
          </p:cNvPr>
          <p:cNvSpPr>
            <a:spLocks noGrp="1"/>
          </p:cNvSpPr>
          <p:nvPr>
            <p:ph sz="quarter" idx="4"/>
          </p:nvPr>
        </p:nvSpPr>
        <p:spPr>
          <a:xfrm>
            <a:off x="5828232" y="2505075"/>
            <a:ext cx="470873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118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B4860-2871-F040-BAAC-328FE41C1CB9}"/>
              </a:ext>
            </a:extLst>
          </p:cNvPr>
          <p:cNvSpPr>
            <a:spLocks noGrp="1"/>
          </p:cNvSpPr>
          <p:nvPr>
            <p:ph type="title"/>
          </p:nvPr>
        </p:nvSpPr>
        <p:spPr>
          <a:xfrm>
            <a:off x="838200" y="365125"/>
            <a:ext cx="9690219" cy="1325563"/>
          </a:xfrm>
          <a:prstGeom prst="rect">
            <a:avLst/>
          </a:prstGeom>
        </p:spPr>
        <p:txBody>
          <a:bodyPr/>
          <a:lstStyle>
            <a:lvl1pPr>
              <a:defRPr>
                <a:solidFill>
                  <a:srgbClr val="0055B8"/>
                </a:solidFill>
              </a:defRPr>
            </a:lvl1pPr>
          </a:lstStyle>
          <a:p>
            <a:r>
              <a:rPr lang="en-US"/>
              <a:t>Click to edit Master title style</a:t>
            </a:r>
            <a:endParaRPr lang="en-US" dirty="0"/>
          </a:p>
        </p:txBody>
      </p:sp>
    </p:spTree>
    <p:extLst>
      <p:ext uri="{BB962C8B-B14F-4D97-AF65-F5344CB8AC3E}">
        <p14:creationId xmlns:p14="http://schemas.microsoft.com/office/powerpoint/2010/main" val="2711359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695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hoto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355155-EA71-7846-8016-F6F76F965A22}"/>
              </a:ext>
            </a:extLst>
          </p:cNvPr>
          <p:cNvSpPr txBox="1"/>
          <p:nvPr/>
        </p:nvSpPr>
        <p:spPr>
          <a:xfrm>
            <a:off x="683663" y="5947873"/>
            <a:ext cx="8041593" cy="461665"/>
          </a:xfrm>
          <a:prstGeom prst="rect">
            <a:avLst/>
          </a:prstGeom>
          <a:noFill/>
        </p:spPr>
        <p:txBody>
          <a:bodyPr wrap="square" rtlCol="0">
            <a:spAutoFit/>
          </a:bodyPr>
          <a:lstStyle/>
          <a:p>
            <a:r>
              <a:rPr lang="en-US" sz="2400" b="1" dirty="0">
                <a:solidFill>
                  <a:srgbClr val="FFE800"/>
                </a:solidFill>
              </a:rPr>
              <a:t>Photo with Caption </a:t>
            </a:r>
            <a:r>
              <a:rPr lang="en-US" sz="1800" b="0" dirty="0">
                <a:solidFill>
                  <a:schemeClr val="bg1">
                    <a:lumMod val="95000"/>
                  </a:schemeClr>
                </a:solidFill>
              </a:rPr>
              <a:t>- Information</a:t>
            </a:r>
          </a:p>
        </p:txBody>
      </p:sp>
      <p:sp>
        <p:nvSpPr>
          <p:cNvPr id="3" name="TextBox 2">
            <a:extLst>
              <a:ext uri="{FF2B5EF4-FFF2-40B4-BE49-F238E27FC236}">
                <a16:creationId xmlns:a16="http://schemas.microsoft.com/office/drawing/2014/main" id="{E40A1B00-4471-4E4F-8EDD-312DA64299D3}"/>
              </a:ext>
            </a:extLst>
          </p:cNvPr>
          <p:cNvSpPr txBox="1"/>
          <p:nvPr userDrawn="1"/>
        </p:nvSpPr>
        <p:spPr>
          <a:xfrm>
            <a:off x="683663" y="5947873"/>
            <a:ext cx="8041593" cy="461665"/>
          </a:xfrm>
          <a:prstGeom prst="rect">
            <a:avLst/>
          </a:prstGeom>
          <a:noFill/>
        </p:spPr>
        <p:txBody>
          <a:bodyPr wrap="square" rtlCol="0">
            <a:spAutoFit/>
          </a:bodyPr>
          <a:lstStyle/>
          <a:p>
            <a:r>
              <a:rPr lang="en-US" sz="2400" b="1" dirty="0">
                <a:solidFill>
                  <a:srgbClr val="FFE800"/>
                </a:solidFill>
              </a:rPr>
              <a:t>Photo with Caption </a:t>
            </a:r>
            <a:r>
              <a:rPr lang="en-US" sz="1800" b="0" dirty="0">
                <a:solidFill>
                  <a:schemeClr val="bg1">
                    <a:lumMod val="95000"/>
                  </a:schemeClr>
                </a:solidFill>
              </a:rPr>
              <a:t>- Information</a:t>
            </a:r>
          </a:p>
        </p:txBody>
      </p:sp>
    </p:spTree>
    <p:extLst>
      <p:ext uri="{BB962C8B-B14F-4D97-AF65-F5344CB8AC3E}">
        <p14:creationId xmlns:p14="http://schemas.microsoft.com/office/powerpoint/2010/main" val="1929570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0AD0-CDF4-D344-AC92-E8C98A3C11F4}"/>
              </a:ext>
            </a:extLst>
          </p:cNvPr>
          <p:cNvSpPr>
            <a:spLocks noGrp="1"/>
          </p:cNvSpPr>
          <p:nvPr>
            <p:ph type="title"/>
          </p:nvPr>
        </p:nvSpPr>
        <p:spPr>
          <a:xfrm>
            <a:off x="839788" y="457200"/>
            <a:ext cx="3932237" cy="1600200"/>
          </a:xfrm>
          <a:prstGeom prst="rect">
            <a:avLst/>
          </a:prstGeom>
        </p:spPr>
        <p:txBody>
          <a:bodyPr anchor="b"/>
          <a:lstStyle>
            <a:lvl1pPr>
              <a:defRPr sz="3200">
                <a:solidFill>
                  <a:srgbClr val="0055B8"/>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CDE7FD9-BA4F-5449-B39A-D39EBBB2A6F0}"/>
              </a:ext>
            </a:extLst>
          </p:cNvPr>
          <p:cNvSpPr>
            <a:spLocks noGrp="1"/>
          </p:cNvSpPr>
          <p:nvPr>
            <p:ph idx="1"/>
          </p:nvPr>
        </p:nvSpPr>
        <p:spPr>
          <a:xfrm>
            <a:off x="5183188" y="1213503"/>
            <a:ext cx="5485440" cy="46475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44A672-2CC1-DE46-AD3E-B45D95103BC4}"/>
              </a:ext>
            </a:extLst>
          </p:cNvPr>
          <p:cNvSpPr>
            <a:spLocks noGrp="1"/>
          </p:cNvSpPr>
          <p:nvPr>
            <p:ph type="body" sz="half" idx="2"/>
          </p:nvPr>
        </p:nvSpPr>
        <p:spPr>
          <a:xfrm>
            <a:off x="839788" y="2057400"/>
            <a:ext cx="3932237" cy="3811588"/>
          </a:xfrm>
        </p:spPr>
        <p:txBody>
          <a:bodyPr/>
          <a:lstStyle>
            <a:lvl1pPr marL="0" indent="0">
              <a:buNone/>
              <a:defRPr sz="1600">
                <a:solidFill>
                  <a:srgbClr val="011E4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98909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C8936D-8337-A942-82FE-8A1786DCC18C}"/>
              </a:ext>
            </a:extLst>
          </p:cNvPr>
          <p:cNvSpPr>
            <a:spLocks noGrp="1"/>
          </p:cNvSpPr>
          <p:nvPr>
            <p:ph type="body" idx="1"/>
          </p:nvPr>
        </p:nvSpPr>
        <p:spPr>
          <a:xfrm>
            <a:off x="838200" y="1825625"/>
            <a:ext cx="969021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a:extLst>
              <a:ext uri="{FF2B5EF4-FFF2-40B4-BE49-F238E27FC236}">
                <a16:creationId xmlns:a16="http://schemas.microsoft.com/office/drawing/2014/main" id="{B4862DE7-0283-C74B-90F8-F30A08CC4108}"/>
              </a:ext>
            </a:extLst>
          </p:cNvPr>
          <p:cNvSpPr>
            <a:spLocks noGrp="1"/>
          </p:cNvSpPr>
          <p:nvPr>
            <p:ph type="title"/>
          </p:nvPr>
        </p:nvSpPr>
        <p:spPr>
          <a:xfrm>
            <a:off x="838199" y="365125"/>
            <a:ext cx="969021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1758907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rgbClr val="0055B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1E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1E4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1E4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1E4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1E4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5.bin"/><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E3DD4-C2BB-9B48-A8DE-45C8DD8ECE3E}"/>
              </a:ext>
            </a:extLst>
          </p:cNvPr>
          <p:cNvSpPr>
            <a:spLocks noGrp="1"/>
          </p:cNvSpPr>
          <p:nvPr>
            <p:ph type="ctrTitle"/>
          </p:nvPr>
        </p:nvSpPr>
        <p:spPr/>
        <p:txBody>
          <a:bodyPr>
            <a:normAutofit fontScale="90000"/>
          </a:bodyPr>
          <a:lstStyle/>
          <a:p>
            <a:r>
              <a:rPr lang="en-US" dirty="0"/>
              <a:t>LOEX Fall Focus 2023</a:t>
            </a:r>
            <a:br>
              <a:rPr lang="en-US" dirty="0"/>
            </a:br>
            <a:r>
              <a:rPr lang="en-US" dirty="0"/>
              <a:t>“Thinking Through” a Model for Library Support of a New General Education Course</a:t>
            </a:r>
            <a:br>
              <a:rPr lang="en-US" dirty="0"/>
            </a:br>
            <a:endParaRPr lang="en-US" dirty="0"/>
          </a:p>
        </p:txBody>
      </p:sp>
      <p:sp>
        <p:nvSpPr>
          <p:cNvPr id="3" name="Subtitle 2">
            <a:extLst>
              <a:ext uri="{FF2B5EF4-FFF2-40B4-BE49-F238E27FC236}">
                <a16:creationId xmlns:a16="http://schemas.microsoft.com/office/drawing/2014/main" id="{687727F8-904D-AE43-B968-90CD5DBF38D9}"/>
              </a:ext>
            </a:extLst>
          </p:cNvPr>
          <p:cNvSpPr>
            <a:spLocks noGrp="1"/>
          </p:cNvSpPr>
          <p:nvPr>
            <p:ph type="subTitle" idx="1"/>
          </p:nvPr>
        </p:nvSpPr>
        <p:spPr/>
        <p:txBody>
          <a:bodyPr>
            <a:normAutofit fontScale="77500" lnSpcReduction="20000"/>
          </a:bodyPr>
          <a:lstStyle/>
          <a:p>
            <a:r>
              <a:rPr lang="en-US" dirty="0"/>
              <a:t>Teresa S. Edge : Head of User &amp; Access Services</a:t>
            </a:r>
          </a:p>
          <a:p>
            <a:r>
              <a:rPr lang="en-US" dirty="0"/>
              <a:t>Jill M. Borin : Interim Head of Research &amp; Instructional Services;</a:t>
            </a:r>
          </a:p>
          <a:p>
            <a:r>
              <a:rPr lang="en-US" dirty="0"/>
              <a:t>Head of Archives &amp; Distinctive Collections</a:t>
            </a:r>
          </a:p>
          <a:p>
            <a:r>
              <a:rPr lang="en-US" dirty="0"/>
              <a:t> </a:t>
            </a:r>
          </a:p>
          <a:p>
            <a:r>
              <a:rPr lang="en-US" dirty="0"/>
              <a:t>Wolfgram Memorial Library</a:t>
            </a:r>
          </a:p>
        </p:txBody>
      </p:sp>
    </p:spTree>
    <p:extLst>
      <p:ext uri="{BB962C8B-B14F-4D97-AF65-F5344CB8AC3E}">
        <p14:creationId xmlns:p14="http://schemas.microsoft.com/office/powerpoint/2010/main" val="3901841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AD3F-426C-44DF-BBAE-58500CBBEC7C}"/>
              </a:ext>
            </a:extLst>
          </p:cNvPr>
          <p:cNvSpPr>
            <a:spLocks noGrp="1"/>
          </p:cNvSpPr>
          <p:nvPr>
            <p:ph type="title"/>
          </p:nvPr>
        </p:nvSpPr>
        <p:spPr/>
        <p:txBody>
          <a:bodyPr/>
          <a:lstStyle/>
          <a:p>
            <a:r>
              <a:rPr lang="en-US" dirty="0"/>
              <a:t>Sample Clues</a:t>
            </a:r>
          </a:p>
        </p:txBody>
      </p:sp>
      <p:graphicFrame>
        <p:nvGraphicFramePr>
          <p:cNvPr id="6" name="Object 5">
            <a:extLst>
              <a:ext uri="{FF2B5EF4-FFF2-40B4-BE49-F238E27FC236}">
                <a16:creationId xmlns:a16="http://schemas.microsoft.com/office/drawing/2014/main" id="{6D01076A-3BBB-4DD9-82C4-706661B24D28}"/>
              </a:ext>
            </a:extLst>
          </p:cNvPr>
          <p:cNvGraphicFramePr>
            <a:graphicFrameLocks noChangeAspect="1"/>
          </p:cNvGraphicFramePr>
          <p:nvPr>
            <p:extLst/>
          </p:nvPr>
        </p:nvGraphicFramePr>
        <p:xfrm>
          <a:off x="276379" y="1690688"/>
          <a:ext cx="3360717" cy="4351338"/>
        </p:xfrm>
        <a:graphic>
          <a:graphicData uri="http://schemas.openxmlformats.org/presentationml/2006/ole">
            <mc:AlternateContent xmlns:mc="http://schemas.openxmlformats.org/markup-compatibility/2006">
              <mc:Choice xmlns:v="urn:schemas-microsoft-com:vml" Requires="v">
                <p:oleObj spid="_x0000_s2050" name="Acrobat Document" r:id="rId3" imgW="5819743" imgH="7534003" progId="Acrobat.Document.2020">
                  <p:embed/>
                </p:oleObj>
              </mc:Choice>
              <mc:Fallback>
                <p:oleObj name="Acrobat Document" r:id="rId3" imgW="5819743" imgH="7534003" progId="Acrobat.Document.2020">
                  <p:embed/>
                  <p:pic>
                    <p:nvPicPr>
                      <p:cNvPr id="6" name="Object 5">
                        <a:extLst>
                          <a:ext uri="{FF2B5EF4-FFF2-40B4-BE49-F238E27FC236}">
                            <a16:creationId xmlns:a16="http://schemas.microsoft.com/office/drawing/2014/main" id="{6D01076A-3BBB-4DD9-82C4-706661B24D28}"/>
                          </a:ext>
                        </a:extLst>
                      </p:cNvPr>
                      <p:cNvPicPr/>
                      <p:nvPr/>
                    </p:nvPicPr>
                    <p:blipFill>
                      <a:blip r:embed="rId4"/>
                      <a:stretch>
                        <a:fillRect/>
                      </a:stretch>
                    </p:blipFill>
                    <p:spPr>
                      <a:xfrm>
                        <a:off x="276379" y="1690688"/>
                        <a:ext cx="3360717" cy="435133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9BEC87A-8627-4E89-A302-35C948C160DA}"/>
              </a:ext>
            </a:extLst>
          </p:cNvPr>
          <p:cNvGraphicFramePr>
            <a:graphicFrameLocks noChangeAspect="1"/>
          </p:cNvGraphicFramePr>
          <p:nvPr>
            <p:extLst/>
          </p:nvPr>
        </p:nvGraphicFramePr>
        <p:xfrm>
          <a:off x="3905813" y="1690688"/>
          <a:ext cx="3360717" cy="4351338"/>
        </p:xfrm>
        <a:graphic>
          <a:graphicData uri="http://schemas.openxmlformats.org/presentationml/2006/ole">
            <mc:AlternateContent xmlns:mc="http://schemas.openxmlformats.org/markup-compatibility/2006">
              <mc:Choice xmlns:v="urn:schemas-microsoft-com:vml" Requires="v">
                <p:oleObj spid="_x0000_s2051" name="Acrobat Document" r:id="rId5" imgW="5819743" imgH="7534003" progId="Acrobat.Document.2020">
                  <p:embed/>
                </p:oleObj>
              </mc:Choice>
              <mc:Fallback>
                <p:oleObj name="Acrobat Document" r:id="rId5" imgW="5819743" imgH="7534003" progId="Acrobat.Document.2020">
                  <p:embed/>
                  <p:pic>
                    <p:nvPicPr>
                      <p:cNvPr id="7" name="Object 6">
                        <a:extLst>
                          <a:ext uri="{FF2B5EF4-FFF2-40B4-BE49-F238E27FC236}">
                            <a16:creationId xmlns:a16="http://schemas.microsoft.com/office/drawing/2014/main" id="{09BEC87A-8627-4E89-A302-35C948C160DA}"/>
                          </a:ext>
                        </a:extLst>
                      </p:cNvPr>
                      <p:cNvPicPr/>
                      <p:nvPr/>
                    </p:nvPicPr>
                    <p:blipFill>
                      <a:blip r:embed="rId6"/>
                      <a:stretch>
                        <a:fillRect/>
                      </a:stretch>
                    </p:blipFill>
                    <p:spPr>
                      <a:xfrm>
                        <a:off x="3905813" y="1690688"/>
                        <a:ext cx="3360717" cy="435133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889A23E-26CF-49F0-A35B-91EF63DB7B8F}"/>
              </a:ext>
            </a:extLst>
          </p:cNvPr>
          <p:cNvGraphicFramePr>
            <a:graphicFrameLocks noChangeAspect="1"/>
          </p:cNvGraphicFramePr>
          <p:nvPr>
            <p:extLst/>
          </p:nvPr>
        </p:nvGraphicFramePr>
        <p:xfrm>
          <a:off x="7615146" y="1751768"/>
          <a:ext cx="3313542" cy="4290258"/>
        </p:xfrm>
        <a:graphic>
          <a:graphicData uri="http://schemas.openxmlformats.org/presentationml/2006/ole">
            <mc:AlternateContent xmlns:mc="http://schemas.openxmlformats.org/markup-compatibility/2006">
              <mc:Choice xmlns:v="urn:schemas-microsoft-com:vml" Requires="v">
                <p:oleObj spid="_x0000_s2052" name="Acrobat Document" r:id="rId7" imgW="5819743" imgH="7534003" progId="Acrobat.Document.2020">
                  <p:embed/>
                </p:oleObj>
              </mc:Choice>
              <mc:Fallback>
                <p:oleObj name="Acrobat Document" r:id="rId7" imgW="5819743" imgH="7534003" progId="Acrobat.Document.2020">
                  <p:embed/>
                  <p:pic>
                    <p:nvPicPr>
                      <p:cNvPr id="8" name="Object 7">
                        <a:extLst>
                          <a:ext uri="{FF2B5EF4-FFF2-40B4-BE49-F238E27FC236}">
                            <a16:creationId xmlns:a16="http://schemas.microsoft.com/office/drawing/2014/main" id="{F889A23E-26CF-49F0-A35B-91EF63DB7B8F}"/>
                          </a:ext>
                        </a:extLst>
                      </p:cNvPr>
                      <p:cNvPicPr/>
                      <p:nvPr/>
                    </p:nvPicPr>
                    <p:blipFill>
                      <a:blip r:embed="rId8"/>
                      <a:stretch>
                        <a:fillRect/>
                      </a:stretch>
                    </p:blipFill>
                    <p:spPr>
                      <a:xfrm>
                        <a:off x="7615146" y="1751768"/>
                        <a:ext cx="3313542" cy="4290258"/>
                      </a:xfrm>
                      <a:prstGeom prst="rect">
                        <a:avLst/>
                      </a:prstGeom>
                    </p:spPr>
                  </p:pic>
                </p:oleObj>
              </mc:Fallback>
            </mc:AlternateContent>
          </a:graphicData>
        </a:graphic>
      </p:graphicFrame>
    </p:spTree>
    <p:extLst>
      <p:ext uri="{BB962C8B-B14F-4D97-AF65-F5344CB8AC3E}">
        <p14:creationId xmlns:p14="http://schemas.microsoft.com/office/powerpoint/2010/main" val="2588068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C6100-3C3B-4B37-AB93-AF17585164D3}"/>
              </a:ext>
            </a:extLst>
          </p:cNvPr>
          <p:cNvSpPr>
            <a:spLocks noGrp="1"/>
          </p:cNvSpPr>
          <p:nvPr>
            <p:ph type="title"/>
          </p:nvPr>
        </p:nvSpPr>
        <p:spPr>
          <a:xfrm>
            <a:off x="838200" y="184273"/>
            <a:ext cx="9690219" cy="1160061"/>
          </a:xfrm>
        </p:spPr>
        <p:txBody>
          <a:bodyPr/>
          <a:lstStyle/>
          <a:p>
            <a:r>
              <a:rPr lang="en-US" dirty="0"/>
              <a:t>Clues Around the Library</a:t>
            </a:r>
          </a:p>
        </p:txBody>
      </p:sp>
      <p:sp>
        <p:nvSpPr>
          <p:cNvPr id="3" name="Content Placeholder 2">
            <a:extLst>
              <a:ext uri="{FF2B5EF4-FFF2-40B4-BE49-F238E27FC236}">
                <a16:creationId xmlns:a16="http://schemas.microsoft.com/office/drawing/2014/main" id="{48371D83-C0AF-4F9A-847C-8ED37F377151}"/>
              </a:ext>
            </a:extLst>
          </p:cNvPr>
          <p:cNvSpPr>
            <a:spLocks noGrp="1"/>
          </p:cNvSpPr>
          <p:nvPr>
            <p:ph sz="half" idx="1"/>
          </p:nvPr>
        </p:nvSpPr>
        <p:spPr>
          <a:xfrm>
            <a:off x="363984" y="1482571"/>
            <a:ext cx="6187736" cy="4694392"/>
          </a:xfrm>
        </p:spPr>
        <p:txBody>
          <a:bodyPr/>
          <a:lstStyle/>
          <a:p>
            <a:pPr marL="0" indent="0" algn="ctr">
              <a:buNone/>
            </a:pPr>
            <a:r>
              <a:rPr lang="en-US" b="1" dirty="0"/>
              <a:t>Study Rooms </a:t>
            </a:r>
            <a:r>
              <a:rPr lang="en-US" dirty="0"/>
              <a:t>➟ </a:t>
            </a:r>
            <a:r>
              <a:rPr lang="en-US" b="1" dirty="0"/>
              <a:t>Circulating Books</a:t>
            </a:r>
          </a:p>
          <a:p>
            <a:pPr marL="0" indent="0">
              <a:buNone/>
            </a:pPr>
            <a:endParaRPr lang="en-US" dirty="0"/>
          </a:p>
        </p:txBody>
      </p:sp>
      <p:sp>
        <p:nvSpPr>
          <p:cNvPr id="4" name="Content Placeholder 3">
            <a:extLst>
              <a:ext uri="{FF2B5EF4-FFF2-40B4-BE49-F238E27FC236}">
                <a16:creationId xmlns:a16="http://schemas.microsoft.com/office/drawing/2014/main" id="{D3E2BB62-A12C-486B-80E4-BDDA61CEF0BB}"/>
              </a:ext>
            </a:extLst>
          </p:cNvPr>
          <p:cNvSpPr>
            <a:spLocks noGrp="1"/>
          </p:cNvSpPr>
          <p:nvPr>
            <p:ph sz="half" idx="2"/>
          </p:nvPr>
        </p:nvSpPr>
        <p:spPr>
          <a:xfrm>
            <a:off x="5819686" y="1580224"/>
            <a:ext cx="4708734" cy="4596739"/>
          </a:xfrm>
        </p:spPr>
        <p:txBody>
          <a:bodyPr/>
          <a:lstStyle/>
          <a:p>
            <a:pPr marL="0" indent="0" algn="ctr">
              <a:buNone/>
            </a:pPr>
            <a:r>
              <a:rPr lang="en-US" b="1" dirty="0"/>
              <a:t>Mindfulness Table</a:t>
            </a:r>
          </a:p>
        </p:txBody>
      </p:sp>
      <p:pic>
        <p:nvPicPr>
          <p:cNvPr id="6" name="Picture 5">
            <a:extLst>
              <a:ext uri="{FF2B5EF4-FFF2-40B4-BE49-F238E27FC236}">
                <a16:creationId xmlns:a16="http://schemas.microsoft.com/office/drawing/2014/main" id="{8AD3A7B3-F52A-443E-AD96-F1075356C372}"/>
              </a:ext>
            </a:extLst>
          </p:cNvPr>
          <p:cNvPicPr>
            <a:picLocks noChangeAspect="1"/>
          </p:cNvPicPr>
          <p:nvPr/>
        </p:nvPicPr>
        <p:blipFill>
          <a:blip r:embed="rId2"/>
          <a:stretch>
            <a:fillRect/>
          </a:stretch>
        </p:blipFill>
        <p:spPr>
          <a:xfrm rot="5400000">
            <a:off x="3831016" y="3767681"/>
            <a:ext cx="2709444" cy="2032083"/>
          </a:xfrm>
          <a:prstGeom prst="rect">
            <a:avLst/>
          </a:prstGeom>
        </p:spPr>
      </p:pic>
      <p:pic>
        <p:nvPicPr>
          <p:cNvPr id="8" name="Picture 7">
            <a:extLst>
              <a:ext uri="{FF2B5EF4-FFF2-40B4-BE49-F238E27FC236}">
                <a16:creationId xmlns:a16="http://schemas.microsoft.com/office/drawing/2014/main" id="{A3384995-7028-402F-842B-669DC9AA0820}"/>
              </a:ext>
            </a:extLst>
          </p:cNvPr>
          <p:cNvPicPr>
            <a:picLocks noChangeAspect="1"/>
          </p:cNvPicPr>
          <p:nvPr/>
        </p:nvPicPr>
        <p:blipFill>
          <a:blip r:embed="rId3"/>
          <a:stretch>
            <a:fillRect/>
          </a:stretch>
        </p:blipFill>
        <p:spPr>
          <a:xfrm>
            <a:off x="227607" y="2312563"/>
            <a:ext cx="3107184" cy="3994951"/>
          </a:xfrm>
          <a:prstGeom prst="rect">
            <a:avLst/>
          </a:prstGeom>
        </p:spPr>
      </p:pic>
      <p:pic>
        <p:nvPicPr>
          <p:cNvPr id="10" name="Picture 9">
            <a:extLst>
              <a:ext uri="{FF2B5EF4-FFF2-40B4-BE49-F238E27FC236}">
                <a16:creationId xmlns:a16="http://schemas.microsoft.com/office/drawing/2014/main" id="{CFD413DA-1866-4F0F-9E25-1E26733061E5}"/>
              </a:ext>
            </a:extLst>
          </p:cNvPr>
          <p:cNvPicPr>
            <a:picLocks noChangeAspect="1"/>
          </p:cNvPicPr>
          <p:nvPr/>
        </p:nvPicPr>
        <p:blipFill>
          <a:blip r:embed="rId4"/>
          <a:stretch>
            <a:fillRect/>
          </a:stretch>
        </p:blipFill>
        <p:spPr>
          <a:xfrm rot="5400000">
            <a:off x="6309147" y="2788380"/>
            <a:ext cx="4351338" cy="3263504"/>
          </a:xfrm>
          <a:prstGeom prst="rect">
            <a:avLst/>
          </a:prstGeom>
        </p:spPr>
      </p:pic>
      <p:sp>
        <p:nvSpPr>
          <p:cNvPr id="24" name="Arrow: Striped Right 23">
            <a:extLst>
              <a:ext uri="{FF2B5EF4-FFF2-40B4-BE49-F238E27FC236}">
                <a16:creationId xmlns:a16="http://schemas.microsoft.com/office/drawing/2014/main" id="{021AF675-C79B-4908-9DEF-DA4CE925A55A}"/>
              </a:ext>
            </a:extLst>
          </p:cNvPr>
          <p:cNvSpPr/>
          <p:nvPr/>
        </p:nvSpPr>
        <p:spPr>
          <a:xfrm>
            <a:off x="3471167" y="3746377"/>
            <a:ext cx="562151" cy="47051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1666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9CFA3-CDCF-451E-B2CB-DEA68A17CA8A}"/>
              </a:ext>
            </a:extLst>
          </p:cNvPr>
          <p:cNvSpPr>
            <a:spLocks noGrp="1"/>
          </p:cNvSpPr>
          <p:nvPr>
            <p:ph type="title"/>
          </p:nvPr>
        </p:nvSpPr>
        <p:spPr/>
        <p:txBody>
          <a:bodyPr/>
          <a:lstStyle/>
          <a:p>
            <a:r>
              <a:rPr lang="en-US" dirty="0"/>
              <a:t>Distribution of Classes</a:t>
            </a:r>
          </a:p>
        </p:txBody>
      </p:sp>
      <p:sp>
        <p:nvSpPr>
          <p:cNvPr id="3" name="Content Placeholder 2">
            <a:extLst>
              <a:ext uri="{FF2B5EF4-FFF2-40B4-BE49-F238E27FC236}">
                <a16:creationId xmlns:a16="http://schemas.microsoft.com/office/drawing/2014/main" id="{B8F7B6C7-08FB-44FF-BAB3-51807A2D6C39}"/>
              </a:ext>
            </a:extLst>
          </p:cNvPr>
          <p:cNvSpPr>
            <a:spLocks noGrp="1"/>
          </p:cNvSpPr>
          <p:nvPr>
            <p:ph idx="1"/>
          </p:nvPr>
        </p:nvSpPr>
        <p:spPr/>
        <p:txBody>
          <a:bodyPr>
            <a:normAutofit fontScale="92500" lnSpcReduction="10000"/>
          </a:bodyPr>
          <a:lstStyle/>
          <a:p>
            <a:r>
              <a:rPr lang="en-US" dirty="0"/>
              <a:t>52 ASC 101 Classes for 892 First Year Students.</a:t>
            </a:r>
            <a:br>
              <a:rPr lang="en-US" dirty="0"/>
            </a:br>
            <a:endParaRPr lang="en-US" dirty="0"/>
          </a:p>
          <a:p>
            <a:r>
              <a:rPr lang="en-US" dirty="0"/>
              <a:t>Distributed to 7 librarians roughly by subject specialty.</a:t>
            </a:r>
            <a:br>
              <a:rPr lang="en-US" dirty="0"/>
            </a:br>
            <a:endParaRPr lang="en-US" dirty="0"/>
          </a:p>
          <a:p>
            <a:r>
              <a:rPr lang="en-US" dirty="0"/>
              <a:t>Many Social Science and Humanities classes, yet several classes taught by professors in the sciences.</a:t>
            </a:r>
            <a:br>
              <a:rPr lang="en-US" dirty="0"/>
            </a:br>
            <a:endParaRPr lang="en-US" dirty="0"/>
          </a:p>
          <a:p>
            <a:r>
              <a:rPr lang="en-US" dirty="0"/>
              <a:t>Health Sciences, Humanities, History/Social Work and Engineering Librarians taught Social Science and Humanities ASC 101 classes.</a:t>
            </a:r>
            <a:br>
              <a:rPr lang="en-US" dirty="0"/>
            </a:br>
            <a:endParaRPr lang="en-US" dirty="0"/>
          </a:p>
          <a:p>
            <a:r>
              <a:rPr lang="en-US" dirty="0"/>
              <a:t>Librarians were assigned 8-11 classes.</a:t>
            </a:r>
          </a:p>
          <a:p>
            <a:endParaRPr lang="en-US" dirty="0"/>
          </a:p>
          <a:p>
            <a:endParaRPr lang="en-US" dirty="0"/>
          </a:p>
        </p:txBody>
      </p:sp>
    </p:spTree>
    <p:extLst>
      <p:ext uri="{BB962C8B-B14F-4D97-AF65-F5344CB8AC3E}">
        <p14:creationId xmlns:p14="http://schemas.microsoft.com/office/powerpoint/2010/main" val="3039332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321A-0D85-4FC9-B909-D761B80EBB1A}"/>
              </a:ext>
            </a:extLst>
          </p:cNvPr>
          <p:cNvSpPr>
            <a:spLocks noGrp="1"/>
          </p:cNvSpPr>
          <p:nvPr>
            <p:ph type="title"/>
          </p:nvPr>
        </p:nvSpPr>
        <p:spPr>
          <a:xfrm>
            <a:off x="838200" y="365126"/>
            <a:ext cx="4399625" cy="895504"/>
          </a:xfrm>
        </p:spPr>
        <p:txBody>
          <a:bodyPr/>
          <a:lstStyle/>
          <a:p>
            <a:r>
              <a:rPr lang="en-US" dirty="0"/>
              <a:t>Outreach</a:t>
            </a:r>
          </a:p>
        </p:txBody>
      </p:sp>
      <p:sp>
        <p:nvSpPr>
          <p:cNvPr id="3" name="Content Placeholder 2">
            <a:extLst>
              <a:ext uri="{FF2B5EF4-FFF2-40B4-BE49-F238E27FC236}">
                <a16:creationId xmlns:a16="http://schemas.microsoft.com/office/drawing/2014/main" id="{C057C51C-58D0-4783-B899-4736F749AEE2}"/>
              </a:ext>
            </a:extLst>
          </p:cNvPr>
          <p:cNvSpPr>
            <a:spLocks noGrp="1"/>
          </p:cNvSpPr>
          <p:nvPr>
            <p:ph sz="half" idx="1"/>
          </p:nvPr>
        </p:nvSpPr>
        <p:spPr>
          <a:xfrm>
            <a:off x="838199" y="1260630"/>
            <a:ext cx="5189739" cy="4916333"/>
          </a:xfrm>
        </p:spPr>
        <p:txBody>
          <a:bodyPr>
            <a:normAutofit fontScale="92500" lnSpcReduction="10000"/>
          </a:bodyPr>
          <a:lstStyle/>
          <a:p>
            <a:r>
              <a:rPr lang="en-US" dirty="0"/>
              <a:t>Attended Spring 2023 ASC Workshop</a:t>
            </a:r>
          </a:p>
          <a:p>
            <a:r>
              <a:rPr lang="en-US" dirty="0"/>
              <a:t>Asked Director of the General Education Foundations and Transformations Program to send flyer in mid-July and late August to ASC 101 Faculty</a:t>
            </a:r>
          </a:p>
          <a:p>
            <a:r>
              <a:rPr lang="en-US" dirty="0"/>
              <a:t>Librarians sent flyer to assigned ASC 101 faculty in late August and late September. </a:t>
            </a:r>
          </a:p>
          <a:p>
            <a:r>
              <a:rPr lang="en-US" dirty="0"/>
              <a:t>Flyer provided a link to Qualtrics Survey for registration and faculty encouraged to register with librarian directly</a:t>
            </a:r>
          </a:p>
          <a:p>
            <a:endParaRPr lang="en-US" dirty="0"/>
          </a:p>
        </p:txBody>
      </p:sp>
      <p:graphicFrame>
        <p:nvGraphicFramePr>
          <p:cNvPr id="5" name="Content Placeholder 6">
            <a:extLst>
              <a:ext uri="{FF2B5EF4-FFF2-40B4-BE49-F238E27FC236}">
                <a16:creationId xmlns:a16="http://schemas.microsoft.com/office/drawing/2014/main" id="{B37A7192-16A9-4C02-BCDA-FB86BAB54B78}"/>
              </a:ext>
            </a:extLst>
          </p:cNvPr>
          <p:cNvGraphicFramePr>
            <a:graphicFrameLocks noChangeAspect="1"/>
          </p:cNvGraphicFramePr>
          <p:nvPr>
            <p:extLst/>
          </p:nvPr>
        </p:nvGraphicFramePr>
        <p:xfrm>
          <a:off x="6369464" y="461639"/>
          <a:ext cx="4591053" cy="5939161"/>
        </p:xfrm>
        <a:graphic>
          <a:graphicData uri="http://schemas.openxmlformats.org/presentationml/2006/ole">
            <mc:AlternateContent xmlns:mc="http://schemas.openxmlformats.org/markup-compatibility/2006">
              <mc:Choice xmlns:v="urn:schemas-microsoft-com:vml" Requires="v">
                <p:oleObj spid="_x0000_s3074" name="Acrobat Document" r:id="rId3" imgW="5829224" imgH="7543800" progId="Acrobat.Document.2020">
                  <p:embed/>
                </p:oleObj>
              </mc:Choice>
              <mc:Fallback>
                <p:oleObj name="Acrobat Document" r:id="rId3" imgW="5829224" imgH="7543800" progId="Acrobat.Document.2020">
                  <p:embed/>
                  <p:pic>
                    <p:nvPicPr>
                      <p:cNvPr id="5" name="Content Placeholder 6">
                        <a:extLst>
                          <a:ext uri="{FF2B5EF4-FFF2-40B4-BE49-F238E27FC236}">
                            <a16:creationId xmlns:a16="http://schemas.microsoft.com/office/drawing/2014/main" id="{B37A7192-16A9-4C02-BCDA-FB86BAB54B78}"/>
                          </a:ext>
                        </a:extLst>
                      </p:cNvPr>
                      <p:cNvPicPr/>
                      <p:nvPr/>
                    </p:nvPicPr>
                    <p:blipFill>
                      <a:blip r:embed="rId4"/>
                      <a:stretch>
                        <a:fillRect/>
                      </a:stretch>
                    </p:blipFill>
                    <p:spPr>
                      <a:xfrm>
                        <a:off x="6369464" y="461639"/>
                        <a:ext cx="4591053" cy="5939161"/>
                      </a:xfrm>
                      <a:prstGeom prst="rect">
                        <a:avLst/>
                      </a:prstGeom>
                    </p:spPr>
                  </p:pic>
                </p:oleObj>
              </mc:Fallback>
            </mc:AlternateContent>
          </a:graphicData>
        </a:graphic>
      </p:graphicFrame>
    </p:spTree>
    <p:extLst>
      <p:ext uri="{BB962C8B-B14F-4D97-AF65-F5344CB8AC3E}">
        <p14:creationId xmlns:p14="http://schemas.microsoft.com/office/powerpoint/2010/main" val="3042728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EAB94-E5ED-48B8-A09E-7892962EA612}"/>
              </a:ext>
            </a:extLst>
          </p:cNvPr>
          <p:cNvSpPr>
            <a:spLocks noGrp="1"/>
          </p:cNvSpPr>
          <p:nvPr>
            <p:ph type="title"/>
          </p:nvPr>
        </p:nvSpPr>
        <p:spPr>
          <a:xfrm>
            <a:off x="831850" y="955136"/>
            <a:ext cx="9696569" cy="2852737"/>
          </a:xfrm>
        </p:spPr>
        <p:txBody>
          <a:bodyPr/>
          <a:lstStyle/>
          <a:p>
            <a:r>
              <a:rPr lang="en-US" dirty="0"/>
              <a:t>What questions do you have at this point? </a:t>
            </a:r>
          </a:p>
        </p:txBody>
      </p:sp>
      <p:sp>
        <p:nvSpPr>
          <p:cNvPr id="3" name="Text Placeholder 2">
            <a:extLst>
              <a:ext uri="{FF2B5EF4-FFF2-40B4-BE49-F238E27FC236}">
                <a16:creationId xmlns:a16="http://schemas.microsoft.com/office/drawing/2014/main" id="{05D4C002-BDE5-4486-B49B-46A846D126E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1555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6596-93C0-4202-96CF-1C990B888EF6}"/>
              </a:ext>
            </a:extLst>
          </p:cNvPr>
          <p:cNvSpPr>
            <a:spLocks noGrp="1"/>
          </p:cNvSpPr>
          <p:nvPr>
            <p:ph type="title"/>
          </p:nvPr>
        </p:nvSpPr>
        <p:spPr>
          <a:xfrm>
            <a:off x="665595" y="656794"/>
            <a:ext cx="9696569" cy="1245898"/>
          </a:xfrm>
        </p:spPr>
        <p:txBody>
          <a:bodyPr/>
          <a:lstStyle/>
          <a:p>
            <a:r>
              <a:rPr lang="en-US" dirty="0"/>
              <a:t>Levels of Participation</a:t>
            </a:r>
          </a:p>
        </p:txBody>
      </p:sp>
      <p:sp>
        <p:nvSpPr>
          <p:cNvPr id="3" name="Text Placeholder 2">
            <a:extLst>
              <a:ext uri="{FF2B5EF4-FFF2-40B4-BE49-F238E27FC236}">
                <a16:creationId xmlns:a16="http://schemas.microsoft.com/office/drawing/2014/main" id="{B8522186-53F4-4F1E-A6F0-0DCEB66D7166}"/>
              </a:ext>
            </a:extLst>
          </p:cNvPr>
          <p:cNvSpPr>
            <a:spLocks noGrp="1"/>
          </p:cNvSpPr>
          <p:nvPr>
            <p:ph type="body" idx="1"/>
          </p:nvPr>
        </p:nvSpPr>
        <p:spPr>
          <a:xfrm>
            <a:off x="831850" y="2096654"/>
            <a:ext cx="6141605" cy="1043709"/>
          </a:xfrm>
        </p:spPr>
        <p:txBody>
          <a:bodyPr>
            <a:normAutofit/>
          </a:bodyPr>
          <a:lstStyle/>
          <a:p>
            <a:r>
              <a:rPr lang="en-US" dirty="0"/>
              <a:t>Total sections = 52</a:t>
            </a:r>
          </a:p>
          <a:p>
            <a:r>
              <a:rPr lang="en-US" dirty="0"/>
              <a:t>Sections with library intervention = 37 (70%)</a:t>
            </a:r>
          </a:p>
          <a:p>
            <a:endParaRPr lang="en-US" dirty="0"/>
          </a:p>
        </p:txBody>
      </p:sp>
      <p:graphicFrame>
        <p:nvGraphicFramePr>
          <p:cNvPr id="5" name="Chart 4">
            <a:extLst>
              <a:ext uri="{FF2B5EF4-FFF2-40B4-BE49-F238E27FC236}">
                <a16:creationId xmlns:a16="http://schemas.microsoft.com/office/drawing/2014/main" id="{E4CCAC68-FBE4-46D5-BA96-F3EE38A3D451}"/>
              </a:ext>
            </a:extLst>
          </p:cNvPr>
          <p:cNvGraphicFramePr/>
          <p:nvPr>
            <p:extLst>
              <p:ext uri="{D42A27DB-BD31-4B8C-83A1-F6EECF244321}">
                <p14:modId xmlns:p14="http://schemas.microsoft.com/office/powerpoint/2010/main" val="813862153"/>
              </p:ext>
            </p:extLst>
          </p:nvPr>
        </p:nvGraphicFramePr>
        <p:xfrm>
          <a:off x="1994518" y="3240350"/>
          <a:ext cx="54864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2404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258F-1134-469A-9FD3-61471DAFDA50}"/>
              </a:ext>
            </a:extLst>
          </p:cNvPr>
          <p:cNvSpPr>
            <a:spLocks noGrp="1"/>
          </p:cNvSpPr>
          <p:nvPr>
            <p:ph type="title"/>
          </p:nvPr>
        </p:nvSpPr>
        <p:spPr>
          <a:xfrm>
            <a:off x="831849" y="943121"/>
            <a:ext cx="9696569" cy="1384444"/>
          </a:xfrm>
        </p:spPr>
        <p:txBody>
          <a:bodyPr>
            <a:normAutofit fontScale="90000"/>
          </a:bodyPr>
          <a:lstStyle/>
          <a:p>
            <a:r>
              <a:rPr lang="en-US" dirty="0"/>
              <a:t>Assessment: Embedded Librarian</a:t>
            </a:r>
          </a:p>
        </p:txBody>
      </p:sp>
      <p:sp>
        <p:nvSpPr>
          <p:cNvPr id="3" name="Text Placeholder 2">
            <a:extLst>
              <a:ext uri="{FF2B5EF4-FFF2-40B4-BE49-F238E27FC236}">
                <a16:creationId xmlns:a16="http://schemas.microsoft.com/office/drawing/2014/main" id="{E45C7E1A-D40B-42AC-A61E-FC8A54B7140A}"/>
              </a:ext>
            </a:extLst>
          </p:cNvPr>
          <p:cNvSpPr>
            <a:spLocks noGrp="1"/>
          </p:cNvSpPr>
          <p:nvPr>
            <p:ph type="body" idx="1"/>
          </p:nvPr>
        </p:nvSpPr>
        <p:spPr>
          <a:xfrm>
            <a:off x="831850" y="2466109"/>
            <a:ext cx="8478865" cy="3623541"/>
          </a:xfrm>
        </p:spPr>
        <p:txBody>
          <a:bodyPr/>
          <a:lstStyle/>
          <a:p>
            <a:pPr marL="342900" indent="-342900">
              <a:buFont typeface="Arial" panose="020B0604020202020204" pitchFamily="34" charset="0"/>
              <a:buChar char="•"/>
            </a:pPr>
            <a:r>
              <a:rPr lang="en-US" dirty="0"/>
              <a:t>9 courses embedded a librarian within their Canvas section</a:t>
            </a:r>
          </a:p>
          <a:p>
            <a:pPr marL="342900" indent="-342900">
              <a:buFont typeface="Arial" panose="020B0604020202020204" pitchFamily="34" charset="0"/>
              <a:buChar char="•"/>
            </a:pPr>
            <a:r>
              <a:rPr lang="en-US" dirty="0"/>
              <a:t>Primarily used to post announcements regarding library resources and services</a:t>
            </a:r>
          </a:p>
          <a:p>
            <a:pPr marL="342900" indent="-342900">
              <a:buFont typeface="Arial" panose="020B0604020202020204" pitchFamily="34" charset="0"/>
              <a:buChar char="•"/>
            </a:pPr>
            <a:r>
              <a:rPr lang="en-US" dirty="0"/>
              <a:t>Valuable to have access to assignments and calendar for timely announcements</a:t>
            </a:r>
          </a:p>
          <a:p>
            <a:pPr marL="3429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FE5E522B-AA88-48E7-A7F6-710F513DD1E3}"/>
              </a:ext>
            </a:extLst>
          </p:cNvPr>
          <p:cNvPicPr>
            <a:picLocks noChangeAspect="1"/>
          </p:cNvPicPr>
          <p:nvPr/>
        </p:nvPicPr>
        <p:blipFill>
          <a:blip r:embed="rId2"/>
          <a:stretch>
            <a:fillRect/>
          </a:stretch>
        </p:blipFill>
        <p:spPr>
          <a:xfrm>
            <a:off x="2559510" y="4625649"/>
            <a:ext cx="6751205" cy="1930401"/>
          </a:xfrm>
          <a:prstGeom prst="rect">
            <a:avLst/>
          </a:prstGeom>
        </p:spPr>
      </p:pic>
    </p:spTree>
    <p:extLst>
      <p:ext uri="{BB962C8B-B14F-4D97-AF65-F5344CB8AC3E}">
        <p14:creationId xmlns:p14="http://schemas.microsoft.com/office/powerpoint/2010/main" val="1537264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91BEF-889A-41F4-8DEE-776C76F49D8C}"/>
              </a:ext>
            </a:extLst>
          </p:cNvPr>
          <p:cNvSpPr>
            <a:spLocks noGrp="1"/>
          </p:cNvSpPr>
          <p:nvPr>
            <p:ph type="title"/>
          </p:nvPr>
        </p:nvSpPr>
        <p:spPr>
          <a:xfrm>
            <a:off x="680930" y="457988"/>
            <a:ext cx="9696569" cy="926930"/>
          </a:xfrm>
        </p:spPr>
        <p:txBody>
          <a:bodyPr/>
          <a:lstStyle/>
          <a:p>
            <a:r>
              <a:rPr lang="en-US" dirty="0"/>
              <a:t>Assessment: Course Guides</a:t>
            </a:r>
          </a:p>
        </p:txBody>
      </p:sp>
      <p:sp>
        <p:nvSpPr>
          <p:cNvPr id="3" name="Text Placeholder 2">
            <a:extLst>
              <a:ext uri="{FF2B5EF4-FFF2-40B4-BE49-F238E27FC236}">
                <a16:creationId xmlns:a16="http://schemas.microsoft.com/office/drawing/2014/main" id="{51FF1F86-B562-4990-9769-8B8C7EFBDB5E}"/>
              </a:ext>
            </a:extLst>
          </p:cNvPr>
          <p:cNvSpPr>
            <a:spLocks noGrp="1"/>
          </p:cNvSpPr>
          <p:nvPr>
            <p:ph type="body" idx="1"/>
          </p:nvPr>
        </p:nvSpPr>
        <p:spPr>
          <a:xfrm>
            <a:off x="831850" y="1731147"/>
            <a:ext cx="7273463" cy="1855432"/>
          </a:xfrm>
        </p:spPr>
        <p:txBody>
          <a:bodyPr/>
          <a:lstStyle/>
          <a:p>
            <a:pPr marL="342900" indent="-342900">
              <a:buFont typeface="Arial" panose="020B0604020202020204" pitchFamily="34" charset="0"/>
              <a:buChar char="•"/>
            </a:pPr>
            <a:r>
              <a:rPr lang="en-US" dirty="0"/>
              <a:t>Only 3 professors requested a course guide</a:t>
            </a:r>
          </a:p>
          <a:p>
            <a:pPr marL="342900" indent="-342900">
              <a:buFont typeface="Arial" panose="020B0604020202020204" pitchFamily="34" charset="0"/>
              <a:buChar char="•"/>
            </a:pPr>
            <a:r>
              <a:rPr lang="en-US" dirty="0"/>
              <a:t>Each guide was viewed 20-60 times so far</a:t>
            </a:r>
          </a:p>
          <a:p>
            <a:pPr marL="342900" indent="-342900">
              <a:buFont typeface="Arial" panose="020B0604020202020204" pitchFamily="34" charset="0"/>
              <a:buChar char="•"/>
            </a:pPr>
            <a:r>
              <a:rPr lang="en-US" dirty="0"/>
              <a:t>A valuable resource with minimal investment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0C14EDE8-6D1E-4186-93C7-4B323396AAEA}"/>
              </a:ext>
            </a:extLst>
          </p:cNvPr>
          <p:cNvPicPr>
            <a:picLocks noChangeAspect="1"/>
          </p:cNvPicPr>
          <p:nvPr/>
        </p:nvPicPr>
        <p:blipFill>
          <a:blip r:embed="rId2"/>
          <a:stretch>
            <a:fillRect/>
          </a:stretch>
        </p:blipFill>
        <p:spPr>
          <a:xfrm>
            <a:off x="2773693" y="3228668"/>
            <a:ext cx="5112705" cy="3351184"/>
          </a:xfrm>
          <a:prstGeom prst="rect">
            <a:avLst/>
          </a:prstGeom>
        </p:spPr>
      </p:pic>
    </p:spTree>
    <p:extLst>
      <p:ext uri="{BB962C8B-B14F-4D97-AF65-F5344CB8AC3E}">
        <p14:creationId xmlns:p14="http://schemas.microsoft.com/office/powerpoint/2010/main" val="1430625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F2208-A890-4F89-A13D-0C6178CC4FAD}"/>
              </a:ext>
            </a:extLst>
          </p:cNvPr>
          <p:cNvSpPr>
            <a:spLocks noGrp="1"/>
          </p:cNvSpPr>
          <p:nvPr>
            <p:ph type="title"/>
          </p:nvPr>
        </p:nvSpPr>
        <p:spPr>
          <a:xfrm>
            <a:off x="379089" y="511253"/>
            <a:ext cx="9626045" cy="900297"/>
          </a:xfrm>
        </p:spPr>
        <p:txBody>
          <a:bodyPr>
            <a:normAutofit fontScale="90000"/>
          </a:bodyPr>
          <a:lstStyle/>
          <a:p>
            <a:r>
              <a:rPr lang="en-US" dirty="0"/>
              <a:t>Assessment: Scavenger Hunt</a:t>
            </a:r>
          </a:p>
        </p:txBody>
      </p:sp>
      <p:sp>
        <p:nvSpPr>
          <p:cNvPr id="3" name="Text Placeholder 2">
            <a:extLst>
              <a:ext uri="{FF2B5EF4-FFF2-40B4-BE49-F238E27FC236}">
                <a16:creationId xmlns:a16="http://schemas.microsoft.com/office/drawing/2014/main" id="{0F9C376C-3A79-42A3-8277-CF2D023E4EAE}"/>
              </a:ext>
            </a:extLst>
          </p:cNvPr>
          <p:cNvSpPr>
            <a:spLocks noGrp="1"/>
          </p:cNvSpPr>
          <p:nvPr>
            <p:ph type="body" idx="1"/>
          </p:nvPr>
        </p:nvSpPr>
        <p:spPr>
          <a:xfrm>
            <a:off x="458988" y="1426549"/>
            <a:ext cx="8899581" cy="1173036"/>
          </a:xfrm>
        </p:spPr>
        <p:txBody>
          <a:bodyPr>
            <a:normAutofit fontScale="77500" lnSpcReduction="20000"/>
          </a:bodyPr>
          <a:lstStyle/>
          <a:p>
            <a:pPr marL="342900" indent="-342900">
              <a:buFont typeface="Arial" panose="020B0604020202020204" pitchFamily="34" charset="0"/>
              <a:buChar char="•"/>
            </a:pPr>
            <a:r>
              <a:rPr lang="en-US" dirty="0"/>
              <a:t>Last stop on the hunt included a QR code to a feedback survey</a:t>
            </a:r>
          </a:p>
          <a:p>
            <a:pPr marL="342900" indent="-342900">
              <a:buFont typeface="Arial" panose="020B0604020202020204" pitchFamily="34" charset="0"/>
              <a:buChar char="•"/>
            </a:pPr>
            <a:r>
              <a:rPr lang="en-US" dirty="0"/>
              <a:t>150 total responses</a:t>
            </a:r>
          </a:p>
          <a:p>
            <a:pPr marL="342900" indent="-342900">
              <a:buFont typeface="Arial" panose="020B0604020202020204" pitchFamily="34" charset="0"/>
              <a:buChar char="•"/>
            </a:pPr>
            <a:r>
              <a:rPr lang="en-US" dirty="0"/>
              <a:t>List three things you learned. What was most helpful? What remaining questions do you have?</a:t>
            </a:r>
          </a:p>
        </p:txBody>
      </p:sp>
      <p:pic>
        <p:nvPicPr>
          <p:cNvPr id="4" name="Picture 3">
            <a:extLst>
              <a:ext uri="{FF2B5EF4-FFF2-40B4-BE49-F238E27FC236}">
                <a16:creationId xmlns:a16="http://schemas.microsoft.com/office/drawing/2014/main" id="{317A66A6-8AB1-4B0B-B1D8-34D472CEC423}"/>
              </a:ext>
            </a:extLst>
          </p:cNvPr>
          <p:cNvPicPr>
            <a:picLocks noChangeAspect="1"/>
          </p:cNvPicPr>
          <p:nvPr/>
        </p:nvPicPr>
        <p:blipFill>
          <a:blip r:embed="rId2"/>
          <a:stretch>
            <a:fillRect/>
          </a:stretch>
        </p:blipFill>
        <p:spPr>
          <a:xfrm>
            <a:off x="2310661" y="2689934"/>
            <a:ext cx="6557668" cy="3972029"/>
          </a:xfrm>
          <a:prstGeom prst="rect">
            <a:avLst/>
          </a:prstGeom>
        </p:spPr>
      </p:pic>
      <p:sp>
        <p:nvSpPr>
          <p:cNvPr id="6" name="Rectangle: Rounded Corners 5">
            <a:extLst>
              <a:ext uri="{FF2B5EF4-FFF2-40B4-BE49-F238E27FC236}">
                <a16:creationId xmlns:a16="http://schemas.microsoft.com/office/drawing/2014/main" id="{41D849CD-2693-4A74-A0D0-BDD1BB6BEB5B}"/>
              </a:ext>
            </a:extLst>
          </p:cNvPr>
          <p:cNvSpPr/>
          <p:nvPr/>
        </p:nvSpPr>
        <p:spPr>
          <a:xfrm rot="1517960">
            <a:off x="9418093" y="3524079"/>
            <a:ext cx="2041864" cy="7368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can I check out a book?</a:t>
            </a:r>
          </a:p>
        </p:txBody>
      </p:sp>
      <p:sp>
        <p:nvSpPr>
          <p:cNvPr id="7" name="Oval 6">
            <a:extLst>
              <a:ext uri="{FF2B5EF4-FFF2-40B4-BE49-F238E27FC236}">
                <a16:creationId xmlns:a16="http://schemas.microsoft.com/office/drawing/2014/main" id="{89343D67-9B51-4E67-9B37-98C2D36B83FC}"/>
              </a:ext>
            </a:extLst>
          </p:cNvPr>
          <p:cNvSpPr/>
          <p:nvPr/>
        </p:nvSpPr>
        <p:spPr>
          <a:xfrm rot="20333216">
            <a:off x="385813" y="3271740"/>
            <a:ext cx="1485126" cy="1570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are the library hours?</a:t>
            </a:r>
          </a:p>
        </p:txBody>
      </p:sp>
      <p:sp>
        <p:nvSpPr>
          <p:cNvPr id="8" name="Arrow: Pentagon 7">
            <a:extLst>
              <a:ext uri="{FF2B5EF4-FFF2-40B4-BE49-F238E27FC236}">
                <a16:creationId xmlns:a16="http://schemas.microsoft.com/office/drawing/2014/main" id="{F57900C2-D493-45E4-95E2-B20AF047A93D}"/>
              </a:ext>
            </a:extLst>
          </p:cNvPr>
          <p:cNvSpPr/>
          <p:nvPr/>
        </p:nvSpPr>
        <p:spPr>
          <a:xfrm rot="20282820">
            <a:off x="538951" y="5159818"/>
            <a:ext cx="1704514" cy="967666"/>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tx1"/>
                </a:solidFill>
                <a:effectLst>
                  <a:outerShdw blurRad="38100" dist="19050" dir="2700000" algn="tl" rotWithShape="0">
                    <a:schemeClr val="dk1">
                      <a:alpha val="40000"/>
                    </a:schemeClr>
                  </a:outerShdw>
                </a:effectLst>
              </a:rPr>
              <a:t>How do I book a study room?</a:t>
            </a:r>
          </a:p>
        </p:txBody>
      </p:sp>
      <p:sp>
        <p:nvSpPr>
          <p:cNvPr id="9" name="Star: 7 Points 8">
            <a:extLst>
              <a:ext uri="{FF2B5EF4-FFF2-40B4-BE49-F238E27FC236}">
                <a16:creationId xmlns:a16="http://schemas.microsoft.com/office/drawing/2014/main" id="{892244C8-3AD4-44E3-8A40-CE3076BA4AD5}"/>
              </a:ext>
            </a:extLst>
          </p:cNvPr>
          <p:cNvSpPr/>
          <p:nvPr/>
        </p:nvSpPr>
        <p:spPr>
          <a:xfrm rot="1019832">
            <a:off x="9658904" y="226767"/>
            <a:ext cx="2307254" cy="2399562"/>
          </a:xfrm>
          <a:prstGeom prst="star7">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tx1"/>
                </a:solidFill>
                <a:effectLst>
                  <a:outerShdw blurRad="38100" dist="19050" dir="2700000" algn="tl" rotWithShape="0">
                    <a:schemeClr val="dk1">
                      <a:alpha val="40000"/>
                    </a:schemeClr>
                  </a:outerShdw>
                </a:effectLst>
              </a:rPr>
              <a:t>The library has lots of cool spaces!</a:t>
            </a:r>
          </a:p>
        </p:txBody>
      </p:sp>
      <p:sp>
        <p:nvSpPr>
          <p:cNvPr id="10" name="Oval 9">
            <a:extLst>
              <a:ext uri="{FF2B5EF4-FFF2-40B4-BE49-F238E27FC236}">
                <a16:creationId xmlns:a16="http://schemas.microsoft.com/office/drawing/2014/main" id="{92F2619B-FEAE-4590-8D75-A8946AC893B8}"/>
              </a:ext>
            </a:extLst>
          </p:cNvPr>
          <p:cNvSpPr/>
          <p:nvPr/>
        </p:nvSpPr>
        <p:spPr>
          <a:xfrm rot="1341452">
            <a:off x="9153630" y="4859234"/>
            <a:ext cx="1703008" cy="86034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tx1"/>
                </a:solidFill>
                <a:effectLst>
                  <a:outerShdw blurRad="38100" dist="19050" dir="2700000" algn="tl" rotWithShape="0">
                    <a:schemeClr val="dk1">
                      <a:alpha val="40000"/>
                    </a:schemeClr>
                  </a:outerShdw>
                </a:effectLst>
              </a:rPr>
              <a:t>How do I print?</a:t>
            </a:r>
          </a:p>
        </p:txBody>
      </p:sp>
    </p:spTree>
    <p:extLst>
      <p:ext uri="{BB962C8B-B14F-4D97-AF65-F5344CB8AC3E}">
        <p14:creationId xmlns:p14="http://schemas.microsoft.com/office/powerpoint/2010/main" val="4120306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358D2-3A3A-44D6-94B1-B3AB8525871E}"/>
              </a:ext>
            </a:extLst>
          </p:cNvPr>
          <p:cNvSpPr>
            <a:spLocks noGrp="1"/>
          </p:cNvSpPr>
          <p:nvPr>
            <p:ph type="title"/>
          </p:nvPr>
        </p:nvSpPr>
        <p:spPr>
          <a:xfrm>
            <a:off x="458988" y="360332"/>
            <a:ext cx="9696569" cy="953563"/>
          </a:xfrm>
        </p:spPr>
        <p:txBody>
          <a:bodyPr/>
          <a:lstStyle/>
          <a:p>
            <a:r>
              <a:rPr lang="en-US" dirty="0"/>
              <a:t>Assessment: Instruction </a:t>
            </a:r>
          </a:p>
        </p:txBody>
      </p:sp>
      <p:sp>
        <p:nvSpPr>
          <p:cNvPr id="3" name="Text Placeholder 2">
            <a:extLst>
              <a:ext uri="{FF2B5EF4-FFF2-40B4-BE49-F238E27FC236}">
                <a16:creationId xmlns:a16="http://schemas.microsoft.com/office/drawing/2014/main" id="{A68FE68C-164C-40DF-A28D-02984367B79C}"/>
              </a:ext>
            </a:extLst>
          </p:cNvPr>
          <p:cNvSpPr>
            <a:spLocks noGrp="1"/>
          </p:cNvSpPr>
          <p:nvPr>
            <p:ph type="body" idx="1"/>
          </p:nvPr>
        </p:nvSpPr>
        <p:spPr>
          <a:xfrm>
            <a:off x="458988" y="1742676"/>
            <a:ext cx="9696569" cy="1135294"/>
          </a:xfrm>
        </p:spPr>
        <p:txBody>
          <a:bodyPr>
            <a:normAutofit fontScale="85000" lnSpcReduction="10000"/>
          </a:bodyPr>
          <a:lstStyle/>
          <a:p>
            <a:pPr marL="342900" indent="-342900">
              <a:buFont typeface="Arial" panose="020B0604020202020204" pitchFamily="34" charset="0"/>
              <a:buChar char="•"/>
            </a:pPr>
            <a:r>
              <a:rPr lang="en-US" dirty="0"/>
              <a:t>Librarians were able to share a feedback survey with students in some sections.</a:t>
            </a:r>
          </a:p>
          <a:p>
            <a:pPr marL="342900" indent="-342900">
              <a:buFont typeface="Arial" panose="020B0604020202020204" pitchFamily="34" charset="0"/>
              <a:buChar char="•"/>
            </a:pPr>
            <a:r>
              <a:rPr lang="en-US" dirty="0"/>
              <a:t>Sessions were tailored to each specific course, so content varied</a:t>
            </a:r>
          </a:p>
          <a:p>
            <a:pPr marL="342900" indent="-342900">
              <a:buFont typeface="Arial" panose="020B0604020202020204" pitchFamily="34" charset="0"/>
              <a:buChar char="•"/>
            </a:pPr>
            <a:r>
              <a:rPr lang="en-US" dirty="0"/>
              <a:t>51 total responses</a:t>
            </a:r>
          </a:p>
        </p:txBody>
      </p:sp>
      <p:sp>
        <p:nvSpPr>
          <p:cNvPr id="4" name="Oval 3">
            <a:extLst>
              <a:ext uri="{FF2B5EF4-FFF2-40B4-BE49-F238E27FC236}">
                <a16:creationId xmlns:a16="http://schemas.microsoft.com/office/drawing/2014/main" id="{A1D9A168-8B7C-490D-BFF8-FBE2AA02D5BA}"/>
              </a:ext>
            </a:extLst>
          </p:cNvPr>
          <p:cNvSpPr/>
          <p:nvPr/>
        </p:nvSpPr>
        <p:spPr>
          <a:xfrm>
            <a:off x="1056205" y="3670024"/>
            <a:ext cx="1642369" cy="1056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Lateral Reading</a:t>
            </a:r>
          </a:p>
        </p:txBody>
      </p:sp>
      <p:sp>
        <p:nvSpPr>
          <p:cNvPr id="5" name="Oval 4">
            <a:extLst>
              <a:ext uri="{FF2B5EF4-FFF2-40B4-BE49-F238E27FC236}">
                <a16:creationId xmlns:a16="http://schemas.microsoft.com/office/drawing/2014/main" id="{F63E33FF-33C3-4716-9351-5DDE5661F408}"/>
              </a:ext>
            </a:extLst>
          </p:cNvPr>
          <p:cNvSpPr/>
          <p:nvPr/>
        </p:nvSpPr>
        <p:spPr>
          <a:xfrm>
            <a:off x="1263838" y="5179445"/>
            <a:ext cx="1748901" cy="1127464"/>
          </a:xfrm>
          <a:prstGeom prst="ellipse">
            <a:avLst/>
          </a:prstGeom>
          <a:solidFill>
            <a:srgbClr val="FFE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Finding Credible Sources</a:t>
            </a:r>
          </a:p>
        </p:txBody>
      </p:sp>
      <p:sp>
        <p:nvSpPr>
          <p:cNvPr id="6" name="Oval 5">
            <a:extLst>
              <a:ext uri="{FF2B5EF4-FFF2-40B4-BE49-F238E27FC236}">
                <a16:creationId xmlns:a16="http://schemas.microsoft.com/office/drawing/2014/main" id="{83E8F60D-2960-4932-963E-112DD7254F58}"/>
              </a:ext>
            </a:extLst>
          </p:cNvPr>
          <p:cNvSpPr/>
          <p:nvPr/>
        </p:nvSpPr>
        <p:spPr>
          <a:xfrm>
            <a:off x="9444087" y="2250492"/>
            <a:ext cx="1748901" cy="1127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Interlibrary loan</a:t>
            </a:r>
          </a:p>
        </p:txBody>
      </p:sp>
      <p:sp>
        <p:nvSpPr>
          <p:cNvPr id="8" name="Oval 7">
            <a:extLst>
              <a:ext uri="{FF2B5EF4-FFF2-40B4-BE49-F238E27FC236}">
                <a16:creationId xmlns:a16="http://schemas.microsoft.com/office/drawing/2014/main" id="{7B4E1589-A344-40E1-9445-C95F0A1400FD}"/>
              </a:ext>
            </a:extLst>
          </p:cNvPr>
          <p:cNvSpPr/>
          <p:nvPr/>
        </p:nvSpPr>
        <p:spPr>
          <a:xfrm>
            <a:off x="9034565" y="5601809"/>
            <a:ext cx="1819923" cy="8958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APA/MLA format</a:t>
            </a:r>
          </a:p>
        </p:txBody>
      </p:sp>
      <p:sp>
        <p:nvSpPr>
          <p:cNvPr id="9" name="Oval 8">
            <a:extLst>
              <a:ext uri="{FF2B5EF4-FFF2-40B4-BE49-F238E27FC236}">
                <a16:creationId xmlns:a16="http://schemas.microsoft.com/office/drawing/2014/main" id="{0197289E-1543-4B99-A4DA-0A88D62CD33F}"/>
              </a:ext>
            </a:extLst>
          </p:cNvPr>
          <p:cNvSpPr/>
          <p:nvPr/>
        </p:nvSpPr>
        <p:spPr>
          <a:xfrm>
            <a:off x="8696752" y="4003152"/>
            <a:ext cx="1819923" cy="699116"/>
          </a:xfrm>
          <a:prstGeom prst="ellipse">
            <a:avLst/>
          </a:prstGeom>
          <a:solidFill>
            <a:srgbClr val="FFE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Library hours</a:t>
            </a:r>
          </a:p>
        </p:txBody>
      </p:sp>
      <p:sp>
        <p:nvSpPr>
          <p:cNvPr id="10" name="Oval 9">
            <a:extLst>
              <a:ext uri="{FF2B5EF4-FFF2-40B4-BE49-F238E27FC236}">
                <a16:creationId xmlns:a16="http://schemas.microsoft.com/office/drawing/2014/main" id="{779F5D7F-6105-41E0-B548-E59FD788767D}"/>
              </a:ext>
            </a:extLst>
          </p:cNvPr>
          <p:cNvSpPr/>
          <p:nvPr/>
        </p:nvSpPr>
        <p:spPr>
          <a:xfrm>
            <a:off x="8970153" y="532660"/>
            <a:ext cx="2237172" cy="781235"/>
          </a:xfrm>
          <a:prstGeom prst="ellipse">
            <a:avLst/>
          </a:prstGeom>
          <a:solidFill>
            <a:srgbClr val="FFE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Librarians are here to help!</a:t>
            </a:r>
          </a:p>
        </p:txBody>
      </p:sp>
      <p:graphicFrame>
        <p:nvGraphicFramePr>
          <p:cNvPr id="18" name="Chart 17">
            <a:extLst>
              <a:ext uri="{FF2B5EF4-FFF2-40B4-BE49-F238E27FC236}">
                <a16:creationId xmlns:a16="http://schemas.microsoft.com/office/drawing/2014/main" id="{5BD78AA4-B2DC-49B2-844D-1B3AEC157068}"/>
              </a:ext>
            </a:extLst>
          </p:cNvPr>
          <p:cNvGraphicFramePr/>
          <p:nvPr>
            <p:extLst>
              <p:ext uri="{D42A27DB-BD31-4B8C-83A1-F6EECF244321}">
                <p14:modId xmlns:p14="http://schemas.microsoft.com/office/powerpoint/2010/main" val="2022089761"/>
              </p:ext>
            </p:extLst>
          </p:nvPr>
        </p:nvGraphicFramePr>
        <p:xfrm>
          <a:off x="2698574" y="3218155"/>
          <a:ext cx="5855117" cy="31594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322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0334-5B41-4D3D-AA42-9FCD029CABD4}"/>
              </a:ext>
            </a:extLst>
          </p:cNvPr>
          <p:cNvSpPr>
            <a:spLocks noGrp="1"/>
          </p:cNvSpPr>
          <p:nvPr>
            <p:ph type="title"/>
          </p:nvPr>
        </p:nvSpPr>
        <p:spPr/>
        <p:txBody>
          <a:bodyPr/>
          <a:lstStyle/>
          <a:p>
            <a:r>
              <a:rPr lang="en-US" dirty="0"/>
              <a:t>Outcomes &amp; Outline</a:t>
            </a:r>
          </a:p>
        </p:txBody>
      </p:sp>
      <p:sp>
        <p:nvSpPr>
          <p:cNvPr id="3" name="Content Placeholder 2">
            <a:extLst>
              <a:ext uri="{FF2B5EF4-FFF2-40B4-BE49-F238E27FC236}">
                <a16:creationId xmlns:a16="http://schemas.microsoft.com/office/drawing/2014/main" id="{0CC312A8-E031-46F2-9F3E-6F1AEE43DC93}"/>
              </a:ext>
            </a:extLst>
          </p:cNvPr>
          <p:cNvSpPr>
            <a:spLocks noGrp="1"/>
          </p:cNvSpPr>
          <p:nvPr>
            <p:ph idx="1"/>
          </p:nvPr>
        </p:nvSpPr>
        <p:spPr>
          <a:xfrm>
            <a:off x="838199" y="1603683"/>
            <a:ext cx="9690219" cy="4351338"/>
          </a:xfrm>
        </p:spPr>
        <p:txBody>
          <a:bodyPr/>
          <a:lstStyle/>
          <a:p>
            <a:r>
              <a:rPr lang="en-US" u="sng" dirty="0"/>
              <a:t>Learning outcomes</a:t>
            </a:r>
            <a:r>
              <a:rPr lang="en-US" dirty="0"/>
              <a:t>:</a:t>
            </a:r>
          </a:p>
          <a:p>
            <a:pPr lvl="1"/>
            <a:r>
              <a:rPr lang="en-US" dirty="0"/>
              <a:t>Participants will:</a:t>
            </a:r>
          </a:p>
          <a:p>
            <a:pPr lvl="2"/>
            <a:r>
              <a:rPr lang="en-US" dirty="0"/>
              <a:t>Identify the variety of information literacy options offered in support of a new first-year course.</a:t>
            </a:r>
          </a:p>
          <a:p>
            <a:pPr lvl="2"/>
            <a:r>
              <a:rPr lang="en-US" dirty="0"/>
              <a:t>Evaluate this multi-level approach for the benefit of your library stakeholders.</a:t>
            </a:r>
          </a:p>
          <a:p>
            <a:r>
              <a:rPr lang="en-US" u="sng" dirty="0"/>
              <a:t>Outline</a:t>
            </a:r>
            <a:endParaRPr lang="en-US" dirty="0"/>
          </a:p>
          <a:p>
            <a:pPr lvl="1"/>
            <a:r>
              <a:rPr lang="en-US" dirty="0"/>
              <a:t>Background: Who we are</a:t>
            </a:r>
          </a:p>
          <a:p>
            <a:pPr lvl="1"/>
            <a:r>
              <a:rPr lang="en-US" dirty="0"/>
              <a:t>New General Education Curriculum &amp; First Year Course</a:t>
            </a:r>
          </a:p>
          <a:p>
            <a:pPr lvl="1"/>
            <a:r>
              <a:rPr lang="en-US" dirty="0"/>
              <a:t>Information Literacy Support</a:t>
            </a:r>
          </a:p>
          <a:p>
            <a:pPr lvl="1"/>
            <a:r>
              <a:rPr lang="en-US" dirty="0"/>
              <a:t>Assessment</a:t>
            </a:r>
          </a:p>
          <a:p>
            <a:endParaRPr lang="en-US" dirty="0"/>
          </a:p>
        </p:txBody>
      </p:sp>
    </p:spTree>
    <p:extLst>
      <p:ext uri="{BB962C8B-B14F-4D97-AF65-F5344CB8AC3E}">
        <p14:creationId xmlns:p14="http://schemas.microsoft.com/office/powerpoint/2010/main" val="1156473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DC593-33E2-4BDB-A7F7-271287052873}"/>
              </a:ext>
            </a:extLst>
          </p:cNvPr>
          <p:cNvSpPr>
            <a:spLocks noGrp="1"/>
          </p:cNvSpPr>
          <p:nvPr>
            <p:ph type="title"/>
          </p:nvPr>
        </p:nvSpPr>
        <p:spPr>
          <a:xfrm>
            <a:off x="441232" y="466864"/>
            <a:ext cx="9696569" cy="891419"/>
          </a:xfrm>
        </p:spPr>
        <p:txBody>
          <a:bodyPr>
            <a:normAutofit fontScale="90000"/>
          </a:bodyPr>
          <a:lstStyle/>
          <a:p>
            <a:r>
              <a:rPr lang="en-US" dirty="0"/>
              <a:t>Take-aways</a:t>
            </a:r>
          </a:p>
        </p:txBody>
      </p:sp>
      <p:sp>
        <p:nvSpPr>
          <p:cNvPr id="3" name="Text Placeholder 2">
            <a:extLst>
              <a:ext uri="{FF2B5EF4-FFF2-40B4-BE49-F238E27FC236}">
                <a16:creationId xmlns:a16="http://schemas.microsoft.com/office/drawing/2014/main" id="{6E4C5021-BF09-4CB0-A4EC-796601D3F96E}"/>
              </a:ext>
            </a:extLst>
          </p:cNvPr>
          <p:cNvSpPr>
            <a:spLocks noGrp="1"/>
          </p:cNvSpPr>
          <p:nvPr>
            <p:ph type="body" idx="1"/>
          </p:nvPr>
        </p:nvSpPr>
        <p:spPr>
          <a:xfrm>
            <a:off x="831850" y="1873189"/>
            <a:ext cx="9696569" cy="4216462"/>
          </a:xfrm>
        </p:spPr>
        <p:txBody>
          <a:bodyPr numCol="2">
            <a:normAutofit fontScale="40000" lnSpcReduction="20000"/>
          </a:bodyPr>
          <a:lstStyle/>
          <a:p>
            <a:r>
              <a:rPr lang="en-US" sz="5000" b="1" u="sng" dirty="0"/>
              <a:t>What went well?</a:t>
            </a:r>
            <a:r>
              <a:rPr lang="en-US" sz="5000" b="1" dirty="0"/>
              <a:t>		</a:t>
            </a:r>
          </a:p>
          <a:p>
            <a:pPr marL="342900" indent="-342900">
              <a:buFont typeface="Arial" panose="020B0604020202020204" pitchFamily="34" charset="0"/>
              <a:buChar char="•"/>
            </a:pPr>
            <a:r>
              <a:rPr lang="en-US" sz="5000" dirty="0"/>
              <a:t>Early communication with ASC101 faculty and high interest</a:t>
            </a:r>
          </a:p>
          <a:p>
            <a:pPr marL="342900" indent="-342900">
              <a:buFont typeface="Arial" panose="020B0604020202020204" pitchFamily="34" charset="0"/>
              <a:buChar char="•"/>
            </a:pPr>
            <a:r>
              <a:rPr lang="en-US" sz="5000" dirty="0"/>
              <a:t>Connected students with library </a:t>
            </a:r>
            <a:br>
              <a:rPr lang="en-US" sz="5000" dirty="0"/>
            </a:br>
            <a:r>
              <a:rPr lang="en-US" sz="5000" dirty="0"/>
              <a:t>early in the semester</a:t>
            </a:r>
          </a:p>
          <a:p>
            <a:pPr marL="342900" indent="-342900">
              <a:buFont typeface="Arial" panose="020B0604020202020204" pitchFamily="34" charset="0"/>
              <a:buChar char="•"/>
            </a:pPr>
            <a:r>
              <a:rPr lang="en-US" sz="5000" dirty="0"/>
              <a:t>Able to reach the majority of class sections, some with multiple interventions</a:t>
            </a:r>
          </a:p>
          <a:p>
            <a:pPr marL="342900" indent="-342900">
              <a:buFont typeface="Arial" panose="020B0604020202020204" pitchFamily="34" charset="0"/>
              <a:buChar char="•"/>
            </a:pPr>
            <a:r>
              <a:rPr lang="en-US" sz="5000" dirty="0"/>
              <a:t>All feedback was overwhelmingly </a:t>
            </a:r>
            <a:br>
              <a:rPr lang="en-US" sz="5000" dirty="0"/>
            </a:br>
            <a:r>
              <a:rPr lang="en-US" sz="5000" dirty="0"/>
              <a:t>positive</a:t>
            </a:r>
          </a:p>
          <a:p>
            <a:pPr marL="342900" indent="-342900">
              <a:buFont typeface="Arial" panose="020B0604020202020204" pitchFamily="34" charset="0"/>
              <a:buChar char="•"/>
            </a:pPr>
            <a:endParaRPr lang="en-US" sz="5000" b="1" dirty="0"/>
          </a:p>
          <a:p>
            <a:pPr marL="342900" indent="-342900">
              <a:buFont typeface="Arial" panose="020B0604020202020204" pitchFamily="34" charset="0"/>
              <a:buChar char="•"/>
            </a:pPr>
            <a:endParaRPr lang="en-US" sz="5000" b="1" dirty="0"/>
          </a:p>
          <a:p>
            <a:pPr marL="342900" indent="-342900">
              <a:buFont typeface="Arial" panose="020B0604020202020204" pitchFamily="34" charset="0"/>
              <a:buChar char="•"/>
            </a:pPr>
            <a:endParaRPr lang="en-US" sz="5000" b="1" dirty="0"/>
          </a:p>
          <a:p>
            <a:pPr marL="342900" indent="-342900">
              <a:buFont typeface="Arial" panose="020B0604020202020204" pitchFamily="34" charset="0"/>
              <a:buChar char="•"/>
            </a:pPr>
            <a:endParaRPr lang="en-US" sz="5000" b="1" dirty="0"/>
          </a:p>
          <a:p>
            <a:r>
              <a:rPr lang="en-US" sz="5000" b="1" u="sng" dirty="0"/>
              <a:t>How can we do better?</a:t>
            </a:r>
          </a:p>
          <a:p>
            <a:pPr marL="342900" indent="-342900">
              <a:buFont typeface="Arial" panose="020B0604020202020204" pitchFamily="34" charset="0"/>
              <a:buChar char="•"/>
            </a:pPr>
            <a:r>
              <a:rPr lang="en-US" sz="5000" dirty="0"/>
              <a:t>Immediately realized we needed to simplify the scavenger hunt</a:t>
            </a:r>
          </a:p>
          <a:p>
            <a:pPr marL="342900" indent="-342900">
              <a:buFont typeface="Arial" panose="020B0604020202020204" pitchFamily="34" charset="0"/>
              <a:buChar char="•"/>
            </a:pPr>
            <a:r>
              <a:rPr lang="en-US" sz="5000" dirty="0"/>
              <a:t>Students who had only library instruction missed “tour” type information</a:t>
            </a:r>
          </a:p>
          <a:p>
            <a:pPr marL="342900" indent="-342900">
              <a:buFont typeface="Arial" panose="020B0604020202020204" pitchFamily="34" charset="0"/>
              <a:buChar char="•"/>
            </a:pPr>
            <a:r>
              <a:rPr lang="en-US" sz="5000" dirty="0"/>
              <a:t>Consider streamlining and clarifying options. Heavy work load for all librarians and overlap with FYS and ENG101</a:t>
            </a:r>
          </a:p>
          <a:p>
            <a:pPr marL="342900" indent="-342900">
              <a:buFont typeface="Arial" panose="020B0604020202020204" pitchFamily="34" charset="0"/>
              <a:buChar char="•"/>
            </a:pPr>
            <a:r>
              <a:rPr lang="en-US" sz="5000" dirty="0"/>
              <a:t>Scheduling of instruction sessions closer to student time of need</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endParaRPr lang="en-US" b="1" dirty="0"/>
          </a:p>
        </p:txBody>
      </p:sp>
    </p:spTree>
    <p:extLst>
      <p:ext uri="{BB962C8B-B14F-4D97-AF65-F5344CB8AC3E}">
        <p14:creationId xmlns:p14="http://schemas.microsoft.com/office/powerpoint/2010/main" val="649493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774F3-4F3D-4939-9BC6-4B8E2598F184}"/>
              </a:ext>
            </a:extLst>
          </p:cNvPr>
          <p:cNvSpPr>
            <a:spLocks noGrp="1"/>
          </p:cNvSpPr>
          <p:nvPr>
            <p:ph type="title"/>
          </p:nvPr>
        </p:nvSpPr>
        <p:spPr>
          <a:xfrm>
            <a:off x="760829" y="946259"/>
            <a:ext cx="9696569" cy="989074"/>
          </a:xfrm>
        </p:spPr>
        <p:txBody>
          <a:bodyPr>
            <a:noAutofit/>
          </a:bodyPr>
          <a:lstStyle/>
          <a:p>
            <a:r>
              <a:rPr lang="en-US" sz="7200" dirty="0"/>
              <a:t>Thank you!</a:t>
            </a:r>
          </a:p>
        </p:txBody>
      </p:sp>
      <p:sp>
        <p:nvSpPr>
          <p:cNvPr id="3" name="Text Placeholder 2">
            <a:extLst>
              <a:ext uri="{FF2B5EF4-FFF2-40B4-BE49-F238E27FC236}">
                <a16:creationId xmlns:a16="http://schemas.microsoft.com/office/drawing/2014/main" id="{DE271847-87F7-4712-8F97-F4B70FC043DA}"/>
              </a:ext>
            </a:extLst>
          </p:cNvPr>
          <p:cNvSpPr>
            <a:spLocks noGrp="1"/>
          </p:cNvSpPr>
          <p:nvPr>
            <p:ph type="body" idx="1"/>
          </p:nvPr>
        </p:nvSpPr>
        <p:spPr>
          <a:xfrm>
            <a:off x="618786" y="3160158"/>
            <a:ext cx="9696569" cy="1500187"/>
          </a:xfrm>
        </p:spPr>
        <p:txBody>
          <a:bodyPr>
            <a:normAutofit/>
          </a:bodyPr>
          <a:lstStyle/>
          <a:p>
            <a:r>
              <a:rPr lang="en-US" sz="7200" dirty="0">
                <a:solidFill>
                  <a:srgbClr val="0055B8"/>
                </a:solidFill>
              </a:rPr>
              <a:t>Questions?</a:t>
            </a:r>
          </a:p>
        </p:txBody>
      </p:sp>
    </p:spTree>
    <p:extLst>
      <p:ext uri="{BB962C8B-B14F-4D97-AF65-F5344CB8AC3E}">
        <p14:creationId xmlns:p14="http://schemas.microsoft.com/office/powerpoint/2010/main" val="2122877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3A7A-6F11-9045-9691-B642D4889356}"/>
              </a:ext>
            </a:extLst>
          </p:cNvPr>
          <p:cNvSpPr>
            <a:spLocks noGrp="1"/>
          </p:cNvSpPr>
          <p:nvPr>
            <p:ph type="title"/>
          </p:nvPr>
        </p:nvSpPr>
        <p:spPr>
          <a:xfrm>
            <a:off x="730251" y="610612"/>
            <a:ext cx="4728440" cy="867206"/>
          </a:xfrm>
        </p:spPr>
        <p:txBody>
          <a:bodyPr>
            <a:normAutofit fontScale="90000"/>
          </a:bodyPr>
          <a:lstStyle/>
          <a:p>
            <a:r>
              <a:rPr lang="en-US" dirty="0"/>
              <a:t>Who are we? </a:t>
            </a:r>
          </a:p>
        </p:txBody>
      </p:sp>
      <p:sp>
        <p:nvSpPr>
          <p:cNvPr id="3" name="Text Placeholder 2">
            <a:extLst>
              <a:ext uri="{FF2B5EF4-FFF2-40B4-BE49-F238E27FC236}">
                <a16:creationId xmlns:a16="http://schemas.microsoft.com/office/drawing/2014/main" id="{B121D7FD-142B-1B4B-A01E-1CC9E168007D}"/>
              </a:ext>
            </a:extLst>
          </p:cNvPr>
          <p:cNvSpPr>
            <a:spLocks noGrp="1"/>
          </p:cNvSpPr>
          <p:nvPr>
            <p:ph type="body" idx="1"/>
          </p:nvPr>
        </p:nvSpPr>
        <p:spPr>
          <a:xfrm>
            <a:off x="831850" y="1560946"/>
            <a:ext cx="5338041" cy="4886036"/>
          </a:xfrm>
        </p:spPr>
        <p:txBody>
          <a:bodyPr>
            <a:normAutofit fontScale="92500" lnSpcReduction="20000"/>
          </a:bodyPr>
          <a:lstStyle/>
          <a:p>
            <a:pPr marL="342900" indent="-342900">
              <a:buFont typeface="Arial" panose="020B0604020202020204" pitchFamily="34" charset="0"/>
              <a:buChar char="•"/>
            </a:pPr>
            <a:r>
              <a:rPr lang="en-US" dirty="0"/>
              <a:t>Widener University – Main Campus</a:t>
            </a:r>
          </a:p>
          <a:p>
            <a:pPr marL="800100" lvl="1" indent="-342900">
              <a:buFont typeface="Arial" panose="020B0604020202020204" pitchFamily="34" charset="0"/>
              <a:buChar char="•"/>
            </a:pPr>
            <a:r>
              <a:rPr lang="en-US" dirty="0"/>
              <a:t>Chester, PA; about 20 minutes south of Philadelphia</a:t>
            </a:r>
          </a:p>
          <a:p>
            <a:pPr marL="800100" lvl="1" indent="-342900">
              <a:buFont typeface="Arial" panose="020B0604020202020204" pitchFamily="34" charset="0"/>
              <a:buChar char="•"/>
            </a:pPr>
            <a:r>
              <a:rPr lang="en-US" dirty="0"/>
              <a:t>Private, Co-ed, Doctoral/Research—Intensive</a:t>
            </a:r>
          </a:p>
          <a:p>
            <a:pPr marL="800100" lvl="1" indent="-342900">
              <a:buFont typeface="Arial" panose="020B0604020202020204" pitchFamily="34" charset="0"/>
              <a:buChar char="•"/>
            </a:pPr>
            <a:r>
              <a:rPr lang="en-US" dirty="0"/>
              <a:t>4500 undergraduate and graduate students on main campus</a:t>
            </a:r>
          </a:p>
          <a:p>
            <a:pPr marL="800100" lvl="1" indent="-342900">
              <a:buFont typeface="Arial" panose="020B0604020202020204" pitchFamily="34" charset="0"/>
              <a:buChar char="•"/>
            </a:pPr>
            <a:r>
              <a:rPr lang="en-US" dirty="0"/>
              <a:t>Six Schools/Colleges: Arts &amp; Sciences, Health &amp; Human Services, Business, Engineering, Nursing and the Center for Graduate and Continuing Studies</a:t>
            </a:r>
          </a:p>
          <a:p>
            <a:pPr marL="342900" indent="-342900">
              <a:buFont typeface="Arial" panose="020B0604020202020204" pitchFamily="34" charset="0"/>
              <a:buChar char="•"/>
            </a:pPr>
            <a:r>
              <a:rPr lang="en-US" dirty="0"/>
              <a:t>Wolfgram Memorial Library</a:t>
            </a:r>
          </a:p>
          <a:p>
            <a:pPr marL="800100" lvl="1" indent="-342900">
              <a:buFont typeface="Arial" panose="020B0604020202020204" pitchFamily="34" charset="0"/>
              <a:buChar char="•"/>
            </a:pPr>
            <a:r>
              <a:rPr lang="en-US" dirty="0"/>
              <a:t>7 Librarian Faculty, including the Executive Director</a:t>
            </a:r>
          </a:p>
          <a:p>
            <a:pPr marL="800100" lvl="1" indent="-342900">
              <a:buFont typeface="Arial" panose="020B0604020202020204" pitchFamily="34" charset="0"/>
              <a:buChar char="•"/>
            </a:pPr>
            <a:r>
              <a:rPr lang="en-US" dirty="0"/>
              <a:t>Offer research support and virtual assistance 7 days/week</a:t>
            </a:r>
          </a:p>
          <a:p>
            <a:pPr marL="800100" lvl="1" indent="-342900">
              <a:buFont typeface="Arial" panose="020B0604020202020204" pitchFamily="34" charset="0"/>
              <a:buChar char="•"/>
            </a:pPr>
            <a:r>
              <a:rPr lang="en-US" dirty="0"/>
              <a:t>Liaison services to all subject areas, including outreach, collection management and information literacy</a:t>
            </a:r>
          </a:p>
          <a:p>
            <a:pPr marL="800100" lvl="1"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8A412A75-C0BB-44FD-BACB-188A7A7E64C0}"/>
              </a:ext>
            </a:extLst>
          </p:cNvPr>
          <p:cNvPicPr>
            <a:picLocks noChangeAspect="1"/>
          </p:cNvPicPr>
          <p:nvPr/>
        </p:nvPicPr>
        <p:blipFill>
          <a:blip r:embed="rId2"/>
          <a:stretch>
            <a:fillRect/>
          </a:stretch>
        </p:blipFill>
        <p:spPr>
          <a:xfrm>
            <a:off x="6316807" y="492846"/>
            <a:ext cx="5699702" cy="4505325"/>
          </a:xfrm>
          <a:prstGeom prst="rect">
            <a:avLst/>
          </a:prstGeom>
        </p:spPr>
      </p:pic>
    </p:spTree>
    <p:extLst>
      <p:ext uri="{BB962C8B-B14F-4D97-AF65-F5344CB8AC3E}">
        <p14:creationId xmlns:p14="http://schemas.microsoft.com/office/powerpoint/2010/main" val="2243679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4599-AA40-412C-8EFC-AA6D4BF58E26}"/>
              </a:ext>
            </a:extLst>
          </p:cNvPr>
          <p:cNvSpPr>
            <a:spLocks noGrp="1"/>
          </p:cNvSpPr>
          <p:nvPr>
            <p:ph type="title"/>
          </p:nvPr>
        </p:nvSpPr>
        <p:spPr/>
        <p:txBody>
          <a:bodyPr/>
          <a:lstStyle/>
          <a:p>
            <a:r>
              <a:rPr lang="en-US" dirty="0"/>
              <a:t>Foundations and Transformations – New General Education Curriculum</a:t>
            </a:r>
          </a:p>
        </p:txBody>
      </p:sp>
      <p:sp>
        <p:nvSpPr>
          <p:cNvPr id="3" name="Content Placeholder 2">
            <a:extLst>
              <a:ext uri="{FF2B5EF4-FFF2-40B4-BE49-F238E27FC236}">
                <a16:creationId xmlns:a16="http://schemas.microsoft.com/office/drawing/2014/main" id="{D04B8898-2944-4834-A965-485475428164}"/>
              </a:ext>
            </a:extLst>
          </p:cNvPr>
          <p:cNvSpPr>
            <a:spLocks noGrp="1"/>
          </p:cNvSpPr>
          <p:nvPr>
            <p:ph idx="1"/>
          </p:nvPr>
        </p:nvSpPr>
        <p:spPr/>
        <p:txBody>
          <a:bodyPr vert="horz" lIns="91440" tIns="45720" rIns="91440" bIns="45720" rtlCol="0" anchor="t">
            <a:normAutofit/>
          </a:bodyPr>
          <a:lstStyle/>
          <a:p>
            <a:pPr marL="0" indent="0">
              <a:buNone/>
            </a:pPr>
            <a:r>
              <a:rPr lang="en-US" dirty="0"/>
              <a:t>The program is designed to transform students, to develop ways of being, knowing, and doing that foster the habits of:</a:t>
            </a:r>
            <a:br>
              <a:rPr lang="en-US" dirty="0"/>
            </a:br>
            <a:endParaRPr lang="en-US" dirty="0"/>
          </a:p>
          <a:p>
            <a:pPr lvl="1"/>
            <a:r>
              <a:rPr lang="en-US" dirty="0"/>
              <a:t>curiosity and creativity,</a:t>
            </a:r>
            <a:br>
              <a:rPr lang="en-US" dirty="0"/>
            </a:br>
            <a:endParaRPr lang="en-US" dirty="0"/>
          </a:p>
          <a:p>
            <a:pPr lvl="1"/>
            <a:r>
              <a:rPr lang="en-US" dirty="0"/>
              <a:t>the ability to grapple with complexity and ambiguity,</a:t>
            </a:r>
            <a:br>
              <a:rPr lang="en-US" dirty="0"/>
            </a:br>
            <a:endParaRPr lang="en-US" dirty="0"/>
          </a:p>
          <a:p>
            <a:pPr lvl="1"/>
            <a:r>
              <a:rPr lang="en-US" dirty="0"/>
              <a:t>the commitment to responsible citizenship and social justice,</a:t>
            </a:r>
            <a:br>
              <a:rPr lang="en-US" dirty="0"/>
            </a:br>
            <a:endParaRPr lang="en-US" dirty="0"/>
          </a:p>
          <a:p>
            <a:pPr lvl="1"/>
            <a:r>
              <a:rPr lang="en-US" dirty="0"/>
              <a:t>and the flourishing of lifelong learning for personal and professional growth.</a:t>
            </a:r>
          </a:p>
          <a:p>
            <a:pPr marL="0" indent="0">
              <a:buNone/>
            </a:pPr>
            <a:endParaRPr lang="en-US" dirty="0"/>
          </a:p>
        </p:txBody>
      </p:sp>
    </p:spTree>
    <p:extLst>
      <p:ext uri="{BB962C8B-B14F-4D97-AF65-F5344CB8AC3E}">
        <p14:creationId xmlns:p14="http://schemas.microsoft.com/office/powerpoint/2010/main" val="1283087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70014-C430-CDC1-2760-432BD6F0B823}"/>
              </a:ext>
            </a:extLst>
          </p:cNvPr>
          <p:cNvSpPr>
            <a:spLocks noGrp="1"/>
          </p:cNvSpPr>
          <p:nvPr>
            <p:ph type="title"/>
          </p:nvPr>
        </p:nvSpPr>
        <p:spPr>
          <a:xfrm>
            <a:off x="713912" y="631455"/>
            <a:ext cx="9690219" cy="1325563"/>
          </a:xfrm>
        </p:spPr>
        <p:txBody>
          <a:bodyPr>
            <a:normAutofit/>
          </a:bodyPr>
          <a:lstStyle/>
          <a:p>
            <a:r>
              <a:rPr lang="en-US" b="1" dirty="0"/>
              <a:t>ASC 101 – Thinking Through</a:t>
            </a:r>
            <a:br>
              <a:rPr lang="en-US" b="1" dirty="0"/>
            </a:br>
            <a:endParaRPr lang="en-US" dirty="0"/>
          </a:p>
        </p:txBody>
      </p:sp>
      <p:sp>
        <p:nvSpPr>
          <p:cNvPr id="3" name="Text Placeholder 2">
            <a:extLst>
              <a:ext uri="{FF2B5EF4-FFF2-40B4-BE49-F238E27FC236}">
                <a16:creationId xmlns:a16="http://schemas.microsoft.com/office/drawing/2014/main" id="{272FEF43-0215-DC7D-EB31-9D73A9C42EEA}"/>
              </a:ext>
            </a:extLst>
          </p:cNvPr>
          <p:cNvSpPr>
            <a:spLocks noGrp="1"/>
          </p:cNvSpPr>
          <p:nvPr>
            <p:ph idx="1"/>
          </p:nvPr>
        </p:nvSpPr>
        <p:spPr>
          <a:xfrm>
            <a:off x="483092" y="1612562"/>
            <a:ext cx="9690219" cy="4351338"/>
          </a:xfrm>
        </p:spPr>
        <p:txBody>
          <a:bodyPr vert="horz" lIns="91440" tIns="45720" rIns="91440" bIns="45720" rtlCol="0" anchor="t">
            <a:normAutofit/>
          </a:bodyPr>
          <a:lstStyle/>
          <a:p>
            <a:r>
              <a:rPr lang="en-US" sz="2600" dirty="0"/>
              <a:t>All students take ASC 101: Thinking Through during their first year. </a:t>
            </a:r>
            <a:br>
              <a:rPr lang="en-US" sz="2600" dirty="0"/>
            </a:br>
            <a:endParaRPr lang="en-US" sz="2600" dirty="0">
              <a:cs typeface="Arial"/>
            </a:endParaRPr>
          </a:p>
          <a:p>
            <a:r>
              <a:rPr lang="en-US" sz="2600" dirty="0"/>
              <a:t>Each ASC 101 class explores a pressing question - a question of great significance that asks us to engage with the big issues that shape our world, our ways of relating to each other, or our ways of producing and sharing  knowledge. </a:t>
            </a:r>
            <a:br>
              <a:rPr lang="en-US" sz="2600" dirty="0"/>
            </a:br>
            <a:endParaRPr lang="en-US" sz="2600" dirty="0"/>
          </a:p>
          <a:p>
            <a:r>
              <a:rPr lang="en-US" sz="2600" dirty="0"/>
              <a:t>ASC 101 is a chance to explore new ways of thinking, outside of a student's major.</a:t>
            </a:r>
          </a:p>
          <a:p>
            <a:endParaRPr lang="en-US" sz="2400" dirty="0"/>
          </a:p>
          <a:p>
            <a:pPr marL="0" indent="0" algn="r">
              <a:buNone/>
            </a:pPr>
            <a:r>
              <a:rPr lang="en-US" sz="1500" b="1" dirty="0"/>
              <a:t>2023-2024 Undergraduate Course Catalog</a:t>
            </a:r>
          </a:p>
        </p:txBody>
      </p:sp>
    </p:spTree>
    <p:extLst>
      <p:ext uri="{BB962C8B-B14F-4D97-AF65-F5344CB8AC3E}">
        <p14:creationId xmlns:p14="http://schemas.microsoft.com/office/powerpoint/2010/main" val="4097994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515B0-B40B-4A27-A987-90B857D92673}"/>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10324350-B2DC-4FAE-8754-68F9719A28DA}"/>
              </a:ext>
            </a:extLst>
          </p:cNvPr>
          <p:cNvSpPr>
            <a:spLocks noGrp="1"/>
          </p:cNvSpPr>
          <p:nvPr>
            <p:ph idx="1"/>
          </p:nvPr>
        </p:nvSpPr>
        <p:spPr>
          <a:xfrm>
            <a:off x="838200" y="1825625"/>
            <a:ext cx="9690219" cy="4667250"/>
          </a:xfrm>
        </p:spPr>
        <p:txBody>
          <a:bodyPr>
            <a:normAutofit fontScale="92500" lnSpcReduction="10000"/>
          </a:bodyPr>
          <a:lstStyle/>
          <a:p>
            <a:pPr marL="0" indent="0">
              <a:buNone/>
            </a:pPr>
            <a:r>
              <a:rPr lang="en-US" dirty="0"/>
              <a:t>Students will be able to:</a:t>
            </a:r>
            <a:br>
              <a:rPr lang="en-US" dirty="0"/>
            </a:br>
            <a:endParaRPr lang="en-US" dirty="0"/>
          </a:p>
          <a:p>
            <a:pPr lvl="1">
              <a:buFont typeface="Courier New" panose="02070309020205020404" pitchFamily="49" charset="0"/>
              <a:buChar char="o"/>
            </a:pPr>
            <a:r>
              <a:rPr lang="en-US" sz="2800" dirty="0"/>
              <a:t> analyze and evaluate a pressing question with attention to students’ own worldviews.</a:t>
            </a:r>
            <a:br>
              <a:rPr lang="en-US" sz="2800" dirty="0"/>
            </a:br>
            <a:endParaRPr lang="en-US" sz="2800" dirty="0"/>
          </a:p>
          <a:p>
            <a:pPr lvl="1">
              <a:buFont typeface="Courier New" panose="02070309020205020404" pitchFamily="49" charset="0"/>
              <a:buChar char="o"/>
            </a:pPr>
            <a:r>
              <a:rPr lang="en-US" sz="2800" dirty="0"/>
              <a:t> engage with multiple perspectives related to a pressing question.</a:t>
            </a:r>
            <a:br>
              <a:rPr lang="en-US" sz="2800" dirty="0"/>
            </a:br>
            <a:endParaRPr lang="en-US" sz="2800" dirty="0"/>
          </a:p>
          <a:p>
            <a:pPr lvl="1">
              <a:buFont typeface="Courier New" panose="02070309020205020404" pitchFamily="49" charset="0"/>
              <a:buChar char="o"/>
            </a:pPr>
            <a:r>
              <a:rPr lang="en-US" sz="2800" dirty="0"/>
              <a:t> differentiate opinions and beliefs from evidence-based claims and recognize that kinds of evidence will vary from subject to subject.</a:t>
            </a:r>
            <a:br>
              <a:rPr lang="en-US" sz="2800" dirty="0"/>
            </a:br>
            <a:endParaRPr lang="en-US" sz="2800" dirty="0"/>
          </a:p>
          <a:p>
            <a:pPr marL="0" indent="0" algn="r">
              <a:buNone/>
            </a:pPr>
            <a:r>
              <a:rPr lang="en-US" sz="1500" b="1" dirty="0"/>
              <a:t>2023-2024 Undergraduate Course Catalog</a:t>
            </a:r>
          </a:p>
          <a:p>
            <a:pPr marL="0" indent="0">
              <a:buNone/>
            </a:pPr>
            <a:endParaRPr lang="en-US" dirty="0"/>
          </a:p>
        </p:txBody>
      </p:sp>
    </p:spTree>
    <p:extLst>
      <p:ext uri="{BB962C8B-B14F-4D97-AF65-F5344CB8AC3E}">
        <p14:creationId xmlns:p14="http://schemas.microsoft.com/office/powerpoint/2010/main" val="4235053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9186-BD1F-4191-A3CA-2668A1CD3308}"/>
              </a:ext>
            </a:extLst>
          </p:cNvPr>
          <p:cNvSpPr>
            <a:spLocks noGrp="1"/>
          </p:cNvSpPr>
          <p:nvPr>
            <p:ph type="title"/>
          </p:nvPr>
        </p:nvSpPr>
        <p:spPr>
          <a:xfrm>
            <a:off x="838200" y="92986"/>
            <a:ext cx="8146001" cy="1325563"/>
          </a:xfrm>
        </p:spPr>
        <p:txBody>
          <a:bodyPr/>
          <a:lstStyle/>
          <a:p>
            <a:r>
              <a:rPr lang="en-US" dirty="0"/>
              <a:t>ASC 101 Courses</a:t>
            </a:r>
          </a:p>
        </p:txBody>
      </p:sp>
      <p:sp>
        <p:nvSpPr>
          <p:cNvPr id="3" name="Content Placeholder 2">
            <a:extLst>
              <a:ext uri="{FF2B5EF4-FFF2-40B4-BE49-F238E27FC236}">
                <a16:creationId xmlns:a16="http://schemas.microsoft.com/office/drawing/2014/main" id="{A502DA4F-E126-4373-8AC4-A31F643AEE78}"/>
              </a:ext>
            </a:extLst>
          </p:cNvPr>
          <p:cNvSpPr>
            <a:spLocks noGrp="1"/>
          </p:cNvSpPr>
          <p:nvPr>
            <p:ph idx="1"/>
          </p:nvPr>
        </p:nvSpPr>
        <p:spPr>
          <a:xfrm>
            <a:off x="579147" y="1616190"/>
            <a:ext cx="9690219" cy="4602163"/>
          </a:xfrm>
        </p:spPr>
        <p:txBody>
          <a:bodyPr vert="horz" lIns="91440" tIns="45720" rIns="91440" bIns="45720" rtlCol="0" anchor="t">
            <a:normAutofit fontScale="92500" lnSpcReduction="10000"/>
          </a:bodyPr>
          <a:lstStyle/>
          <a:p>
            <a:r>
              <a:rPr lang="en-US" dirty="0"/>
              <a:t>Know no Limits: Borders </a:t>
            </a:r>
            <a:r>
              <a:rPr lang="en-US" b="1" dirty="0"/>
              <a:t>-- </a:t>
            </a:r>
            <a:r>
              <a:rPr lang="en-US" dirty="0"/>
              <a:t>Anthropology Professor  </a:t>
            </a:r>
          </a:p>
          <a:p>
            <a:pPr lvl="1">
              <a:buFont typeface="Courier New" panose="02070309020205020404" pitchFamily="49" charset="0"/>
              <a:buChar char="o"/>
            </a:pPr>
            <a:r>
              <a:rPr lang="en-US" sz="2000" dirty="0"/>
              <a:t>What would a world without borders look like?</a:t>
            </a:r>
          </a:p>
          <a:p>
            <a:r>
              <a:rPr lang="en-US" dirty="0"/>
              <a:t>Our Monsters, Our Selves – Creative Writing/Theater Professor</a:t>
            </a:r>
          </a:p>
          <a:p>
            <a:pPr lvl="1">
              <a:buFont typeface="Courier New" panose="02070309020205020404" pitchFamily="49" charset="0"/>
              <a:buChar char="o"/>
            </a:pPr>
            <a:r>
              <a:rPr lang="en-US" sz="2000" dirty="0"/>
              <a:t>Why are we compelled to create monsters? What do they tell us about our past, ourselves, and our world?</a:t>
            </a:r>
          </a:p>
          <a:p>
            <a:r>
              <a:rPr lang="en-US" dirty="0"/>
              <a:t>Conspiracy Theories – Psychology Professor</a:t>
            </a:r>
          </a:p>
          <a:p>
            <a:pPr lvl="1">
              <a:buFont typeface="Courier New" panose="02070309020205020404" pitchFamily="49" charset="0"/>
              <a:buChar char="o"/>
            </a:pPr>
            <a:r>
              <a:rPr lang="en-US" sz="2000" dirty="0"/>
              <a:t>How do we evaluate alternative explanations of commonly accepted beliefs?</a:t>
            </a:r>
          </a:p>
          <a:p>
            <a:r>
              <a:rPr lang="en-US" dirty="0"/>
              <a:t>Pirates: Heroes or Villains?– History Professor</a:t>
            </a:r>
          </a:p>
          <a:p>
            <a:pPr lvl="1">
              <a:buFont typeface="Courier New" panose="02070309020205020404" pitchFamily="49" charset="0"/>
              <a:buChar char="o"/>
            </a:pPr>
            <a:r>
              <a:rPr lang="en-US" dirty="0"/>
              <a:t>What is it about pirates that has caused many to see a group of seemingly unsavory figures as heroes?</a:t>
            </a:r>
          </a:p>
          <a:p>
            <a:r>
              <a:rPr lang="en-US" dirty="0"/>
              <a:t>Life in the Universe – Physics Professor</a:t>
            </a:r>
          </a:p>
          <a:p>
            <a:pPr lvl="1">
              <a:buFont typeface="Courier New" panose="02070309020205020404" pitchFamily="49" charset="0"/>
              <a:buChar char="o"/>
            </a:pPr>
            <a:r>
              <a:rPr lang="en-US" dirty="0"/>
              <a:t>Is there alien life out there?</a:t>
            </a:r>
          </a:p>
          <a:p>
            <a:pPr lvl="1"/>
            <a:endParaRPr lang="en-US" dirty="0"/>
          </a:p>
          <a:p>
            <a:pPr marL="457200" lvl="1" indent="0">
              <a:buNone/>
            </a:pPr>
            <a:endParaRPr lang="en-US" dirty="0"/>
          </a:p>
          <a:p>
            <a:pPr lvl="2"/>
            <a:endParaRPr lang="en-US" dirty="0"/>
          </a:p>
          <a:p>
            <a:pPr lvl="2"/>
            <a:endParaRPr lang="en-US" dirty="0"/>
          </a:p>
          <a:p>
            <a:pPr lvl="1"/>
            <a:endParaRPr lang="en-US" sz="2000" dirty="0"/>
          </a:p>
        </p:txBody>
      </p:sp>
    </p:spTree>
    <p:extLst>
      <p:ext uri="{BB962C8B-B14F-4D97-AF65-F5344CB8AC3E}">
        <p14:creationId xmlns:p14="http://schemas.microsoft.com/office/powerpoint/2010/main" val="420231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5EE29-F158-4365-B9D9-34A08CEEAC09}"/>
              </a:ext>
            </a:extLst>
          </p:cNvPr>
          <p:cNvSpPr>
            <a:spLocks noGrp="1"/>
          </p:cNvSpPr>
          <p:nvPr>
            <p:ph type="title"/>
          </p:nvPr>
        </p:nvSpPr>
        <p:spPr/>
        <p:txBody>
          <a:bodyPr/>
          <a:lstStyle/>
          <a:p>
            <a:r>
              <a:rPr lang="en-US" dirty="0"/>
              <a:t>Multifaceted Library Support Program</a:t>
            </a:r>
          </a:p>
        </p:txBody>
      </p:sp>
      <p:sp>
        <p:nvSpPr>
          <p:cNvPr id="3" name="Content Placeholder 2">
            <a:extLst>
              <a:ext uri="{FF2B5EF4-FFF2-40B4-BE49-F238E27FC236}">
                <a16:creationId xmlns:a16="http://schemas.microsoft.com/office/drawing/2014/main" id="{E6975832-1478-4FF6-A3E7-89B7B6E55BE4}"/>
              </a:ext>
            </a:extLst>
          </p:cNvPr>
          <p:cNvSpPr>
            <a:spLocks noGrp="1"/>
          </p:cNvSpPr>
          <p:nvPr>
            <p:ph idx="1"/>
          </p:nvPr>
        </p:nvSpPr>
        <p:spPr/>
        <p:txBody>
          <a:bodyPr>
            <a:normAutofit fontScale="85000" lnSpcReduction="20000"/>
          </a:bodyPr>
          <a:lstStyle/>
          <a:p>
            <a:r>
              <a:rPr lang="en-US" b="1" dirty="0"/>
              <a:t>Embedded Librarian </a:t>
            </a:r>
            <a:r>
              <a:rPr lang="en-US" dirty="0"/>
              <a:t>- enables the librarian to view all course assignments and contact the students through timely announcements. </a:t>
            </a:r>
          </a:p>
          <a:p>
            <a:endParaRPr lang="en-US" dirty="0"/>
          </a:p>
          <a:p>
            <a:r>
              <a:rPr lang="en-US" b="1" dirty="0"/>
              <a:t>Class Specific Research Guide </a:t>
            </a:r>
            <a:r>
              <a:rPr lang="en-US" dirty="0"/>
              <a:t>–provides access to digital resources and research tools related to class topics, all in one place.</a:t>
            </a:r>
          </a:p>
          <a:p>
            <a:pPr marL="0" indent="0">
              <a:buNone/>
            </a:pPr>
            <a:endParaRPr lang="en-US" dirty="0"/>
          </a:p>
          <a:p>
            <a:r>
              <a:rPr lang="en-US" b="1" dirty="0"/>
              <a:t>In Person Scavenger Hunt </a:t>
            </a:r>
            <a:r>
              <a:rPr lang="en-US" dirty="0"/>
              <a:t>- highlights important tasks and includes puzzles, riddles, and clues designed to create memorable connections for future research.</a:t>
            </a:r>
          </a:p>
          <a:p>
            <a:endParaRPr lang="en-US" dirty="0"/>
          </a:p>
          <a:p>
            <a:r>
              <a:rPr lang="en-US" b="1" dirty="0"/>
              <a:t>Library Instruction Classes </a:t>
            </a:r>
            <a:r>
              <a:rPr lang="en-US" dirty="0"/>
              <a:t>- customized instruction sessions for the class. Can Include: keyword searching, resource searching and assessing results, evaluating resources and citing sources.</a:t>
            </a:r>
          </a:p>
        </p:txBody>
      </p:sp>
    </p:spTree>
    <p:extLst>
      <p:ext uri="{BB962C8B-B14F-4D97-AF65-F5344CB8AC3E}">
        <p14:creationId xmlns:p14="http://schemas.microsoft.com/office/powerpoint/2010/main" val="1016994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F95E2-301C-4401-AFA7-8209FFEE99BD}"/>
              </a:ext>
            </a:extLst>
          </p:cNvPr>
          <p:cNvSpPr>
            <a:spLocks noGrp="1"/>
          </p:cNvSpPr>
          <p:nvPr>
            <p:ph type="title"/>
          </p:nvPr>
        </p:nvSpPr>
        <p:spPr/>
        <p:txBody>
          <a:bodyPr/>
          <a:lstStyle/>
          <a:p>
            <a:r>
              <a:rPr lang="en-US" dirty="0"/>
              <a:t>Scavenger Hunt Handout</a:t>
            </a:r>
          </a:p>
        </p:txBody>
      </p:sp>
      <p:graphicFrame>
        <p:nvGraphicFramePr>
          <p:cNvPr id="5" name="Object 4">
            <a:extLst>
              <a:ext uri="{FF2B5EF4-FFF2-40B4-BE49-F238E27FC236}">
                <a16:creationId xmlns:a16="http://schemas.microsoft.com/office/drawing/2014/main" id="{8422CE9D-40BB-403E-A61B-C3F9470BAFDF}"/>
              </a:ext>
            </a:extLst>
          </p:cNvPr>
          <p:cNvGraphicFramePr>
            <a:graphicFrameLocks noChangeAspect="1"/>
          </p:cNvGraphicFramePr>
          <p:nvPr>
            <p:extLst/>
          </p:nvPr>
        </p:nvGraphicFramePr>
        <p:xfrm>
          <a:off x="407544" y="1690688"/>
          <a:ext cx="2775251" cy="4289024"/>
        </p:xfrm>
        <a:graphic>
          <a:graphicData uri="http://schemas.openxmlformats.org/presentationml/2006/ole">
            <mc:AlternateContent xmlns:mc="http://schemas.openxmlformats.org/markup-compatibility/2006">
              <mc:Choice xmlns:v="urn:schemas-microsoft-com:vml" Requires="v">
                <p:oleObj spid="_x0000_s1026" name="Acrobat Document" r:id="rId4" imgW="3771671" imgH="5829300" progId="Acrobat.Document.2020">
                  <p:embed/>
                </p:oleObj>
              </mc:Choice>
              <mc:Fallback>
                <p:oleObj name="Acrobat Document" r:id="rId4" imgW="3771671" imgH="5829300" progId="Acrobat.Document.2020">
                  <p:embed/>
                  <p:pic>
                    <p:nvPicPr>
                      <p:cNvPr id="5" name="Object 4">
                        <a:extLst>
                          <a:ext uri="{FF2B5EF4-FFF2-40B4-BE49-F238E27FC236}">
                            <a16:creationId xmlns:a16="http://schemas.microsoft.com/office/drawing/2014/main" id="{8422CE9D-40BB-403E-A61B-C3F9470BAFDF}"/>
                          </a:ext>
                        </a:extLst>
                      </p:cNvPr>
                      <p:cNvPicPr/>
                      <p:nvPr/>
                    </p:nvPicPr>
                    <p:blipFill>
                      <a:blip r:embed="rId5"/>
                      <a:stretch>
                        <a:fillRect/>
                      </a:stretch>
                    </p:blipFill>
                    <p:spPr>
                      <a:xfrm>
                        <a:off x="407544" y="1690688"/>
                        <a:ext cx="2775251" cy="4289024"/>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9D1A450-4C18-4618-919B-4F402F364752}"/>
              </a:ext>
            </a:extLst>
          </p:cNvPr>
          <p:cNvGraphicFramePr>
            <a:graphicFrameLocks noChangeAspect="1"/>
          </p:cNvGraphicFramePr>
          <p:nvPr>
            <p:extLst/>
          </p:nvPr>
        </p:nvGraphicFramePr>
        <p:xfrm>
          <a:off x="3728682" y="1790562"/>
          <a:ext cx="2973958" cy="4596117"/>
        </p:xfrm>
        <a:graphic>
          <a:graphicData uri="http://schemas.openxmlformats.org/presentationml/2006/ole">
            <mc:AlternateContent xmlns:mc="http://schemas.openxmlformats.org/markup-compatibility/2006">
              <mc:Choice xmlns:v="urn:schemas-microsoft-com:vml" Requires="v">
                <p:oleObj spid="_x0000_s1027" name="Acrobat Document" r:id="rId6" imgW="3771671" imgH="5829300" progId="Acrobat.Document.2020">
                  <p:embed/>
                </p:oleObj>
              </mc:Choice>
              <mc:Fallback>
                <p:oleObj name="Acrobat Document" r:id="rId6" imgW="3771671" imgH="5829300" progId="Acrobat.Document.2020">
                  <p:embed/>
                  <p:pic>
                    <p:nvPicPr>
                      <p:cNvPr id="6" name="Object 5">
                        <a:extLst>
                          <a:ext uri="{FF2B5EF4-FFF2-40B4-BE49-F238E27FC236}">
                            <a16:creationId xmlns:a16="http://schemas.microsoft.com/office/drawing/2014/main" id="{89D1A450-4C18-4618-919B-4F402F364752}"/>
                          </a:ext>
                        </a:extLst>
                      </p:cNvPr>
                      <p:cNvPicPr/>
                      <p:nvPr/>
                    </p:nvPicPr>
                    <p:blipFill>
                      <a:blip r:embed="rId7"/>
                      <a:stretch>
                        <a:fillRect/>
                      </a:stretch>
                    </p:blipFill>
                    <p:spPr>
                      <a:xfrm>
                        <a:off x="3728682" y="1790562"/>
                        <a:ext cx="2973958" cy="459611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8CBFEB4-EBE6-4CAF-AB5F-2AB08E2D374F}"/>
              </a:ext>
            </a:extLst>
          </p:cNvPr>
          <p:cNvGraphicFramePr>
            <a:graphicFrameLocks noChangeAspect="1"/>
          </p:cNvGraphicFramePr>
          <p:nvPr>
            <p:extLst/>
          </p:nvPr>
        </p:nvGraphicFramePr>
        <p:xfrm>
          <a:off x="7133296" y="1690688"/>
          <a:ext cx="2973958" cy="4596117"/>
        </p:xfrm>
        <a:graphic>
          <a:graphicData uri="http://schemas.openxmlformats.org/presentationml/2006/ole">
            <mc:AlternateContent xmlns:mc="http://schemas.openxmlformats.org/markup-compatibility/2006">
              <mc:Choice xmlns:v="urn:schemas-microsoft-com:vml" Requires="v">
                <p:oleObj spid="_x0000_s1028" name="Acrobat Document" r:id="rId8" imgW="3771671" imgH="5829300" progId="Acrobat.Document.2020">
                  <p:embed/>
                </p:oleObj>
              </mc:Choice>
              <mc:Fallback>
                <p:oleObj name="Acrobat Document" r:id="rId8" imgW="3771671" imgH="5829300" progId="Acrobat.Document.2020">
                  <p:embed/>
                  <p:pic>
                    <p:nvPicPr>
                      <p:cNvPr id="8" name="Object 7">
                        <a:extLst>
                          <a:ext uri="{FF2B5EF4-FFF2-40B4-BE49-F238E27FC236}">
                            <a16:creationId xmlns:a16="http://schemas.microsoft.com/office/drawing/2014/main" id="{58CBFEB4-EBE6-4CAF-AB5F-2AB08E2D374F}"/>
                          </a:ext>
                        </a:extLst>
                      </p:cNvPr>
                      <p:cNvPicPr/>
                      <p:nvPr/>
                    </p:nvPicPr>
                    <p:blipFill>
                      <a:blip r:embed="rId9"/>
                      <a:stretch>
                        <a:fillRect/>
                      </a:stretch>
                    </p:blipFill>
                    <p:spPr>
                      <a:xfrm>
                        <a:off x="7133296" y="1690688"/>
                        <a:ext cx="2973958" cy="4596117"/>
                      </a:xfrm>
                      <a:prstGeom prst="rect">
                        <a:avLst/>
                      </a:prstGeom>
                    </p:spPr>
                  </p:pic>
                </p:oleObj>
              </mc:Fallback>
            </mc:AlternateContent>
          </a:graphicData>
        </a:graphic>
      </p:graphicFrame>
    </p:spTree>
    <p:extLst>
      <p:ext uri="{BB962C8B-B14F-4D97-AF65-F5344CB8AC3E}">
        <p14:creationId xmlns:p14="http://schemas.microsoft.com/office/powerpoint/2010/main" val="93935362"/>
      </p:ext>
    </p:extLst>
  </p:cSld>
  <p:clrMapOvr>
    <a:masterClrMapping/>
  </p:clrMapOvr>
</p:sld>
</file>

<file path=ppt/theme/theme1.xml><?xml version="1.0" encoding="utf-8"?>
<a:theme xmlns:a="http://schemas.openxmlformats.org/drawingml/2006/main" name="InsideTrack_Theme">
  <a:themeElements>
    <a:clrScheme name="Inside Track">
      <a:dk1>
        <a:srgbClr val="011E41"/>
      </a:dk1>
      <a:lt1>
        <a:srgbClr val="FFFFFF"/>
      </a:lt1>
      <a:dk2>
        <a:srgbClr val="0054B8"/>
      </a:dk2>
      <a:lt2>
        <a:srgbClr val="FFFFEA"/>
      </a:lt2>
      <a:accent1>
        <a:srgbClr val="0071BC"/>
      </a:accent1>
      <a:accent2>
        <a:srgbClr val="FFE800"/>
      </a:accent2>
      <a:accent3>
        <a:srgbClr val="FF9200"/>
      </a:accent3>
      <a:accent4>
        <a:srgbClr val="7F00FF"/>
      </a:accent4>
      <a:accent5>
        <a:srgbClr val="00FF7F"/>
      </a:accent5>
      <a:accent6>
        <a:srgbClr val="FF000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ideTrackSlideshow_Template_NEW" id="{3BDA2E3F-A8D9-9A41-ABCB-0D4A1CF2596B}" vid="{DACB1E09-A454-E741-A06D-8C714811D7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6DAC8660201E4A8D40C1285A07FBD2" ma:contentTypeVersion="17" ma:contentTypeDescription="Create a new document." ma:contentTypeScope="" ma:versionID="6a60e9900f0b3cf4fb0fce494b8bf1ea">
  <xsd:schema xmlns:xsd="http://www.w3.org/2001/XMLSchema" xmlns:xs="http://www.w3.org/2001/XMLSchema" xmlns:p="http://schemas.microsoft.com/office/2006/metadata/properties" xmlns:ns3="4cb9f292-69ba-4d1d-9900-2036c3dcd8cd" xmlns:ns4="aabb262c-63fb-4076-a63a-0154da9936c9" targetNamespace="http://schemas.microsoft.com/office/2006/metadata/properties" ma:root="true" ma:fieldsID="a578badba8c61c706f105526258806c9" ns3:_="" ns4:_="">
    <xsd:import namespace="4cb9f292-69ba-4d1d-9900-2036c3dcd8cd"/>
    <xsd:import namespace="aabb262c-63fb-4076-a63a-0154da9936c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9f292-69ba-4d1d-9900-2036c3dcd8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bb262c-63fb-4076-a63a-0154da9936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cb9f292-69ba-4d1d-9900-2036c3dcd8cd" xsi:nil="true"/>
  </documentManagement>
</p:properties>
</file>

<file path=customXml/itemProps1.xml><?xml version="1.0" encoding="utf-8"?>
<ds:datastoreItem xmlns:ds="http://schemas.openxmlformats.org/officeDocument/2006/customXml" ds:itemID="{0C020295-5B95-4D0C-8196-27420CB8B140}">
  <ds:schemaRefs>
    <ds:schemaRef ds:uri="http://schemas.microsoft.com/sharepoint/v3/contenttype/forms"/>
  </ds:schemaRefs>
</ds:datastoreItem>
</file>

<file path=customXml/itemProps2.xml><?xml version="1.0" encoding="utf-8"?>
<ds:datastoreItem xmlns:ds="http://schemas.openxmlformats.org/officeDocument/2006/customXml" ds:itemID="{B7F53AB5-6E8F-4C71-841F-B861C43AA7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9f292-69ba-4d1d-9900-2036c3dcd8cd"/>
    <ds:schemaRef ds:uri="aabb262c-63fb-4076-a63a-0154da9936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DA42C7-AAC8-4805-B5ED-B42DD242AA2A}">
  <ds:schemaRefs>
    <ds:schemaRef ds:uri="http://purl.org/dc/dcmitype/"/>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terms/"/>
    <ds:schemaRef ds:uri="4cb9f292-69ba-4d1d-9900-2036c3dcd8cd"/>
    <ds:schemaRef ds:uri="http://purl.org/dc/elements/1.1/"/>
    <ds:schemaRef ds:uri="http://schemas.openxmlformats.org/package/2006/metadata/core-properties"/>
    <ds:schemaRef ds:uri="aabb262c-63fb-4076-a63a-0154da9936c9"/>
  </ds:schemaRefs>
</ds:datastoreItem>
</file>

<file path=docProps/app.xml><?xml version="1.0" encoding="utf-8"?>
<Properties xmlns="http://schemas.openxmlformats.org/officeDocument/2006/extended-properties" xmlns:vt="http://schemas.openxmlformats.org/officeDocument/2006/docPropsVTypes">
  <Template>PPT Template</Template>
  <TotalTime>17896</TotalTime>
  <Words>1114</Words>
  <Application>Microsoft Office PowerPoint</Application>
  <PresentationFormat>Widescreen</PresentationFormat>
  <Paragraphs>141</Paragraphs>
  <Slides>21</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Courier New</vt:lpstr>
      <vt:lpstr>Franklin Gothic Book</vt:lpstr>
      <vt:lpstr>Franklin Gothic Medium</vt:lpstr>
      <vt:lpstr>InsideTrack_Theme</vt:lpstr>
      <vt:lpstr>Acrobat Document</vt:lpstr>
      <vt:lpstr>LOEX Fall Focus 2023 “Thinking Through” a Model for Library Support of a New General Education Course </vt:lpstr>
      <vt:lpstr>Outcomes &amp; Outline</vt:lpstr>
      <vt:lpstr>Who are we? </vt:lpstr>
      <vt:lpstr>Foundations and Transformations – New General Education Curriculum</vt:lpstr>
      <vt:lpstr>ASC 101 – Thinking Through </vt:lpstr>
      <vt:lpstr>Learning Objectives</vt:lpstr>
      <vt:lpstr>ASC 101 Courses</vt:lpstr>
      <vt:lpstr>Multifaceted Library Support Program</vt:lpstr>
      <vt:lpstr>Scavenger Hunt Handout</vt:lpstr>
      <vt:lpstr>Sample Clues</vt:lpstr>
      <vt:lpstr>Clues Around the Library</vt:lpstr>
      <vt:lpstr>Distribution of Classes</vt:lpstr>
      <vt:lpstr>Outreach</vt:lpstr>
      <vt:lpstr>What questions do you have at this point? </vt:lpstr>
      <vt:lpstr>Levels of Participation</vt:lpstr>
      <vt:lpstr>Assessment: Embedded Librarian</vt:lpstr>
      <vt:lpstr>Assessment: Course Guides</vt:lpstr>
      <vt:lpstr>Assessment: Scavenger Hunt</vt:lpstr>
      <vt:lpstr>Assessment: Instruction </vt:lpstr>
      <vt:lpstr>Take-aways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Teresa S Edge</dc:creator>
  <cp:keywords/>
  <dc:description/>
  <cp:lastModifiedBy>Teresa S Edge</cp:lastModifiedBy>
  <cp:revision>38</cp:revision>
  <dcterms:created xsi:type="dcterms:W3CDTF">2023-05-25T17:15:19Z</dcterms:created>
  <dcterms:modified xsi:type="dcterms:W3CDTF">2023-11-18T15:06:20Z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0x010100D46DAC8660201E4A8D40C1285A07FBD2</vt:lpwstr>
  </property>
</Properties>
</file>