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2" r:id="rId1"/>
  </p:sldMasterIdLst>
  <p:sldIdLst>
    <p:sldId id="256" r:id="rId2"/>
    <p:sldId id="259" r:id="rId3"/>
    <p:sldId id="271" r:id="rId4"/>
    <p:sldId id="257" r:id="rId5"/>
    <p:sldId id="261" r:id="rId6"/>
    <p:sldId id="258" r:id="rId7"/>
    <p:sldId id="260" r:id="rId8"/>
    <p:sldId id="269" r:id="rId9"/>
    <p:sldId id="262" r:id="rId10"/>
    <p:sldId id="266" r:id="rId11"/>
    <p:sldId id="267" r:id="rId12"/>
    <p:sldId id="270"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1484B-FEAB-0E04-1162-1EE8A03AC6CE}" v="21" dt="2023-10-19T14:52:55.496"/>
    <p1510:client id="{467FE9B3-AAB8-896B-7F18-27240E51F646}" v="46" dt="2023-10-20T14:53:28.159"/>
    <p1510:client id="{D68C29DA-B3C0-4050-A482-7C1937CE0F04}" v="4" dt="2023-10-10T17:33:26.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3730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673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93276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92082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670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2913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893618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321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92313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44993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11/27/2023</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00167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11/27/2023</a:t>
            </a:fld>
            <a:endParaRPr lang="en-US"/>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042709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75" r:id="rId6"/>
    <p:sldLayoutId id="2147483871" r:id="rId7"/>
    <p:sldLayoutId id="2147483872" r:id="rId8"/>
    <p:sldLayoutId id="2147483873" r:id="rId9"/>
    <p:sldLayoutId id="2147483874" r:id="rId10"/>
    <p:sldLayoutId id="2147483876"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reighton.edu/academics/libraries/aboutus/missionstrategicplan" TargetMode="External"/><Relationship Id="rId2" Type="http://schemas.openxmlformats.org/officeDocument/2006/relationships/hyperlink" Target="https://cft.vanderbilt.edu/guides-sub-pages/teaching-first-generation-college-students/" TargetMode="External"/><Relationship Id="rId1" Type="http://schemas.openxmlformats.org/officeDocument/2006/relationships/slideLayout" Target="../slideLayouts/slideLayout2.xml"/><Relationship Id="rId6" Type="http://schemas.openxmlformats.org/officeDocument/2006/relationships/hyperlink" Target="https://www2.ed.gov/about/offices/list/ope/trio/index.html" TargetMode="External"/><Relationship Id="rId5" Type="http://schemas.openxmlformats.org/officeDocument/2006/relationships/hyperlink" Target="https://www2.ed.gov/programs/triostudsupp/index.html" TargetMode="External"/><Relationship Id="rId4" Type="http://schemas.openxmlformats.org/officeDocument/2006/relationships/hyperlink" Target="https://epublications.regis.edu/jhe/vol3/iss2/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blueline.instructure.com/courses/1154816"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5F60170-91B4-45F0-B88B-9C07AEC4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03F6B-FD00-FD44-CE13-6AD884BCC432}"/>
              </a:ext>
            </a:extLst>
          </p:cNvPr>
          <p:cNvSpPr>
            <a:spLocks noGrp="1"/>
          </p:cNvSpPr>
          <p:nvPr>
            <p:ph type="ctrTitle"/>
          </p:nvPr>
        </p:nvSpPr>
        <p:spPr>
          <a:xfrm>
            <a:off x="481007" y="702870"/>
            <a:ext cx="5614993" cy="3093468"/>
          </a:xfrm>
        </p:spPr>
        <p:txBody>
          <a:bodyPr anchor="b">
            <a:normAutofit/>
          </a:bodyPr>
          <a:lstStyle/>
          <a:p>
            <a:pPr>
              <a:lnSpc>
                <a:spcPct val="90000"/>
              </a:lnSpc>
            </a:pPr>
            <a:r>
              <a:rPr lang="en-US" sz="3600" i="1" cap="all">
                <a:latin typeface="Calibri"/>
              </a:rPr>
              <a:t>FIRST-YEAR STUDENTS AT A PRIVATE, JESUIT INSTITUTION: ENGAGING FIRST-GEN STUDENTS AND EMPHASIZING THE LIBRARY AS A SPACE FOR EVERYONE</a:t>
            </a:r>
            <a:endParaRPr lang="en-US" sz="3600"/>
          </a:p>
        </p:txBody>
      </p:sp>
      <p:sp>
        <p:nvSpPr>
          <p:cNvPr id="3" name="Subtitle 2">
            <a:extLst>
              <a:ext uri="{FF2B5EF4-FFF2-40B4-BE49-F238E27FC236}">
                <a16:creationId xmlns:a16="http://schemas.microsoft.com/office/drawing/2014/main" id="{03351A2D-7BC0-388D-7C05-7BF294D3F5BD}"/>
              </a:ext>
            </a:extLst>
          </p:cNvPr>
          <p:cNvSpPr>
            <a:spLocks noGrp="1"/>
          </p:cNvSpPr>
          <p:nvPr>
            <p:ph type="subTitle" idx="1"/>
          </p:nvPr>
        </p:nvSpPr>
        <p:spPr>
          <a:xfrm>
            <a:off x="481006" y="4067746"/>
            <a:ext cx="5614993" cy="2163418"/>
          </a:xfrm>
        </p:spPr>
        <p:txBody>
          <a:bodyPr anchor="t">
            <a:normAutofit fontScale="92500" lnSpcReduction="10000"/>
          </a:bodyPr>
          <a:lstStyle/>
          <a:p>
            <a:endParaRPr lang="en-US"/>
          </a:p>
          <a:p>
            <a:endParaRPr lang="en-US"/>
          </a:p>
          <a:p>
            <a:r>
              <a:rPr lang="en-US"/>
              <a:t>Rose </a:t>
            </a:r>
            <a:r>
              <a:rPr lang="en-US" err="1"/>
              <a:t>Melonis</a:t>
            </a:r>
            <a:endParaRPr lang="en-US"/>
          </a:p>
          <a:p>
            <a:r>
              <a:rPr lang="en-US"/>
              <a:t>Creighton University</a:t>
            </a:r>
          </a:p>
          <a:p>
            <a:r>
              <a:rPr lang="en-US"/>
              <a:t>Rosemelonis@creighton.edu</a:t>
            </a:r>
          </a:p>
        </p:txBody>
      </p:sp>
      <p:pic>
        <p:nvPicPr>
          <p:cNvPr id="4" name="Picture 3" descr="A marble with brown and aqua colors">
            <a:extLst>
              <a:ext uri="{FF2B5EF4-FFF2-40B4-BE49-F238E27FC236}">
                <a16:creationId xmlns:a16="http://schemas.microsoft.com/office/drawing/2014/main" id="{2C24461C-1E10-B692-277E-29581C26D955}"/>
              </a:ext>
            </a:extLst>
          </p:cNvPr>
          <p:cNvPicPr>
            <a:picLocks noChangeAspect="1"/>
          </p:cNvPicPr>
          <p:nvPr/>
        </p:nvPicPr>
        <p:blipFill rotWithShape="1">
          <a:blip r:embed="rId2">
            <a:alphaModFix/>
          </a:blip>
          <a:srcRect l="15092" r="20296" b="-1"/>
          <a:stretch/>
        </p:blipFill>
        <p:spPr>
          <a:xfrm>
            <a:off x="6280340" y="489856"/>
            <a:ext cx="5349331" cy="5878282"/>
          </a:xfrm>
          <a:prstGeom prst="rect">
            <a:avLst/>
          </a:prstGeom>
        </p:spPr>
      </p:pic>
      <p:cxnSp>
        <p:nvCxnSpPr>
          <p:cNvPr id="25" name="Straight Connector 24">
            <a:extLst>
              <a:ext uri="{FF2B5EF4-FFF2-40B4-BE49-F238E27FC236}">
                <a16:creationId xmlns:a16="http://schemas.microsoft.com/office/drawing/2014/main" id="{2C84CC28-1690-471E-9AE2-3198EB8631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526E6137-4B85-4A65-BCC4-9BAB3D0DAE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8253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useBgFill="1">
        <p:nvSpPr>
          <p:cNvPr id="34" name="Rectangle 33">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2DF668E-65D6-46B1-B517-9AC406EE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07" y="3918855"/>
            <a:ext cx="11147071" cy="2449283"/>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5FA0A-ACC6-C5BC-289F-155C416C8014}"/>
              </a:ext>
            </a:extLst>
          </p:cNvPr>
          <p:cNvSpPr>
            <a:spLocks noGrp="1"/>
          </p:cNvSpPr>
          <p:nvPr>
            <p:ph type="title"/>
          </p:nvPr>
        </p:nvSpPr>
        <p:spPr>
          <a:xfrm>
            <a:off x="482600" y="4172300"/>
            <a:ext cx="10692791" cy="2020419"/>
          </a:xfrm>
        </p:spPr>
        <p:txBody>
          <a:bodyPr vert="horz" lIns="91440" tIns="45720" rIns="91440" bIns="45720" rtlCol="0" anchor="ctr">
            <a:normAutofit/>
          </a:bodyPr>
          <a:lstStyle/>
          <a:p>
            <a:r>
              <a:rPr lang="en-US"/>
              <a:t>Fall Open House</a:t>
            </a:r>
          </a:p>
        </p:txBody>
      </p:sp>
      <p:sp>
        <p:nvSpPr>
          <p:cNvPr id="10" name="Content Placeholder 9">
            <a:extLst>
              <a:ext uri="{FF2B5EF4-FFF2-40B4-BE49-F238E27FC236}">
                <a16:creationId xmlns:a16="http://schemas.microsoft.com/office/drawing/2014/main" id="{576E46ED-5884-E00F-6806-C520BA11D351}"/>
              </a:ext>
            </a:extLst>
          </p:cNvPr>
          <p:cNvSpPr>
            <a:spLocks noGrp="1"/>
          </p:cNvSpPr>
          <p:nvPr>
            <p:ph sz="half" idx="1"/>
          </p:nvPr>
        </p:nvSpPr>
        <p:spPr>
          <a:xfrm>
            <a:off x="482600" y="853363"/>
            <a:ext cx="3788250" cy="2826503"/>
          </a:xfrm>
        </p:spPr>
        <p:txBody>
          <a:bodyPr vert="horz" lIns="91440" tIns="45720" rIns="91440" bIns="45720" rtlCol="0" anchor="ctr">
            <a:normAutofit/>
          </a:bodyPr>
          <a:lstStyle/>
          <a:p>
            <a:pPr marL="342900" indent="-342900">
              <a:buChar char="•"/>
            </a:pPr>
            <a:r>
              <a:rPr lang="en-US" sz="2000"/>
              <a:t>Any 1st Gen staff wore 1st Gen buttons</a:t>
            </a:r>
            <a:endParaRPr lang="en-US"/>
          </a:p>
          <a:p>
            <a:pPr marL="342900" indent="-342900">
              <a:buChar char="•"/>
            </a:pPr>
            <a:r>
              <a:rPr lang="en-US" sz="2000"/>
              <a:t>Coincided with Family Weekend, so parents and siblings could attend</a:t>
            </a:r>
          </a:p>
        </p:txBody>
      </p:sp>
      <p:pic>
        <p:nvPicPr>
          <p:cNvPr id="6" name="Content Placeholder 5" descr="A person and person standing in a room with food&#10;&#10;Description automatically generated">
            <a:extLst>
              <a:ext uri="{FF2B5EF4-FFF2-40B4-BE49-F238E27FC236}">
                <a16:creationId xmlns:a16="http://schemas.microsoft.com/office/drawing/2014/main" id="{C184B28F-48D2-802D-F01D-098197FCC3A5}"/>
              </a:ext>
            </a:extLst>
          </p:cNvPr>
          <p:cNvPicPr>
            <a:picLocks noGrp="1" noChangeAspect="1"/>
          </p:cNvPicPr>
          <p:nvPr>
            <p:ph sz="half" idx="2"/>
          </p:nvPr>
        </p:nvPicPr>
        <p:blipFill rotWithShape="1">
          <a:blip r:embed="rId2">
            <a:alphaModFix/>
          </a:blip>
          <a:srcRect t="3235" r="3" b="23674"/>
          <a:stretch/>
        </p:blipFill>
        <p:spPr>
          <a:xfrm>
            <a:off x="4562264" y="482630"/>
            <a:ext cx="3533305" cy="3443453"/>
          </a:xfrm>
          <a:prstGeom prst="rect">
            <a:avLst/>
          </a:prstGeom>
        </p:spPr>
      </p:pic>
      <p:pic>
        <p:nvPicPr>
          <p:cNvPr id="5" name="Content Placeholder 4" descr="A blue button with white text on it&#10;&#10;Description automatically generated">
            <a:extLst>
              <a:ext uri="{FF2B5EF4-FFF2-40B4-BE49-F238E27FC236}">
                <a16:creationId xmlns:a16="http://schemas.microsoft.com/office/drawing/2014/main" id="{405EF613-D0C1-B52D-CE21-422140331A36}"/>
              </a:ext>
            </a:extLst>
          </p:cNvPr>
          <p:cNvPicPr>
            <a:picLocks noChangeAspect="1"/>
          </p:cNvPicPr>
          <p:nvPr/>
        </p:nvPicPr>
        <p:blipFill rotWithShape="1">
          <a:blip r:embed="rId3">
            <a:alphaModFix/>
          </a:blip>
          <a:srcRect t="17526" r="3" b="9383"/>
          <a:stretch/>
        </p:blipFill>
        <p:spPr>
          <a:xfrm>
            <a:off x="8096366" y="482630"/>
            <a:ext cx="3533305" cy="3443453"/>
          </a:xfrm>
          <a:prstGeom prst="rect">
            <a:avLst/>
          </a:prstGeom>
        </p:spPr>
      </p:pic>
      <p:cxnSp>
        <p:nvCxnSpPr>
          <p:cNvPr id="38" name="Straight Connector 37">
            <a:extLst>
              <a:ext uri="{FF2B5EF4-FFF2-40B4-BE49-F238E27FC236}">
                <a16:creationId xmlns:a16="http://schemas.microsoft.com/office/drawing/2014/main" id="{9D61B98E-BAB3-49B9-B942-9565325370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C4558310-C928-4426-BFAC-68450D291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392839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F63FBAA6-279F-4053-BD8A-42E790BC49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5599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BD6DA-DBA8-02EE-216C-85D1ECC2BE82}"/>
              </a:ext>
            </a:extLst>
          </p:cNvPr>
          <p:cNvSpPr>
            <a:spLocks noGrp="1"/>
          </p:cNvSpPr>
          <p:nvPr>
            <p:ph type="title"/>
          </p:nvPr>
        </p:nvSpPr>
        <p:spPr/>
        <p:txBody>
          <a:bodyPr/>
          <a:lstStyle/>
          <a:p>
            <a:r>
              <a:rPr lang="en-US"/>
              <a:t>Passport </a:t>
            </a:r>
          </a:p>
        </p:txBody>
      </p:sp>
      <p:sp>
        <p:nvSpPr>
          <p:cNvPr id="3" name="Text Placeholder 2">
            <a:extLst>
              <a:ext uri="{FF2B5EF4-FFF2-40B4-BE49-F238E27FC236}">
                <a16:creationId xmlns:a16="http://schemas.microsoft.com/office/drawing/2014/main" id="{53438EEC-D967-CEE8-B635-2789C110AC1B}"/>
              </a:ext>
            </a:extLst>
          </p:cNvPr>
          <p:cNvSpPr>
            <a:spLocks noGrp="1"/>
          </p:cNvSpPr>
          <p:nvPr>
            <p:ph type="body" idx="1"/>
          </p:nvPr>
        </p:nvSpPr>
        <p:spPr/>
        <p:txBody>
          <a:bodyPr/>
          <a:lstStyle/>
          <a:p>
            <a:endParaRPr lang="en-US"/>
          </a:p>
        </p:txBody>
      </p:sp>
      <p:pic>
        <p:nvPicPr>
          <p:cNvPr id="7" name="Content Placeholder 6" descr="A close up of a card&#10;&#10;Description automatically generated">
            <a:extLst>
              <a:ext uri="{FF2B5EF4-FFF2-40B4-BE49-F238E27FC236}">
                <a16:creationId xmlns:a16="http://schemas.microsoft.com/office/drawing/2014/main" id="{124945AB-A011-95AB-10C3-CE7E1F6214AD}"/>
              </a:ext>
            </a:extLst>
          </p:cNvPr>
          <p:cNvPicPr>
            <a:picLocks noGrp="1" noChangeAspect="1"/>
          </p:cNvPicPr>
          <p:nvPr>
            <p:ph sz="half" idx="2"/>
          </p:nvPr>
        </p:nvPicPr>
        <p:blipFill>
          <a:blip r:embed="rId2"/>
          <a:stretch>
            <a:fillRect/>
          </a:stretch>
        </p:blipFill>
        <p:spPr>
          <a:xfrm>
            <a:off x="860361" y="2504439"/>
            <a:ext cx="4737003" cy="3685223"/>
          </a:xfrm>
        </p:spPr>
      </p:pic>
      <p:sp>
        <p:nvSpPr>
          <p:cNvPr id="5" name="Text Placeholder 4">
            <a:extLst>
              <a:ext uri="{FF2B5EF4-FFF2-40B4-BE49-F238E27FC236}">
                <a16:creationId xmlns:a16="http://schemas.microsoft.com/office/drawing/2014/main" id="{CFEFDEA8-4787-99A3-9749-3D3F09DB4BBF}"/>
              </a:ext>
            </a:extLst>
          </p:cNvPr>
          <p:cNvSpPr>
            <a:spLocks noGrp="1"/>
          </p:cNvSpPr>
          <p:nvPr>
            <p:ph type="body" sz="quarter" idx="3"/>
          </p:nvPr>
        </p:nvSpPr>
        <p:spPr/>
        <p:txBody>
          <a:bodyPr/>
          <a:lstStyle/>
          <a:p>
            <a:endParaRPr lang="en-US"/>
          </a:p>
        </p:txBody>
      </p:sp>
      <p:pic>
        <p:nvPicPr>
          <p:cNvPr id="8" name="Content Placeholder 7" descr="A screenshot of a computer&#10;&#10;Description automatically generated">
            <a:extLst>
              <a:ext uri="{FF2B5EF4-FFF2-40B4-BE49-F238E27FC236}">
                <a16:creationId xmlns:a16="http://schemas.microsoft.com/office/drawing/2014/main" id="{04ABBE99-E55E-81DB-893A-BFA2D033B9F8}"/>
              </a:ext>
            </a:extLst>
          </p:cNvPr>
          <p:cNvPicPr>
            <a:picLocks noGrp="1" noChangeAspect="1"/>
          </p:cNvPicPr>
          <p:nvPr>
            <p:ph sz="quarter" idx="4"/>
          </p:nvPr>
        </p:nvPicPr>
        <p:blipFill>
          <a:blip r:embed="rId3"/>
          <a:stretch>
            <a:fillRect/>
          </a:stretch>
        </p:blipFill>
        <p:spPr>
          <a:xfrm>
            <a:off x="6097374" y="2402839"/>
            <a:ext cx="4940203" cy="3837623"/>
          </a:xfrm>
        </p:spPr>
      </p:pic>
    </p:spTree>
    <p:extLst>
      <p:ext uri="{BB962C8B-B14F-4D97-AF65-F5344CB8AC3E}">
        <p14:creationId xmlns:p14="http://schemas.microsoft.com/office/powerpoint/2010/main" val="2147438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48FA233-30DB-4D0A-BF51-78D03F79F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useBgFill="1">
        <p:nvSpPr>
          <p:cNvPr id="17" name="Rectangle 16">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ink flowers&#10;&#10;Description automatically generated">
            <a:extLst>
              <a:ext uri="{FF2B5EF4-FFF2-40B4-BE49-F238E27FC236}">
                <a16:creationId xmlns:a16="http://schemas.microsoft.com/office/drawing/2014/main" id="{945664A4-AE24-4B36-E5A8-980774CDE861}"/>
              </a:ext>
            </a:extLst>
          </p:cNvPr>
          <p:cNvPicPr>
            <a:picLocks noGrp="1" noChangeAspect="1"/>
          </p:cNvPicPr>
          <p:nvPr>
            <p:ph idx="1"/>
          </p:nvPr>
        </p:nvPicPr>
        <p:blipFill rotWithShape="1">
          <a:blip r:embed="rId2">
            <a:alphaModFix/>
          </a:blip>
          <a:srcRect t="8490" r="-1" b="7218"/>
          <a:stretch/>
        </p:blipFill>
        <p:spPr>
          <a:xfrm>
            <a:off x="20" y="-1"/>
            <a:ext cx="12188932" cy="6858000"/>
          </a:xfrm>
          <a:prstGeom prst="rect">
            <a:avLst/>
          </a:prstGeom>
        </p:spPr>
      </p:pic>
      <p:sp>
        <p:nvSpPr>
          <p:cNvPr id="19" name="Rectangle 18">
            <a:extLst>
              <a:ext uri="{FF2B5EF4-FFF2-40B4-BE49-F238E27FC236}">
                <a16:creationId xmlns:a16="http://schemas.microsoft.com/office/drawing/2014/main" id="{C89012F3-E872-4965-8202-7945C4E70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E48354-D2C4-427F-502D-E47EBF184AA3}"/>
              </a:ext>
            </a:extLst>
          </p:cNvPr>
          <p:cNvSpPr>
            <a:spLocks noGrp="1"/>
          </p:cNvSpPr>
          <p:nvPr>
            <p:ph type="title"/>
          </p:nvPr>
        </p:nvSpPr>
        <p:spPr>
          <a:xfrm>
            <a:off x="482600" y="732032"/>
            <a:ext cx="5925577" cy="2966822"/>
          </a:xfrm>
        </p:spPr>
        <p:txBody>
          <a:bodyPr vert="horz" lIns="91440" tIns="45720" rIns="91440" bIns="45720" rtlCol="0" anchor="b">
            <a:normAutofit/>
          </a:bodyPr>
          <a:lstStyle/>
          <a:p>
            <a:r>
              <a:rPr lang="en-US" sz="8000">
                <a:solidFill>
                  <a:srgbClr val="FFFFFF"/>
                </a:solidFill>
              </a:rPr>
              <a:t>Thank you!</a:t>
            </a:r>
          </a:p>
        </p:txBody>
      </p:sp>
      <p:cxnSp>
        <p:nvCxnSpPr>
          <p:cNvPr id="21" name="Straight Connector 20">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34921031-DE97-4979-8D9E-C47904360F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391545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10780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BC57-E33B-8A1B-997F-A8E98C12D4B2}"/>
              </a:ext>
            </a:extLst>
          </p:cNvPr>
          <p:cNvSpPr>
            <a:spLocks noGrp="1"/>
          </p:cNvSpPr>
          <p:nvPr>
            <p:ph type="title"/>
          </p:nvPr>
        </p:nvSpPr>
        <p:spPr/>
        <p:txBody>
          <a:bodyPr/>
          <a:lstStyle/>
          <a:p>
            <a:r>
              <a:rPr lang="en-US"/>
              <a:t>Bibliography materials</a:t>
            </a:r>
          </a:p>
        </p:txBody>
      </p:sp>
      <p:sp>
        <p:nvSpPr>
          <p:cNvPr id="3" name="Content Placeholder 2">
            <a:extLst>
              <a:ext uri="{FF2B5EF4-FFF2-40B4-BE49-F238E27FC236}">
                <a16:creationId xmlns:a16="http://schemas.microsoft.com/office/drawing/2014/main" id="{BD599A7A-6F39-18CA-CA27-2ECDD3422A21}"/>
              </a:ext>
            </a:extLst>
          </p:cNvPr>
          <p:cNvSpPr>
            <a:spLocks noGrp="1"/>
          </p:cNvSpPr>
          <p:nvPr>
            <p:ph idx="1"/>
          </p:nvPr>
        </p:nvSpPr>
        <p:spPr>
          <a:xfrm>
            <a:off x="482600" y="2788710"/>
            <a:ext cx="10506991" cy="3090881"/>
          </a:xfrm>
        </p:spPr>
        <p:txBody>
          <a:bodyPr vert="horz" lIns="91440" tIns="45720" rIns="91440" bIns="45720" rtlCol="0" anchor="t">
            <a:normAutofit fontScale="85000" lnSpcReduction="10000"/>
          </a:bodyPr>
          <a:lstStyle/>
          <a:p>
            <a:r>
              <a:rPr lang="en-US"/>
              <a:t>-Conversations with former director of SSS lab</a:t>
            </a:r>
          </a:p>
          <a:p>
            <a:r>
              <a:rPr lang="en-US"/>
              <a:t>-Vanderbilt Center for Teaching: Teaching First-Generation College Students</a:t>
            </a:r>
          </a:p>
          <a:p>
            <a:r>
              <a:rPr lang="en-US">
                <a:ea typeface="+mn-lt"/>
                <a:cs typeface="+mn-lt"/>
                <a:hlinkClick r:id="rId2"/>
              </a:rPr>
              <a:t>https://cft.vanderbilt.edu/guides-sub-pages/teaching-first-generation-college-students/</a:t>
            </a:r>
          </a:p>
          <a:p>
            <a:r>
              <a:rPr lang="en-US"/>
              <a:t>-Creighton Library's </a:t>
            </a:r>
            <a:r>
              <a:rPr lang="en-US">
                <a:hlinkClick r:id="rId3"/>
              </a:rPr>
              <a:t>strategic plan</a:t>
            </a:r>
          </a:p>
          <a:p>
            <a:r>
              <a:rPr lang="en-US"/>
              <a:t>-Cura </a:t>
            </a:r>
            <a:r>
              <a:rPr lang="en-US" err="1"/>
              <a:t>Personalis</a:t>
            </a:r>
            <a:r>
              <a:rPr lang="en-US"/>
              <a:t>: Some Ignatian Inspirations: </a:t>
            </a:r>
            <a:r>
              <a:rPr lang="en-US">
                <a:ea typeface="+mn-lt"/>
                <a:cs typeface="+mn-lt"/>
                <a:hlinkClick r:id="rId4"/>
              </a:rPr>
              <a:t>https://epublications.regis.edu/jhe/vol3/iss2/2/</a:t>
            </a:r>
          </a:p>
          <a:p>
            <a:r>
              <a:rPr lang="en-US">
                <a:ea typeface="+mn-lt"/>
                <a:cs typeface="+mn-lt"/>
              </a:rPr>
              <a:t>-</a:t>
            </a:r>
            <a:r>
              <a:rPr lang="en-US" err="1">
                <a:ea typeface="+mn-lt"/>
                <a:cs typeface="+mn-lt"/>
              </a:rPr>
              <a:t>TRiO</a:t>
            </a:r>
            <a:r>
              <a:rPr lang="en-US">
                <a:ea typeface="+mn-lt"/>
                <a:cs typeface="+mn-lt"/>
              </a:rPr>
              <a:t> and SSS: </a:t>
            </a:r>
            <a:r>
              <a:rPr lang="en-US">
                <a:ea typeface="+mn-lt"/>
                <a:cs typeface="+mn-lt"/>
                <a:hlinkClick r:id="rId5"/>
              </a:rPr>
              <a:t>https://www2.ed.gov/programs/triostudsupp/index.html</a:t>
            </a:r>
            <a:endParaRPr lang="en-US">
              <a:ea typeface="+mn-lt"/>
              <a:cs typeface="+mn-lt"/>
            </a:endParaRPr>
          </a:p>
          <a:p>
            <a:r>
              <a:rPr lang="en-US">
                <a:ea typeface="+mn-lt"/>
                <a:cs typeface="+mn-lt"/>
                <a:hlinkClick r:id="rId6"/>
              </a:rPr>
              <a:t>https://www2.ed.gov/about/offices/list/ope/trio/index.html</a:t>
            </a:r>
            <a:endParaRPr lang="en-US"/>
          </a:p>
          <a:p>
            <a:endParaRPr lang="en-US">
              <a:ea typeface="+mn-lt"/>
              <a:cs typeface="+mn-lt"/>
            </a:endParaRPr>
          </a:p>
          <a:p>
            <a:endParaRPr lang="en-US">
              <a:ea typeface="+mn-lt"/>
              <a:cs typeface="+mn-lt"/>
            </a:endParaRPr>
          </a:p>
        </p:txBody>
      </p:sp>
    </p:spTree>
    <p:extLst>
      <p:ext uri="{BB962C8B-B14F-4D97-AF65-F5344CB8AC3E}">
        <p14:creationId xmlns:p14="http://schemas.microsoft.com/office/powerpoint/2010/main" val="2040539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15DB6-03B5-2D6D-E8A7-D08DFFC5F69D}"/>
              </a:ext>
            </a:extLst>
          </p:cNvPr>
          <p:cNvSpPr>
            <a:spLocks noGrp="1"/>
          </p:cNvSpPr>
          <p:nvPr>
            <p:ph type="title"/>
          </p:nvPr>
        </p:nvSpPr>
        <p:spPr>
          <a:xfrm>
            <a:off x="482600" y="976160"/>
            <a:ext cx="3964251" cy="2237925"/>
          </a:xfrm>
        </p:spPr>
        <p:txBody>
          <a:bodyPr vert="horz" lIns="91440" tIns="45720" rIns="91440" bIns="45720" rtlCol="0" anchor="ctr">
            <a:normAutofit/>
          </a:bodyPr>
          <a:lstStyle/>
          <a:p>
            <a:pPr>
              <a:lnSpc>
                <a:spcPct val="90000"/>
              </a:lnSpc>
            </a:pPr>
            <a:r>
              <a:rPr lang="en-US" sz="3600"/>
              <a:t>Jesuit understanding of "</a:t>
            </a:r>
            <a:r>
              <a:rPr lang="en-US" sz="3600" err="1"/>
              <a:t>cura</a:t>
            </a:r>
            <a:r>
              <a:rPr lang="en-US" sz="3600"/>
              <a:t> </a:t>
            </a:r>
            <a:r>
              <a:rPr lang="en-US" sz="3600" err="1"/>
              <a:t>personalis</a:t>
            </a:r>
            <a:r>
              <a:rPr lang="en-US" sz="3600"/>
              <a:t>"</a:t>
            </a:r>
          </a:p>
        </p:txBody>
      </p:sp>
      <p:cxnSp>
        <p:nvCxnSpPr>
          <p:cNvPr id="21" name="Straight Connector 20">
            <a:extLst>
              <a:ext uri="{FF2B5EF4-FFF2-40B4-BE49-F238E27FC236}">
                <a16:creationId xmlns:a16="http://schemas.microsoft.com/office/drawing/2014/main" id="{E9615127-4E4B-44AE-B157-C50975D419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9CB4F5B-D183-CB20-00CB-A9391F3B3A2A}"/>
              </a:ext>
            </a:extLst>
          </p:cNvPr>
          <p:cNvSpPr txBox="1"/>
          <p:nvPr/>
        </p:nvSpPr>
        <p:spPr>
          <a:xfrm>
            <a:off x="482600" y="3408254"/>
            <a:ext cx="3964250" cy="247003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Aft>
                <a:spcPts val="600"/>
              </a:spcAft>
              <a:buFont typeface="Arial" panose="020B0604020202020204" pitchFamily="34" charset="0"/>
            </a:pPr>
            <a:r>
              <a:rPr lang="en-US" sz="2000"/>
              <a:t>Latin meaning, “care for the person” or “personal care,” </a:t>
            </a:r>
            <a:r>
              <a:rPr lang="en-US" sz="2000" i="1"/>
              <a:t>Cura Personalis</a:t>
            </a:r>
            <a:r>
              <a:rPr lang="en-US" sz="2000"/>
              <a:t> is having concern and care for the personal development of the “whole person” and dedication to promoting human dignity. </a:t>
            </a:r>
          </a:p>
        </p:txBody>
      </p:sp>
      <p:pic>
        <p:nvPicPr>
          <p:cNvPr id="4" name="Content Placeholder 3" descr="Human Resources">
            <a:extLst>
              <a:ext uri="{FF2B5EF4-FFF2-40B4-BE49-F238E27FC236}">
                <a16:creationId xmlns:a16="http://schemas.microsoft.com/office/drawing/2014/main" id="{08B64F25-F614-001A-36B0-53D957BF7917}"/>
              </a:ext>
            </a:extLst>
          </p:cNvPr>
          <p:cNvPicPr>
            <a:picLocks noGrp="1" noChangeAspect="1"/>
          </p:cNvPicPr>
          <p:nvPr>
            <p:ph idx="1"/>
          </p:nvPr>
        </p:nvPicPr>
        <p:blipFill>
          <a:blip r:embed="rId2">
            <a:alphaModFix/>
          </a:blip>
          <a:stretch>
            <a:fillRect/>
          </a:stretch>
        </p:blipFill>
        <p:spPr>
          <a:xfrm>
            <a:off x="5040694" y="1098151"/>
            <a:ext cx="6588977" cy="4661700"/>
          </a:xfrm>
          <a:prstGeom prst="rect">
            <a:avLst/>
          </a:prstGeom>
        </p:spPr>
      </p:pic>
      <p:cxnSp>
        <p:nvCxnSpPr>
          <p:cNvPr id="22" name="Straight Connector 21">
            <a:extLst>
              <a:ext uri="{FF2B5EF4-FFF2-40B4-BE49-F238E27FC236}">
                <a16:creationId xmlns:a16="http://schemas.microsoft.com/office/drawing/2014/main" id="{B607C7DF-2703-4D3B-B500-8182840C0A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7543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1C7EE-AAC7-9E5E-43B5-D918A2F9569C}"/>
              </a:ext>
            </a:extLst>
          </p:cNvPr>
          <p:cNvSpPr>
            <a:spLocks noGrp="1"/>
          </p:cNvSpPr>
          <p:nvPr>
            <p:ph type="title"/>
          </p:nvPr>
        </p:nvSpPr>
        <p:spPr/>
        <p:txBody>
          <a:bodyPr/>
          <a:lstStyle/>
          <a:p>
            <a:r>
              <a:rPr lang="en-US"/>
              <a:t>Definitions</a:t>
            </a:r>
          </a:p>
        </p:txBody>
      </p:sp>
      <p:sp>
        <p:nvSpPr>
          <p:cNvPr id="3" name="Content Placeholder 2">
            <a:extLst>
              <a:ext uri="{FF2B5EF4-FFF2-40B4-BE49-F238E27FC236}">
                <a16:creationId xmlns:a16="http://schemas.microsoft.com/office/drawing/2014/main" id="{7EEA69C3-B94A-26EF-45A5-143025198AC1}"/>
              </a:ext>
            </a:extLst>
          </p:cNvPr>
          <p:cNvSpPr>
            <a:spLocks noGrp="1"/>
          </p:cNvSpPr>
          <p:nvPr>
            <p:ph sz="half" idx="1"/>
          </p:nvPr>
        </p:nvSpPr>
        <p:spPr/>
        <p:txBody>
          <a:bodyPr vert="horz" lIns="91440" tIns="45720" rIns="91440" bIns="45720" rtlCol="0" anchor="t">
            <a:normAutofit fontScale="92500" lnSpcReduction="10000"/>
          </a:bodyPr>
          <a:lstStyle/>
          <a:p>
            <a:r>
              <a:rPr lang="en-US" err="1"/>
              <a:t>TRiO</a:t>
            </a:r>
            <a:r>
              <a:rPr lang="en-US"/>
              <a:t>:</a:t>
            </a:r>
          </a:p>
          <a:p>
            <a:r>
              <a:rPr lang="en-US" sz="2100"/>
              <a:t>The Federal TRIO Programs (TRIO) are Federal outreach and student services programs designed to identify and provide services for individuals from disadvantaged backgrounds. TRIO includes eight programs targeted to serve and assist low-income individuals, first-generation college students, and individuals with disabilities to progress through the academic pipeline from middle school to postbaccalaureate programs.  </a:t>
            </a:r>
            <a:endParaRPr lang="en-US" sz="2100">
              <a:latin typeface="Seaford"/>
            </a:endParaRPr>
          </a:p>
          <a:p>
            <a:endParaRPr lang="en-US"/>
          </a:p>
        </p:txBody>
      </p:sp>
      <p:sp>
        <p:nvSpPr>
          <p:cNvPr id="4" name="Content Placeholder 3">
            <a:extLst>
              <a:ext uri="{FF2B5EF4-FFF2-40B4-BE49-F238E27FC236}">
                <a16:creationId xmlns:a16="http://schemas.microsoft.com/office/drawing/2014/main" id="{C4F90FB7-A77E-E1C4-D8CF-FF7C2C8BB29F}"/>
              </a:ext>
            </a:extLst>
          </p:cNvPr>
          <p:cNvSpPr>
            <a:spLocks noGrp="1"/>
          </p:cNvSpPr>
          <p:nvPr>
            <p:ph sz="half" idx="2"/>
          </p:nvPr>
        </p:nvSpPr>
        <p:spPr/>
        <p:txBody>
          <a:bodyPr vert="horz" lIns="91440" tIns="45720" rIns="91440" bIns="45720" rtlCol="0" anchor="t">
            <a:normAutofit fontScale="92500" lnSpcReduction="10000"/>
          </a:bodyPr>
          <a:lstStyle/>
          <a:p>
            <a:r>
              <a:rPr lang="en-US"/>
              <a:t>SSS:</a:t>
            </a:r>
          </a:p>
          <a:p>
            <a:r>
              <a:rPr lang="en-US"/>
              <a:t>The purpose of Student Support Services Program (SSS) is to increase the number of low-income college students, first generation students, and college students with disabilities who successfully complete a program of study at the postsecondary level. </a:t>
            </a:r>
          </a:p>
        </p:txBody>
      </p:sp>
    </p:spTree>
    <p:extLst>
      <p:ext uri="{BB962C8B-B14F-4D97-AF65-F5344CB8AC3E}">
        <p14:creationId xmlns:p14="http://schemas.microsoft.com/office/powerpoint/2010/main" val="4274882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94D2-31D2-78CB-085E-9A6D04DA60D3}"/>
              </a:ext>
            </a:extLst>
          </p:cNvPr>
          <p:cNvSpPr>
            <a:spLocks noGrp="1"/>
          </p:cNvSpPr>
          <p:nvPr>
            <p:ph type="title"/>
          </p:nvPr>
        </p:nvSpPr>
        <p:spPr/>
        <p:txBody>
          <a:bodyPr/>
          <a:lstStyle/>
          <a:p>
            <a:r>
              <a:rPr lang="en-US"/>
              <a:t>Starting out</a:t>
            </a:r>
          </a:p>
        </p:txBody>
      </p:sp>
      <p:sp>
        <p:nvSpPr>
          <p:cNvPr id="4" name="Content Placeholder 3">
            <a:extLst>
              <a:ext uri="{FF2B5EF4-FFF2-40B4-BE49-F238E27FC236}">
                <a16:creationId xmlns:a16="http://schemas.microsoft.com/office/drawing/2014/main" id="{B189C781-FA26-2B69-3B11-85AC68BF3461}"/>
              </a:ext>
            </a:extLst>
          </p:cNvPr>
          <p:cNvSpPr>
            <a:spLocks noGrp="1"/>
          </p:cNvSpPr>
          <p:nvPr>
            <p:ph sz="half" idx="1"/>
          </p:nvPr>
        </p:nvSpPr>
        <p:spPr/>
        <p:txBody>
          <a:bodyPr vert="horz" lIns="91440" tIns="45720" rIns="91440" bIns="45720" rtlCol="0" anchor="t">
            <a:normAutofit/>
          </a:bodyPr>
          <a:lstStyle/>
          <a:p>
            <a:endParaRPr lang="en-US">
              <a:ea typeface="+mn-lt"/>
              <a:cs typeface="+mn-lt"/>
            </a:endParaRPr>
          </a:p>
          <a:p>
            <a:endParaRPr lang="en-US"/>
          </a:p>
        </p:txBody>
      </p:sp>
      <p:pic>
        <p:nvPicPr>
          <p:cNvPr id="9" name="Content Placeholder 8" descr="TRiO">
            <a:extLst>
              <a:ext uri="{FF2B5EF4-FFF2-40B4-BE49-F238E27FC236}">
                <a16:creationId xmlns:a16="http://schemas.microsoft.com/office/drawing/2014/main" id="{CD699325-A79D-1ED6-FD22-D02978491AD2}"/>
              </a:ext>
            </a:extLst>
          </p:cNvPr>
          <p:cNvPicPr>
            <a:picLocks noGrp="1" noChangeAspect="1"/>
          </p:cNvPicPr>
          <p:nvPr>
            <p:ph sz="half" idx="2"/>
          </p:nvPr>
        </p:nvPicPr>
        <p:blipFill>
          <a:blip r:embed="rId2"/>
          <a:stretch>
            <a:fillRect/>
          </a:stretch>
        </p:blipFill>
        <p:spPr>
          <a:xfrm>
            <a:off x="7315433" y="3930434"/>
            <a:ext cx="3209925" cy="1419225"/>
          </a:xfrm>
        </p:spPr>
      </p:pic>
      <p:sp>
        <p:nvSpPr>
          <p:cNvPr id="3" name="TextBox 2">
            <a:extLst>
              <a:ext uri="{FF2B5EF4-FFF2-40B4-BE49-F238E27FC236}">
                <a16:creationId xmlns:a16="http://schemas.microsoft.com/office/drawing/2014/main" id="{7245E0C1-46A7-7385-8484-4EC4BC80FF9A}"/>
              </a:ext>
            </a:extLst>
          </p:cNvPr>
          <p:cNvSpPr txBox="1"/>
          <p:nvPr/>
        </p:nvSpPr>
        <p:spPr>
          <a:xfrm>
            <a:off x="568959" y="3058160"/>
            <a:ext cx="646176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a:p>
            <a:pPr marL="285750" indent="-285750">
              <a:buFont typeface="Arial"/>
              <a:buChar char="•"/>
            </a:pPr>
            <a:endParaRPr lang="en-US"/>
          </a:p>
          <a:p>
            <a:pPr marL="285750" indent="-285750">
              <a:buFont typeface="Arial"/>
              <a:buChar char="•"/>
            </a:pPr>
            <a:r>
              <a:rPr lang="en-US"/>
              <a:t>In 2020, the SSS director requested a library class session for her lab students that went beyond our basic library scavenger hunt</a:t>
            </a:r>
          </a:p>
          <a:p>
            <a:pPr marL="285750" indent="-285750">
              <a:buFont typeface="Arial"/>
              <a:buChar char="•"/>
            </a:pPr>
            <a:endParaRPr lang="en-US"/>
          </a:p>
          <a:p>
            <a:pPr marL="285750" indent="-285750">
              <a:buFont typeface="Arial"/>
              <a:buChar char="•"/>
            </a:pPr>
            <a:endParaRPr lang="en-US"/>
          </a:p>
          <a:p>
            <a:pPr marL="285750" indent="-285750">
              <a:buFont typeface="Arial"/>
              <a:buChar char="•"/>
            </a:pPr>
            <a:r>
              <a:rPr lang="en-US"/>
              <a:t>This led to further conversations and our partnership began</a:t>
            </a:r>
          </a:p>
        </p:txBody>
      </p:sp>
    </p:spTree>
    <p:extLst>
      <p:ext uri="{BB962C8B-B14F-4D97-AF65-F5344CB8AC3E}">
        <p14:creationId xmlns:p14="http://schemas.microsoft.com/office/powerpoint/2010/main" val="90512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3628-500C-8C36-4A4C-C573E957E729}"/>
              </a:ext>
            </a:extLst>
          </p:cNvPr>
          <p:cNvSpPr>
            <a:spLocks noGrp="1"/>
          </p:cNvSpPr>
          <p:nvPr>
            <p:ph type="title"/>
          </p:nvPr>
        </p:nvSpPr>
        <p:spPr/>
        <p:txBody>
          <a:bodyPr/>
          <a:lstStyle/>
          <a:p>
            <a:r>
              <a:rPr lang="en-US"/>
              <a:t>Library Services for SSS Lab</a:t>
            </a:r>
          </a:p>
        </p:txBody>
      </p:sp>
      <p:sp>
        <p:nvSpPr>
          <p:cNvPr id="4" name="Content Placeholder 3">
            <a:extLst>
              <a:ext uri="{FF2B5EF4-FFF2-40B4-BE49-F238E27FC236}">
                <a16:creationId xmlns:a16="http://schemas.microsoft.com/office/drawing/2014/main" id="{2D9ED5A4-BD0C-0741-C56F-AB1F32565F95}"/>
              </a:ext>
            </a:extLst>
          </p:cNvPr>
          <p:cNvSpPr>
            <a:spLocks noGrp="1"/>
          </p:cNvSpPr>
          <p:nvPr>
            <p:ph sz="half" idx="1"/>
          </p:nvPr>
        </p:nvSpPr>
        <p:spPr/>
        <p:txBody>
          <a:bodyPr vert="horz" lIns="91440" tIns="45720" rIns="91440" bIns="45720" rtlCol="0" anchor="t">
            <a:normAutofit/>
          </a:bodyPr>
          <a:lstStyle/>
          <a:p>
            <a:pPr marL="342900" indent="-342900">
              <a:buChar char="•"/>
            </a:pPr>
            <a:r>
              <a:rPr lang="en-US" dirty="0"/>
              <a:t>Wanted them to come with an assignment from one of their classes</a:t>
            </a:r>
          </a:p>
          <a:p>
            <a:pPr marL="342900" indent="-342900">
              <a:buChar char="•"/>
            </a:pPr>
            <a:r>
              <a:rPr lang="en-US" dirty="0"/>
              <a:t>Created a short "intro to the library website video" to reference again </a:t>
            </a:r>
          </a:p>
          <a:p>
            <a:pPr marL="342900" indent="-342900">
              <a:buChar char="•"/>
            </a:pPr>
            <a:r>
              <a:rPr lang="en-US" dirty="0"/>
              <a:t>Live demo with student questions; see me struggle! Research as a process.</a:t>
            </a:r>
          </a:p>
        </p:txBody>
      </p:sp>
      <p:sp>
        <p:nvSpPr>
          <p:cNvPr id="6" name="Content Placeholder 5">
            <a:extLst>
              <a:ext uri="{FF2B5EF4-FFF2-40B4-BE49-F238E27FC236}">
                <a16:creationId xmlns:a16="http://schemas.microsoft.com/office/drawing/2014/main" id="{83CC8305-B9B4-5833-5F64-BF7C672A5604}"/>
              </a:ext>
            </a:extLst>
          </p:cNvPr>
          <p:cNvSpPr>
            <a:spLocks noGrp="1"/>
          </p:cNvSpPr>
          <p:nvPr>
            <p:ph sz="half" idx="2"/>
          </p:nvPr>
        </p:nvSpPr>
        <p:spPr/>
        <p:txBody>
          <a:bodyPr vert="horz" lIns="91440" tIns="45720" rIns="91440" bIns="45720" rtlCol="0" anchor="t">
            <a:normAutofit/>
          </a:bodyPr>
          <a:lstStyle/>
          <a:p>
            <a:pPr marL="342900" indent="-342900">
              <a:buChar char="•"/>
            </a:pPr>
            <a:r>
              <a:rPr lang="en-US" dirty="0">
                <a:ea typeface="+mn-lt"/>
                <a:cs typeface="+mn-lt"/>
              </a:rPr>
              <a:t>How you can meet 1:1 with a librarian</a:t>
            </a:r>
            <a:endParaRPr lang="en-US" dirty="0"/>
          </a:p>
          <a:p>
            <a:endParaRPr lang="en-US" dirty="0"/>
          </a:p>
          <a:p>
            <a:endParaRPr lang="en-US" dirty="0"/>
          </a:p>
        </p:txBody>
      </p:sp>
    </p:spTree>
    <p:extLst>
      <p:ext uri="{BB962C8B-B14F-4D97-AF65-F5344CB8AC3E}">
        <p14:creationId xmlns:p14="http://schemas.microsoft.com/office/powerpoint/2010/main" val="533809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C43B11F-D3D9-FF81-34C6-18C9A801683B}"/>
              </a:ext>
            </a:extLst>
          </p:cNvPr>
          <p:cNvSpPr>
            <a:spLocks noGrp="1"/>
          </p:cNvSpPr>
          <p:nvPr>
            <p:ph type="title"/>
          </p:nvPr>
        </p:nvSpPr>
        <p:spPr>
          <a:xfrm>
            <a:off x="482600" y="976160"/>
            <a:ext cx="3964251" cy="1628325"/>
          </a:xfrm>
        </p:spPr>
        <p:txBody>
          <a:bodyPr>
            <a:noAutofit/>
          </a:bodyPr>
          <a:lstStyle/>
          <a:p>
            <a:r>
              <a:rPr lang="en-US" sz="4400" dirty="0"/>
              <a:t>Strategic Plan: Actions items </a:t>
            </a:r>
          </a:p>
        </p:txBody>
      </p:sp>
      <p:sp>
        <p:nvSpPr>
          <p:cNvPr id="3" name="Content Placeholder 2">
            <a:extLst>
              <a:ext uri="{FF2B5EF4-FFF2-40B4-BE49-F238E27FC236}">
                <a16:creationId xmlns:a16="http://schemas.microsoft.com/office/drawing/2014/main" id="{833BBB97-0330-6841-EB45-5525AC571184}"/>
              </a:ext>
            </a:extLst>
          </p:cNvPr>
          <p:cNvSpPr>
            <a:spLocks noGrp="1"/>
          </p:cNvSpPr>
          <p:nvPr>
            <p:ph idx="1"/>
          </p:nvPr>
        </p:nvSpPr>
        <p:spPr>
          <a:xfrm>
            <a:off x="360680" y="2839294"/>
            <a:ext cx="3964250" cy="3465711"/>
          </a:xfrm>
        </p:spPr>
        <p:txBody>
          <a:bodyPr vert="horz" lIns="91440" tIns="45720" rIns="91440" bIns="45720" rtlCol="0" anchor="t">
            <a:normAutofit/>
          </a:bodyPr>
          <a:lstStyle/>
          <a:p>
            <a:pPr marL="342900" indent="-342900">
              <a:lnSpc>
                <a:spcPct val="90000"/>
              </a:lnSpc>
              <a:buAutoNum type="arabicPeriod"/>
            </a:pPr>
            <a:endParaRPr lang="en-US" sz="1700"/>
          </a:p>
          <a:p>
            <a:pPr marL="342900" indent="-342900">
              <a:lnSpc>
                <a:spcPct val="90000"/>
              </a:lnSpc>
              <a:buAutoNum type="arabicPeriod"/>
            </a:pPr>
            <a:r>
              <a:rPr lang="en-US" sz="1700">
                <a:ea typeface="+mn-lt"/>
                <a:cs typeface="+mn-lt"/>
              </a:rPr>
              <a:t>Update information literacy sessions for first-year students to include background on what academic libraries provide for those who have not had prior access to one.</a:t>
            </a:r>
          </a:p>
          <a:p>
            <a:pPr marL="342900" indent="-342900">
              <a:lnSpc>
                <a:spcPct val="90000"/>
              </a:lnSpc>
              <a:buAutoNum type="arabicPeriod"/>
            </a:pPr>
            <a:r>
              <a:rPr lang="en-US" sz="1700">
                <a:ea typeface="+mn-lt"/>
                <a:cs typeface="+mn-lt"/>
              </a:rPr>
              <a:t>Host annual open house event for first generation and international students. </a:t>
            </a:r>
          </a:p>
        </p:txBody>
      </p:sp>
      <p:pic>
        <p:nvPicPr>
          <p:cNvPr id="2" name="Picture 1" descr="A group of people lying on the grass looking at a computer&#10;&#10;Description automatically generated">
            <a:extLst>
              <a:ext uri="{FF2B5EF4-FFF2-40B4-BE49-F238E27FC236}">
                <a16:creationId xmlns:a16="http://schemas.microsoft.com/office/drawing/2014/main" id="{B2C608FF-96D0-7F42-3398-056A37694E71}"/>
              </a:ext>
            </a:extLst>
          </p:cNvPr>
          <p:cNvPicPr>
            <a:picLocks noChangeAspect="1"/>
          </p:cNvPicPr>
          <p:nvPr/>
        </p:nvPicPr>
        <p:blipFill rotWithShape="1">
          <a:blip r:embed="rId2">
            <a:alphaModFix/>
          </a:blip>
          <a:srcRect r="25180"/>
          <a:stretch/>
        </p:blipFill>
        <p:spPr>
          <a:xfrm>
            <a:off x="5040694" y="489856"/>
            <a:ext cx="6588977" cy="5878282"/>
          </a:xfrm>
          <a:prstGeom prst="rect">
            <a:avLst/>
          </a:prstGeom>
        </p:spPr>
      </p:pic>
      <p:cxnSp>
        <p:nvCxnSpPr>
          <p:cNvPr id="12" name="Straight Connector 11">
            <a:extLst>
              <a:ext uri="{FF2B5EF4-FFF2-40B4-BE49-F238E27FC236}">
                <a16:creationId xmlns:a16="http://schemas.microsoft.com/office/drawing/2014/main" id="{06A9FE31-8E40-4AAC-8B90-1AD6D75205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2CE755F-6139-4A64-8874-30A9A3EFB8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0346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F068A-E43A-0E87-5999-61BA4FE6D030}"/>
              </a:ext>
            </a:extLst>
          </p:cNvPr>
          <p:cNvSpPr>
            <a:spLocks noGrp="1"/>
          </p:cNvSpPr>
          <p:nvPr>
            <p:ph type="title"/>
          </p:nvPr>
        </p:nvSpPr>
        <p:spPr/>
        <p:txBody>
          <a:bodyPr/>
          <a:lstStyle/>
          <a:p>
            <a:r>
              <a:rPr lang="en-US"/>
              <a:t>Library Encounter Online (LEO)</a:t>
            </a:r>
          </a:p>
        </p:txBody>
      </p:sp>
      <p:sp>
        <p:nvSpPr>
          <p:cNvPr id="3" name="Content Placeholder 2">
            <a:extLst>
              <a:ext uri="{FF2B5EF4-FFF2-40B4-BE49-F238E27FC236}">
                <a16:creationId xmlns:a16="http://schemas.microsoft.com/office/drawing/2014/main" id="{3FC76D72-E32F-53EC-9B9B-103C5195DC57}"/>
              </a:ext>
            </a:extLst>
          </p:cNvPr>
          <p:cNvSpPr>
            <a:spLocks noGrp="1"/>
          </p:cNvSpPr>
          <p:nvPr>
            <p:ph idx="1"/>
          </p:nvPr>
        </p:nvSpPr>
        <p:spPr/>
        <p:txBody>
          <a:bodyPr vert="horz" lIns="91440" tIns="45720" rIns="91440" bIns="45720" rtlCol="0" anchor="t">
            <a:normAutofit/>
          </a:bodyPr>
          <a:lstStyle/>
          <a:p>
            <a:endParaRPr lang="en-US"/>
          </a:p>
        </p:txBody>
      </p:sp>
      <p:sp>
        <p:nvSpPr>
          <p:cNvPr id="4" name="Text Placeholder 3">
            <a:extLst>
              <a:ext uri="{FF2B5EF4-FFF2-40B4-BE49-F238E27FC236}">
                <a16:creationId xmlns:a16="http://schemas.microsoft.com/office/drawing/2014/main" id="{52CF23A6-AF90-F4D6-9EB2-9A7CFDE8FAF4}"/>
              </a:ext>
            </a:extLst>
          </p:cNvPr>
          <p:cNvSpPr>
            <a:spLocks noGrp="1"/>
          </p:cNvSpPr>
          <p:nvPr>
            <p:ph type="body" sz="half" idx="2"/>
          </p:nvPr>
        </p:nvSpPr>
        <p:spPr/>
        <p:txBody>
          <a:bodyPr vert="horz" lIns="91440" tIns="45720" rIns="91440" bIns="45720" rtlCol="0" anchor="t">
            <a:normAutofit/>
          </a:bodyPr>
          <a:lstStyle/>
          <a:p>
            <a:pPr marL="342900" indent="-342900">
              <a:buChar char="•"/>
            </a:pPr>
            <a:r>
              <a:rPr lang="en-US" i="0"/>
              <a:t>LEO public </a:t>
            </a:r>
            <a:r>
              <a:rPr lang="en-US">
                <a:hlinkClick r:id="rId2"/>
              </a:rPr>
              <a:t>link</a:t>
            </a:r>
            <a:endParaRPr lang="en-US"/>
          </a:p>
          <a:p>
            <a:pPr marL="342900" indent="-342900">
              <a:buChar char="•"/>
            </a:pPr>
            <a:r>
              <a:rPr lang="en-US" i="0"/>
              <a:t>Created in Canvas</a:t>
            </a:r>
          </a:p>
          <a:p>
            <a:pPr marL="342900" indent="-342900">
              <a:buChar char="•"/>
            </a:pPr>
            <a:r>
              <a:rPr lang="en-US" i="0"/>
              <a:t>Required course for all freshmen</a:t>
            </a:r>
          </a:p>
        </p:txBody>
      </p:sp>
      <p:pic>
        <p:nvPicPr>
          <p:cNvPr id="5" name="Picture 4" descr="image of LEO the lion">
            <a:extLst>
              <a:ext uri="{FF2B5EF4-FFF2-40B4-BE49-F238E27FC236}">
                <a16:creationId xmlns:a16="http://schemas.microsoft.com/office/drawing/2014/main" id="{828B41B7-D5AE-0589-C41B-23E7C701A4CE}"/>
              </a:ext>
            </a:extLst>
          </p:cNvPr>
          <p:cNvPicPr>
            <a:picLocks noChangeAspect="1"/>
          </p:cNvPicPr>
          <p:nvPr/>
        </p:nvPicPr>
        <p:blipFill>
          <a:blip r:embed="rId3"/>
          <a:stretch>
            <a:fillRect/>
          </a:stretch>
        </p:blipFill>
        <p:spPr>
          <a:xfrm>
            <a:off x="6756400" y="1248459"/>
            <a:ext cx="2915919" cy="4198522"/>
          </a:xfrm>
          <a:prstGeom prst="rect">
            <a:avLst/>
          </a:prstGeom>
        </p:spPr>
      </p:pic>
    </p:spTree>
    <p:extLst>
      <p:ext uri="{BB962C8B-B14F-4D97-AF65-F5344CB8AC3E}">
        <p14:creationId xmlns:p14="http://schemas.microsoft.com/office/powerpoint/2010/main" val="1818105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73E96-5DA9-EBA1-6F37-A57F6DE8D9C0}"/>
              </a:ext>
            </a:extLst>
          </p:cNvPr>
          <p:cNvSpPr>
            <a:spLocks noGrp="1"/>
          </p:cNvSpPr>
          <p:nvPr>
            <p:ph type="title"/>
          </p:nvPr>
        </p:nvSpPr>
        <p:spPr/>
        <p:txBody>
          <a:bodyPr/>
          <a:lstStyle/>
          <a:p>
            <a:r>
              <a:rPr lang="en-US"/>
              <a:t>Revised LEO</a:t>
            </a:r>
          </a:p>
        </p:txBody>
      </p:sp>
      <p:sp>
        <p:nvSpPr>
          <p:cNvPr id="3" name="Content Placeholder 2">
            <a:extLst>
              <a:ext uri="{FF2B5EF4-FFF2-40B4-BE49-F238E27FC236}">
                <a16:creationId xmlns:a16="http://schemas.microsoft.com/office/drawing/2014/main" id="{5055B4E8-0BD8-1A02-820D-2A0F066F422B}"/>
              </a:ext>
            </a:extLst>
          </p:cNvPr>
          <p:cNvSpPr>
            <a:spLocks noGrp="1"/>
          </p:cNvSpPr>
          <p:nvPr>
            <p:ph sz="half" idx="1"/>
          </p:nvPr>
        </p:nvSpPr>
        <p:spPr/>
        <p:txBody>
          <a:bodyPr vert="horz" lIns="91440" tIns="45720" rIns="91440" bIns="45720" rtlCol="0" anchor="t">
            <a:normAutofit/>
          </a:bodyPr>
          <a:lstStyle/>
          <a:p>
            <a:r>
              <a:rPr lang="en-US">
                <a:latin typeface="Segoe UI"/>
                <a:cs typeface="Segoe UI"/>
              </a:rPr>
              <a:t>Included:</a:t>
            </a:r>
          </a:p>
          <a:p>
            <a:pPr marL="342900" indent="-342900">
              <a:buFont typeface="Arial,Sans-Serif"/>
              <a:buChar char="•"/>
            </a:pPr>
            <a:r>
              <a:rPr lang="en-US">
                <a:latin typeface="Arial"/>
                <a:cs typeface="Arial"/>
              </a:rPr>
              <a:t>Introduction to Academic Libraries</a:t>
            </a:r>
          </a:p>
          <a:p>
            <a:pPr marL="342900" indent="-342900">
              <a:buFont typeface="Arial,Sans-Serif"/>
              <a:buChar char="•"/>
            </a:pPr>
            <a:r>
              <a:rPr lang="en-US">
                <a:latin typeface="Arial"/>
                <a:cs typeface="Arial"/>
              </a:rPr>
              <a:t>Library-related terminology defined</a:t>
            </a:r>
          </a:p>
          <a:p>
            <a:pPr marL="342900" indent="-342900">
              <a:buFont typeface="Arial,Sans-Serif"/>
              <a:buChar char="•"/>
            </a:pPr>
            <a:r>
              <a:rPr lang="en-US">
                <a:latin typeface="Arial"/>
                <a:cs typeface="Arial"/>
              </a:rPr>
              <a:t>Changed quizzes from "2 chances and you are done" to unlimited chances to keep trying</a:t>
            </a:r>
            <a:endParaRPr lang="en-US"/>
          </a:p>
        </p:txBody>
      </p:sp>
      <p:pic>
        <p:nvPicPr>
          <p:cNvPr id="5" name="Content Placeholder 4" descr="A person holding a phone and raising his fist&#10;&#10;Description automatically generated">
            <a:extLst>
              <a:ext uri="{FF2B5EF4-FFF2-40B4-BE49-F238E27FC236}">
                <a16:creationId xmlns:a16="http://schemas.microsoft.com/office/drawing/2014/main" id="{33B1D404-CF8B-8A84-6F3D-50A906FB32B9}"/>
              </a:ext>
            </a:extLst>
          </p:cNvPr>
          <p:cNvPicPr>
            <a:picLocks noGrp="1" noChangeAspect="1"/>
          </p:cNvPicPr>
          <p:nvPr>
            <p:ph sz="half" idx="2"/>
          </p:nvPr>
        </p:nvPicPr>
        <p:blipFill>
          <a:blip r:embed="rId2"/>
          <a:stretch>
            <a:fillRect/>
          </a:stretch>
        </p:blipFill>
        <p:spPr>
          <a:xfrm>
            <a:off x="6619624" y="3103131"/>
            <a:ext cx="4601543" cy="3073831"/>
          </a:xfrm>
        </p:spPr>
      </p:pic>
    </p:spTree>
    <p:extLst>
      <p:ext uri="{BB962C8B-B14F-4D97-AF65-F5344CB8AC3E}">
        <p14:creationId xmlns:p14="http://schemas.microsoft.com/office/powerpoint/2010/main" val="273983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E48FA233-30DB-4D0A-BF51-78D03F79F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35" name="Freeform: Shape 34">
            <a:extLst>
              <a:ext uri="{FF2B5EF4-FFF2-40B4-BE49-F238E27FC236}">
                <a16:creationId xmlns:a16="http://schemas.microsoft.com/office/drawing/2014/main" id="{EA7E347D-B32A-4759-B7FF-FD25A9AEE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141"/>
            <a:ext cx="12188952" cy="6875141"/>
          </a:xfrm>
          <a:custGeom>
            <a:avLst/>
            <a:gdLst>
              <a:gd name="connsiteX0" fmla="*/ 1488154 w 12188952"/>
              <a:gd name="connsiteY0" fmla="*/ 3508108 h 6875141"/>
              <a:gd name="connsiteX1" fmla="*/ 1292116 w 12188952"/>
              <a:gd name="connsiteY1" fmla="*/ 3704145 h 6875141"/>
              <a:gd name="connsiteX2" fmla="*/ 1488154 w 12188952"/>
              <a:gd name="connsiteY2" fmla="*/ 3900182 h 6875141"/>
              <a:gd name="connsiteX3" fmla="*/ 1684192 w 12188952"/>
              <a:gd name="connsiteY3" fmla="*/ 3704145 h 6875141"/>
              <a:gd name="connsiteX4" fmla="*/ 1488154 w 12188952"/>
              <a:gd name="connsiteY4" fmla="*/ 3508108 h 6875141"/>
              <a:gd name="connsiteX5" fmla="*/ 12188951 w 12188952"/>
              <a:gd name="connsiteY5" fmla="*/ 3213837 h 6875141"/>
              <a:gd name="connsiteX6" fmla="*/ 11900948 w 12188952"/>
              <a:gd name="connsiteY6" fmla="*/ 3213837 h 6875141"/>
              <a:gd name="connsiteX7" fmla="*/ 10063117 w 12188952"/>
              <a:gd name="connsiteY7" fmla="*/ 5051668 h 6875141"/>
              <a:gd name="connsiteX8" fmla="*/ 10063117 w 12188952"/>
              <a:gd name="connsiteY8" fmla="*/ 6875141 h 6875141"/>
              <a:gd name="connsiteX9" fmla="*/ 12073153 w 12188952"/>
              <a:gd name="connsiteY9" fmla="*/ 6875141 h 6875141"/>
              <a:gd name="connsiteX10" fmla="*/ 12083467 w 12188952"/>
              <a:gd name="connsiteY10" fmla="*/ 6874620 h 6875141"/>
              <a:gd name="connsiteX11" fmla="*/ 12188951 w 12188952"/>
              <a:gd name="connsiteY11" fmla="*/ 6858522 h 6875141"/>
              <a:gd name="connsiteX12" fmla="*/ 12188951 w 12188952"/>
              <a:gd name="connsiteY12" fmla="*/ 6280730 h 6875141"/>
              <a:gd name="connsiteX13" fmla="*/ 12188952 w 12188952"/>
              <a:gd name="connsiteY13" fmla="*/ 6280729 h 6875141"/>
              <a:gd name="connsiteX14" fmla="*/ 12188952 w 12188952"/>
              <a:gd name="connsiteY14" fmla="*/ 3832194 h 6875141"/>
              <a:gd name="connsiteX15" fmla="*/ 12188951 w 12188952"/>
              <a:gd name="connsiteY15" fmla="*/ 3832194 h 6875141"/>
              <a:gd name="connsiteX16" fmla="*/ 0 w 12188952"/>
              <a:gd name="connsiteY16" fmla="*/ 2798382 h 6875141"/>
              <a:gd name="connsiteX17" fmla="*/ 0 w 12188952"/>
              <a:gd name="connsiteY17" fmla="*/ 4217834 h 6875141"/>
              <a:gd name="connsiteX18" fmla="*/ 10291 w 12188952"/>
              <a:gd name="connsiteY18" fmla="*/ 4210345 h 6875141"/>
              <a:gd name="connsiteX19" fmla="*/ 460407 w 12188952"/>
              <a:gd name="connsiteY19" fmla="*/ 3508108 h 6875141"/>
              <a:gd name="connsiteX20" fmla="*/ 10291 w 12188952"/>
              <a:gd name="connsiteY20" fmla="*/ 2805871 h 6875141"/>
              <a:gd name="connsiteX21" fmla="*/ 11563230 w 12188952"/>
              <a:gd name="connsiteY21" fmla="*/ 603215 h 6875141"/>
              <a:gd name="connsiteX22" fmla="*/ 11381044 w 12188952"/>
              <a:gd name="connsiteY22" fmla="*/ 620944 h 6875141"/>
              <a:gd name="connsiteX23" fmla="*/ 11546600 w 12188952"/>
              <a:gd name="connsiteY23" fmla="*/ 1418331 h 6875141"/>
              <a:gd name="connsiteX24" fmla="*/ 12161801 w 12188952"/>
              <a:gd name="connsiteY24" fmla="*/ 1601617 h 6875141"/>
              <a:gd name="connsiteX25" fmla="*/ 12185891 w 12188952"/>
              <a:gd name="connsiteY25" fmla="*/ 1600043 h 6875141"/>
              <a:gd name="connsiteX26" fmla="*/ 12185891 w 12188952"/>
              <a:gd name="connsiteY26" fmla="*/ 795119 h 6875141"/>
              <a:gd name="connsiteX27" fmla="*/ 12178431 w 12188952"/>
              <a:gd name="connsiteY27" fmla="*/ 786500 h 6875141"/>
              <a:gd name="connsiteX28" fmla="*/ 11563230 w 12188952"/>
              <a:gd name="connsiteY28" fmla="*/ 603215 h 6875141"/>
              <a:gd name="connsiteX29" fmla="*/ 1368216 w 12188952"/>
              <a:gd name="connsiteY29" fmla="*/ 0 h 6875141"/>
              <a:gd name="connsiteX30" fmla="*/ 0 w 12188952"/>
              <a:gd name="connsiteY30" fmla="*/ 0 h 6875141"/>
              <a:gd name="connsiteX31" fmla="*/ 0 w 12188952"/>
              <a:gd name="connsiteY31" fmla="*/ 1368215 h 6875141"/>
              <a:gd name="connsiteX32" fmla="*/ 1372241 w 12188952"/>
              <a:gd name="connsiteY32" fmla="*/ 2740456 h 6875141"/>
              <a:gd name="connsiteX33" fmla="*/ 2740456 w 12188952"/>
              <a:gd name="connsiteY33" fmla="*/ 2740456 h 6875141"/>
              <a:gd name="connsiteX34" fmla="*/ 2740456 w 12188952"/>
              <a:gd name="connsiteY34" fmla="*/ 1372240 h 6875141"/>
              <a:gd name="connsiteX35" fmla="*/ 1368216 w 12188952"/>
              <a:gd name="connsiteY35" fmla="*/ 0 h 68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8952" h="6875141">
                <a:moveTo>
                  <a:pt x="1488154" y="3508108"/>
                </a:moveTo>
                <a:cubicBezTo>
                  <a:pt x="1379885" y="3508108"/>
                  <a:pt x="1292116" y="3595877"/>
                  <a:pt x="1292116" y="3704145"/>
                </a:cubicBezTo>
                <a:cubicBezTo>
                  <a:pt x="1292116" y="3812413"/>
                  <a:pt x="1379885" y="3900182"/>
                  <a:pt x="1488154" y="3900182"/>
                </a:cubicBezTo>
                <a:cubicBezTo>
                  <a:pt x="1596423" y="3900182"/>
                  <a:pt x="1684192" y="3812413"/>
                  <a:pt x="1684192" y="3704145"/>
                </a:cubicBezTo>
                <a:cubicBezTo>
                  <a:pt x="1684192" y="3595877"/>
                  <a:pt x="1596423" y="3508108"/>
                  <a:pt x="1488154" y="3508108"/>
                </a:cubicBezTo>
                <a:close/>
                <a:moveTo>
                  <a:pt x="12188951" y="3213837"/>
                </a:moveTo>
                <a:lnTo>
                  <a:pt x="11900948" y="3213837"/>
                </a:lnTo>
                <a:cubicBezTo>
                  <a:pt x="10885931" y="3213837"/>
                  <a:pt x="10063117" y="4036651"/>
                  <a:pt x="10063117" y="5051668"/>
                </a:cubicBezTo>
                <a:lnTo>
                  <a:pt x="10063117" y="6875141"/>
                </a:lnTo>
                <a:lnTo>
                  <a:pt x="12073153" y="6875141"/>
                </a:lnTo>
                <a:lnTo>
                  <a:pt x="12083467" y="6874620"/>
                </a:lnTo>
                <a:lnTo>
                  <a:pt x="12188951" y="6858522"/>
                </a:lnTo>
                <a:lnTo>
                  <a:pt x="12188951" y="6280730"/>
                </a:lnTo>
                <a:lnTo>
                  <a:pt x="12188952" y="6280729"/>
                </a:lnTo>
                <a:lnTo>
                  <a:pt x="12188952" y="3832194"/>
                </a:lnTo>
                <a:lnTo>
                  <a:pt x="12188951" y="3832194"/>
                </a:lnTo>
                <a:close/>
                <a:moveTo>
                  <a:pt x="0" y="2798382"/>
                </a:moveTo>
                <a:lnTo>
                  <a:pt x="0" y="4217834"/>
                </a:lnTo>
                <a:lnTo>
                  <a:pt x="10291" y="4210345"/>
                </a:lnTo>
                <a:cubicBezTo>
                  <a:pt x="100314" y="4143505"/>
                  <a:pt x="460407" y="3854496"/>
                  <a:pt x="460407" y="3508108"/>
                </a:cubicBezTo>
                <a:cubicBezTo>
                  <a:pt x="460407" y="3161721"/>
                  <a:pt x="100314" y="2872711"/>
                  <a:pt x="10291" y="2805871"/>
                </a:cubicBezTo>
                <a:close/>
                <a:moveTo>
                  <a:pt x="11563230" y="603215"/>
                </a:moveTo>
                <a:cubicBezTo>
                  <a:pt x="11455784" y="606833"/>
                  <a:pt x="11381044" y="620944"/>
                  <a:pt x="11381044" y="620944"/>
                </a:cubicBezTo>
                <a:cubicBezTo>
                  <a:pt x="11381044" y="620944"/>
                  <a:pt x="11280695" y="1152426"/>
                  <a:pt x="11546600" y="1418331"/>
                </a:cubicBezTo>
                <a:cubicBezTo>
                  <a:pt x="11712792" y="1584523"/>
                  <a:pt x="11982723" y="1607645"/>
                  <a:pt x="12161801" y="1601617"/>
                </a:cubicBezTo>
                <a:lnTo>
                  <a:pt x="12185891" y="1600043"/>
                </a:lnTo>
                <a:lnTo>
                  <a:pt x="12185891" y="795119"/>
                </a:lnTo>
                <a:lnTo>
                  <a:pt x="12178431" y="786500"/>
                </a:lnTo>
                <a:cubicBezTo>
                  <a:pt x="12012240" y="620309"/>
                  <a:pt x="11742309" y="597187"/>
                  <a:pt x="11563230" y="603215"/>
                </a:cubicBezTo>
                <a:close/>
                <a:moveTo>
                  <a:pt x="1368216" y="0"/>
                </a:moveTo>
                <a:lnTo>
                  <a:pt x="0" y="0"/>
                </a:lnTo>
                <a:lnTo>
                  <a:pt x="0" y="1368215"/>
                </a:lnTo>
                <a:cubicBezTo>
                  <a:pt x="0" y="2126091"/>
                  <a:pt x="614365" y="2740456"/>
                  <a:pt x="1372241" y="2740456"/>
                </a:cubicBezTo>
                <a:lnTo>
                  <a:pt x="2740456" y="2740456"/>
                </a:lnTo>
                <a:lnTo>
                  <a:pt x="2740456" y="1372240"/>
                </a:lnTo>
                <a:cubicBezTo>
                  <a:pt x="2740456" y="614365"/>
                  <a:pt x="2126092" y="0"/>
                  <a:pt x="1368216" y="0"/>
                </a:cubicBezTo>
                <a:close/>
              </a:path>
            </a:pathLst>
          </a:cu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useBgFill="1">
        <p:nvSpPr>
          <p:cNvPr id="37" name="Background Fill">
            <a:extLst>
              <a:ext uri="{FF2B5EF4-FFF2-40B4-BE49-F238E27FC236}">
                <a16:creationId xmlns:a16="http://schemas.microsoft.com/office/drawing/2014/main" id="{681F9FCB-1E38-43E9-8567-6292F4842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pic>
        <p:nvPicPr>
          <p:cNvPr id="4" name="Picture 3" descr="A table with food on it&#10;&#10;Description automatically generated">
            <a:extLst>
              <a:ext uri="{FF2B5EF4-FFF2-40B4-BE49-F238E27FC236}">
                <a16:creationId xmlns:a16="http://schemas.microsoft.com/office/drawing/2014/main" id="{6ADD25A6-1F4A-5DE6-D820-F8A600C328CA}"/>
              </a:ext>
            </a:extLst>
          </p:cNvPr>
          <p:cNvPicPr>
            <a:picLocks noChangeAspect="1"/>
          </p:cNvPicPr>
          <p:nvPr/>
        </p:nvPicPr>
        <p:blipFill rotWithShape="1">
          <a:blip r:embed="rId3">
            <a:alphaModFix/>
          </a:blip>
          <a:srcRect r="-1" b="24980"/>
          <a:stretch/>
        </p:blipFill>
        <p:spPr>
          <a:xfrm>
            <a:off x="1530" y="10"/>
            <a:ext cx="12188941" cy="6857990"/>
          </a:xfrm>
          <a:prstGeom prst="rect">
            <a:avLst/>
          </a:prstGeom>
        </p:spPr>
      </p:pic>
      <p:sp>
        <p:nvSpPr>
          <p:cNvPr id="39" name="Rectangle 38">
            <a:extLst>
              <a:ext uri="{FF2B5EF4-FFF2-40B4-BE49-F238E27FC236}">
                <a16:creationId xmlns:a16="http://schemas.microsoft.com/office/drawing/2014/main" id="{E687037D-D197-4CDD-BB5E-43AEE9E53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3205874"/>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E863F-9BB7-88DC-6E8C-F91A22E6B5DC}"/>
              </a:ext>
            </a:extLst>
          </p:cNvPr>
          <p:cNvSpPr>
            <a:spLocks noGrp="1"/>
          </p:cNvSpPr>
          <p:nvPr>
            <p:ph type="title"/>
          </p:nvPr>
        </p:nvSpPr>
        <p:spPr>
          <a:xfrm>
            <a:off x="482599" y="4114799"/>
            <a:ext cx="6717129" cy="2013995"/>
          </a:xfrm>
        </p:spPr>
        <p:txBody>
          <a:bodyPr vert="horz" lIns="91440" tIns="45720" rIns="91440" bIns="45720" rtlCol="0" anchor="b">
            <a:normAutofit/>
          </a:bodyPr>
          <a:lstStyle/>
          <a:p>
            <a:r>
              <a:rPr lang="en-US" sz="6600">
                <a:solidFill>
                  <a:srgbClr val="FFFFFF"/>
                </a:solidFill>
              </a:rPr>
              <a:t>Fall Open House</a:t>
            </a:r>
          </a:p>
        </p:txBody>
      </p:sp>
      <p:sp>
        <p:nvSpPr>
          <p:cNvPr id="3" name="Text Placeholder 2">
            <a:extLst>
              <a:ext uri="{FF2B5EF4-FFF2-40B4-BE49-F238E27FC236}">
                <a16:creationId xmlns:a16="http://schemas.microsoft.com/office/drawing/2014/main" id="{540FB01B-26CA-267E-C433-0A50D956AA15}"/>
              </a:ext>
            </a:extLst>
          </p:cNvPr>
          <p:cNvSpPr>
            <a:spLocks noGrp="1"/>
          </p:cNvSpPr>
          <p:nvPr>
            <p:ph type="body" idx="1"/>
          </p:nvPr>
        </p:nvSpPr>
        <p:spPr>
          <a:xfrm>
            <a:off x="7348053" y="4114799"/>
            <a:ext cx="4262260" cy="2013995"/>
          </a:xfrm>
        </p:spPr>
        <p:txBody>
          <a:bodyPr vert="horz" lIns="91440" tIns="45720" rIns="91440" bIns="45720" rtlCol="0" anchor="b">
            <a:normAutofit/>
          </a:bodyPr>
          <a:lstStyle/>
          <a:p>
            <a:endParaRPr lang="en-US">
              <a:solidFill>
                <a:srgbClr val="FFFFFF"/>
              </a:solidFill>
            </a:endParaRPr>
          </a:p>
        </p:txBody>
      </p:sp>
      <p:cxnSp>
        <p:nvCxnSpPr>
          <p:cNvPr id="41" name="Straight Connector 40">
            <a:extLst>
              <a:ext uri="{FF2B5EF4-FFF2-40B4-BE49-F238E27FC236}">
                <a16:creationId xmlns:a16="http://schemas.microsoft.com/office/drawing/2014/main" id="{50E49A7D-8FD9-436A-B77B-246CE5031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C773C5F-88DC-4BF1-8396-4EFD489005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51913846"/>
      </p:ext>
    </p:extLst>
  </p:cSld>
  <p:clrMapOvr>
    <a:masterClrMapping/>
  </p:clrMapOvr>
</p:sld>
</file>

<file path=ppt/theme/theme1.xml><?xml version="1.0" encoding="utf-8"?>
<a:theme xmlns:a="http://schemas.openxmlformats.org/drawingml/2006/main" name="LevelVTI">
  <a:themeElements>
    <a:clrScheme name="Custom 88">
      <a:dk1>
        <a:sysClr val="windowText" lastClr="000000"/>
      </a:dk1>
      <a:lt1>
        <a:sysClr val="window" lastClr="FFFFFF"/>
      </a:lt1>
      <a:dk2>
        <a:srgbClr val="182230"/>
      </a:dk2>
      <a:lt2>
        <a:srgbClr val="F2F2F2"/>
      </a:lt2>
      <a:accent1>
        <a:srgbClr val="00BAC8"/>
      </a:accent1>
      <a:accent2>
        <a:srgbClr val="794DFF"/>
      </a:accent2>
      <a:accent3>
        <a:srgbClr val="00D17D"/>
      </a:accent3>
      <a:accent4>
        <a:srgbClr val="E69500"/>
      </a:accent4>
      <a:accent5>
        <a:srgbClr val="FE5D21"/>
      </a:accent5>
      <a:accent6>
        <a:srgbClr val="939393"/>
      </a:accent6>
      <a:hlink>
        <a:srgbClr val="3E8FF1"/>
      </a:hlink>
      <a:folHlink>
        <a:srgbClr val="939393"/>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LevelVTI</vt:lpstr>
      <vt:lpstr>FIRST-YEAR STUDENTS AT A PRIVATE, JESUIT INSTITUTION: ENGAGING FIRST-GEN STUDENTS AND EMPHASIZING THE LIBRARY AS A SPACE FOR EVERYONE</vt:lpstr>
      <vt:lpstr>Jesuit understanding of "cura personalis"</vt:lpstr>
      <vt:lpstr>Definitions</vt:lpstr>
      <vt:lpstr>Starting out</vt:lpstr>
      <vt:lpstr>Library Services for SSS Lab</vt:lpstr>
      <vt:lpstr>Strategic Plan: Actions items </vt:lpstr>
      <vt:lpstr>Library Encounter Online (LEO)</vt:lpstr>
      <vt:lpstr>Revised LEO</vt:lpstr>
      <vt:lpstr>Fall Open House</vt:lpstr>
      <vt:lpstr>Fall Open House</vt:lpstr>
      <vt:lpstr>Passport </vt:lpstr>
      <vt:lpstr>Thank you!</vt:lpstr>
      <vt:lpstr>Bibliography materials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25</cp:revision>
  <dcterms:created xsi:type="dcterms:W3CDTF">2023-09-25T18:08:54Z</dcterms:created>
  <dcterms:modified xsi:type="dcterms:W3CDTF">2023-11-27T22:10:09Z</dcterms:modified>
</cp:coreProperties>
</file>