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HEIC" ContentType="image/heic"/>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56" r:id="rId5"/>
    <p:sldId id="257" r:id="rId6"/>
    <p:sldId id="258" r:id="rId7"/>
    <p:sldId id="259" r:id="rId8"/>
    <p:sldId id="260" r:id="rId9"/>
    <p:sldId id="261" r:id="rId10"/>
    <p:sldId id="262" r:id="rId11"/>
    <p:sldId id="263" r:id="rId12"/>
    <p:sldId id="273" r:id="rId13"/>
    <p:sldId id="264" r:id="rId14"/>
    <p:sldId id="268" r:id="rId15"/>
    <p:sldId id="265" r:id="rId16"/>
    <p:sldId id="266" r:id="rId17"/>
    <p:sldId id="270" r:id="rId18"/>
    <p:sldId id="269" r:id="rId19"/>
    <p:sldId id="274" r:id="rId20"/>
    <p:sldId id="27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60" autoAdjust="0"/>
    <p:restoredTop sz="82325" autoAdjust="0"/>
  </p:normalViewPr>
  <p:slideViewPr>
    <p:cSldViewPr snapToGrid="0">
      <p:cViewPr varScale="1">
        <p:scale>
          <a:sx n="70" d="100"/>
          <a:sy n="70" d="100"/>
        </p:scale>
        <p:origin x="68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ok, Camille" userId="10d20881-92bb-463d-a3bc-efacc4c11f90" providerId="ADAL" clId="{987EC4C7-6BBB-48DB-BD13-EDFE19BB84CB}"/>
    <pc:docChg chg="custSel addSld delSld modSld sldOrd">
      <pc:chgData name="Cook, Camille" userId="10d20881-92bb-463d-a3bc-efacc4c11f90" providerId="ADAL" clId="{987EC4C7-6BBB-48DB-BD13-EDFE19BB84CB}" dt="2023-11-13T20:25:20.863" v="600" actId="20577"/>
      <pc:docMkLst>
        <pc:docMk/>
      </pc:docMkLst>
      <pc:sldChg chg="modSp">
        <pc:chgData name="Cook, Camille" userId="10d20881-92bb-463d-a3bc-efacc4c11f90" providerId="ADAL" clId="{987EC4C7-6BBB-48DB-BD13-EDFE19BB84CB}" dt="2023-11-13T17:17:34.441" v="510" actId="403"/>
        <pc:sldMkLst>
          <pc:docMk/>
          <pc:sldMk cId="2059291717" sldId="256"/>
        </pc:sldMkLst>
        <pc:spChg chg="mod">
          <ac:chgData name="Cook, Camille" userId="10d20881-92bb-463d-a3bc-efacc4c11f90" providerId="ADAL" clId="{987EC4C7-6BBB-48DB-BD13-EDFE19BB84CB}" dt="2023-11-13T17:17:34.441" v="510" actId="403"/>
          <ac:spMkLst>
            <pc:docMk/>
            <pc:sldMk cId="2059291717" sldId="256"/>
            <ac:spMk id="2" creationId="{5120F24E-E6AC-4D75-A235-8AFF7E555B2A}"/>
          </ac:spMkLst>
        </pc:spChg>
        <pc:spChg chg="mod">
          <ac:chgData name="Cook, Camille" userId="10d20881-92bb-463d-a3bc-efacc4c11f90" providerId="ADAL" clId="{987EC4C7-6BBB-48DB-BD13-EDFE19BB84CB}" dt="2023-11-13T17:15:44.393" v="505" actId="1076"/>
          <ac:spMkLst>
            <pc:docMk/>
            <pc:sldMk cId="2059291717" sldId="256"/>
            <ac:spMk id="3" creationId="{FE5C1E7A-992C-4E0E-8B82-8E22A6EB5662}"/>
          </ac:spMkLst>
        </pc:spChg>
      </pc:sldChg>
      <pc:sldChg chg="del">
        <pc:chgData name="Cook, Camille" userId="10d20881-92bb-463d-a3bc-efacc4c11f90" providerId="ADAL" clId="{987EC4C7-6BBB-48DB-BD13-EDFE19BB84CB}" dt="2023-11-13T17:13:53.454" v="486" actId="2696"/>
        <pc:sldMkLst>
          <pc:docMk/>
          <pc:sldMk cId="1976260576" sldId="267"/>
        </pc:sldMkLst>
      </pc:sldChg>
      <pc:sldChg chg="addSp delSp modSp del">
        <pc:chgData name="Cook, Camille" userId="10d20881-92bb-463d-a3bc-efacc4c11f90" providerId="ADAL" clId="{987EC4C7-6BBB-48DB-BD13-EDFE19BB84CB}" dt="2023-11-13T17:10:13.833" v="471" actId="2696"/>
        <pc:sldMkLst>
          <pc:docMk/>
          <pc:sldMk cId="3662879370" sldId="271"/>
        </pc:sldMkLst>
        <pc:spChg chg="del">
          <ac:chgData name="Cook, Camille" userId="10d20881-92bb-463d-a3bc-efacc4c11f90" providerId="ADAL" clId="{987EC4C7-6BBB-48DB-BD13-EDFE19BB84CB}" dt="2023-11-13T16:29:32.055" v="427" actId="478"/>
          <ac:spMkLst>
            <pc:docMk/>
            <pc:sldMk cId="3662879370" sldId="271"/>
            <ac:spMk id="3" creationId="{0F1189F7-2991-EA3D-BD3A-9515C4599739}"/>
          </ac:spMkLst>
        </pc:spChg>
        <pc:picChg chg="add mod">
          <ac:chgData name="Cook, Camille" userId="10d20881-92bb-463d-a3bc-efacc4c11f90" providerId="ADAL" clId="{987EC4C7-6BBB-48DB-BD13-EDFE19BB84CB}" dt="2023-11-13T16:29:36.779" v="429" actId="1076"/>
          <ac:picMkLst>
            <pc:docMk/>
            <pc:sldMk cId="3662879370" sldId="271"/>
            <ac:picMk id="5" creationId="{BE064B1E-9FA3-44D9-B2A0-4783C9729AB2}"/>
          </ac:picMkLst>
        </pc:picChg>
      </pc:sldChg>
      <pc:sldChg chg="addSp modSp add">
        <pc:chgData name="Cook, Camille" userId="10d20881-92bb-463d-a3bc-efacc4c11f90" providerId="ADAL" clId="{987EC4C7-6BBB-48DB-BD13-EDFE19BB84CB}" dt="2023-11-13T19:14:24.147" v="599" actId="20577"/>
        <pc:sldMkLst>
          <pc:docMk/>
          <pc:sldMk cId="3396261820" sldId="273"/>
        </pc:sldMkLst>
        <pc:spChg chg="mod">
          <ac:chgData name="Cook, Camille" userId="10d20881-92bb-463d-a3bc-efacc4c11f90" providerId="ADAL" clId="{987EC4C7-6BBB-48DB-BD13-EDFE19BB84CB}" dt="2023-11-13T17:14:25.337" v="488" actId="115"/>
          <ac:spMkLst>
            <pc:docMk/>
            <pc:sldMk cId="3396261820" sldId="273"/>
            <ac:spMk id="2" creationId="{E93379A8-6FB9-4E46-915F-E3BEEE68E3FC}"/>
          </ac:spMkLst>
        </pc:spChg>
        <pc:spChg chg="mod">
          <ac:chgData name="Cook, Camille" userId="10d20881-92bb-463d-a3bc-efacc4c11f90" providerId="ADAL" clId="{987EC4C7-6BBB-48DB-BD13-EDFE19BB84CB}" dt="2023-11-13T19:14:24.147" v="599" actId="20577"/>
          <ac:spMkLst>
            <pc:docMk/>
            <pc:sldMk cId="3396261820" sldId="273"/>
            <ac:spMk id="3" creationId="{FCADDFAE-44A8-45D0-A448-07A69E84D95A}"/>
          </ac:spMkLst>
        </pc:spChg>
        <pc:picChg chg="add mod">
          <ac:chgData name="Cook, Camille" userId="10d20881-92bb-463d-a3bc-efacc4c11f90" providerId="ADAL" clId="{987EC4C7-6BBB-48DB-BD13-EDFE19BB84CB}" dt="2023-11-13T15:54:56.474" v="416" actId="1076"/>
          <ac:picMkLst>
            <pc:docMk/>
            <pc:sldMk cId="3396261820" sldId="273"/>
            <ac:picMk id="4" creationId="{0754A61B-C817-4F93-8358-D3BBABD8AFD1}"/>
          </ac:picMkLst>
        </pc:picChg>
      </pc:sldChg>
      <pc:sldChg chg="addSp delSp modSp add ord setBg delDesignElem modNotesTx">
        <pc:chgData name="Cook, Camille" userId="10d20881-92bb-463d-a3bc-efacc4c11f90" providerId="ADAL" clId="{987EC4C7-6BBB-48DB-BD13-EDFE19BB84CB}" dt="2023-11-13T20:25:20.863" v="600" actId="20577"/>
        <pc:sldMkLst>
          <pc:docMk/>
          <pc:sldMk cId="2031566238" sldId="274"/>
        </pc:sldMkLst>
        <pc:spChg chg="mod">
          <ac:chgData name="Cook, Camille" userId="10d20881-92bb-463d-a3bc-efacc4c11f90" providerId="ADAL" clId="{987EC4C7-6BBB-48DB-BD13-EDFE19BB84CB}" dt="2023-11-13T17:15:32.031" v="503" actId="14100"/>
          <ac:spMkLst>
            <pc:docMk/>
            <pc:sldMk cId="2031566238" sldId="274"/>
            <ac:spMk id="2" creationId="{484D7D66-AB02-CB5C-1A22-FE65D8327133}"/>
          </ac:spMkLst>
        </pc:spChg>
        <pc:spChg chg="del">
          <ac:chgData name="Cook, Camille" userId="10d20881-92bb-463d-a3bc-efacc4c11f90" providerId="ADAL" clId="{987EC4C7-6BBB-48DB-BD13-EDFE19BB84CB}" dt="2023-11-13T17:09:57.765" v="465" actId="478"/>
          <ac:spMkLst>
            <pc:docMk/>
            <pc:sldMk cId="2031566238" sldId="274"/>
            <ac:spMk id="3" creationId="{4AB4125E-4433-387A-A607-EE5F502BA8A4}"/>
          </ac:spMkLst>
        </pc:spChg>
        <pc:spChg chg="add del mod">
          <ac:chgData name="Cook, Camille" userId="10d20881-92bb-463d-a3bc-efacc4c11f90" providerId="ADAL" clId="{987EC4C7-6BBB-48DB-BD13-EDFE19BB84CB}" dt="2023-11-13T17:10:02.355" v="467" actId="478"/>
          <ac:spMkLst>
            <pc:docMk/>
            <pc:sldMk cId="2031566238" sldId="274"/>
            <ac:spMk id="6" creationId="{D186AD31-7B71-475F-8C66-116165E0BFEA}"/>
          </ac:spMkLst>
        </pc:spChg>
        <pc:spChg chg="add mod">
          <ac:chgData name="Cook, Camille" userId="10d20881-92bb-463d-a3bc-efacc4c11f90" providerId="ADAL" clId="{987EC4C7-6BBB-48DB-BD13-EDFE19BB84CB}" dt="2023-11-13T17:15:29.143" v="502" actId="1036"/>
          <ac:spMkLst>
            <pc:docMk/>
            <pc:sldMk cId="2031566238" sldId="274"/>
            <ac:spMk id="7" creationId="{71749AD7-24DF-4C73-B7FC-97E8B1B63E78}"/>
          </ac:spMkLst>
        </pc:spChg>
        <pc:spChg chg="del">
          <ac:chgData name="Cook, Camille" userId="10d20881-92bb-463d-a3bc-efacc4c11f90" providerId="ADAL" clId="{987EC4C7-6BBB-48DB-BD13-EDFE19BB84CB}" dt="2023-11-13T17:09:39.251" v="431"/>
          <ac:spMkLst>
            <pc:docMk/>
            <pc:sldMk cId="2031566238" sldId="274"/>
            <ac:spMk id="10" creationId="{9F79630B-0F0B-446E-A637-38FA8F61D10E}"/>
          </ac:spMkLst>
        </pc:spChg>
        <pc:spChg chg="del">
          <ac:chgData name="Cook, Camille" userId="10d20881-92bb-463d-a3bc-efacc4c11f90" providerId="ADAL" clId="{987EC4C7-6BBB-48DB-BD13-EDFE19BB84CB}" dt="2023-11-13T17:09:39.251" v="431"/>
          <ac:spMkLst>
            <pc:docMk/>
            <pc:sldMk cId="2031566238" sldId="274"/>
            <ac:spMk id="12" creationId="{B3437C99-FC8E-4311-B48A-F0C4C329B154}"/>
          </ac:spMkLst>
        </pc:spChg>
        <pc:picChg chg="mod">
          <ac:chgData name="Cook, Camille" userId="10d20881-92bb-463d-a3bc-efacc4c11f90" providerId="ADAL" clId="{987EC4C7-6BBB-48DB-BD13-EDFE19BB84CB}" dt="2023-11-13T17:13:29.208" v="483" actId="1076"/>
          <ac:picMkLst>
            <pc:docMk/>
            <pc:sldMk cId="2031566238" sldId="274"/>
            <ac:picMk id="5" creationId="{0F2A9E21-5171-3B19-ACC9-E627A48566D1}"/>
          </ac:picMkLst>
        </pc:picChg>
        <pc:picChg chg="add del mod">
          <ac:chgData name="Cook, Camille" userId="10d20881-92bb-463d-a3bc-efacc4c11f90" providerId="ADAL" clId="{987EC4C7-6BBB-48DB-BD13-EDFE19BB84CB}" dt="2023-11-13T17:11:49.823" v="472" actId="478"/>
          <ac:picMkLst>
            <pc:docMk/>
            <pc:sldMk cId="2031566238" sldId="274"/>
            <ac:picMk id="9" creationId="{009D2391-EEB2-4C06-92EA-0BB67F247468}"/>
          </ac:picMkLst>
        </pc:picChg>
        <pc:picChg chg="add mod">
          <ac:chgData name="Cook, Camille" userId="10d20881-92bb-463d-a3bc-efacc4c11f90" providerId="ADAL" clId="{987EC4C7-6BBB-48DB-BD13-EDFE19BB84CB}" dt="2023-11-13T17:11:55.383" v="476" actId="1076"/>
          <ac:picMkLst>
            <pc:docMk/>
            <pc:sldMk cId="2031566238" sldId="274"/>
            <ac:picMk id="11" creationId="{077497D4-A4B5-48ED-B702-0138C1536254}"/>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4" Type="http://schemas.openxmlformats.org/officeDocument/2006/relationships/image" Target="../media/image12.svg"/></Relationships>
</file>

<file path=ppt/diagrams/_rels/data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_rels/data3.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4" Type="http://schemas.openxmlformats.org/officeDocument/2006/relationships/image" Target="../media/image12.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_rels/drawing3.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0FC684-7E5B-4D8B-A65F-2F21F3E75EB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C5A3D4E-878B-422D-B11F-B30637A0E776}">
      <dgm:prSet/>
      <dgm:spPr/>
      <dgm:t>
        <a:bodyPr/>
        <a:lstStyle/>
        <a:p>
          <a:pPr>
            <a:lnSpc>
              <a:spcPct val="100000"/>
            </a:lnSpc>
          </a:pPr>
          <a:r>
            <a:rPr lang="en-US"/>
            <a:t>I wasn’t meeting students at their direct point of need</a:t>
          </a:r>
        </a:p>
      </dgm:t>
    </dgm:pt>
    <dgm:pt modelId="{FBF531B1-3AE4-4E0E-BB1E-F6BB654DF308}" type="parTrans" cxnId="{42250302-9BB4-417B-A87A-B10EC4B1F237}">
      <dgm:prSet/>
      <dgm:spPr/>
      <dgm:t>
        <a:bodyPr/>
        <a:lstStyle/>
        <a:p>
          <a:endParaRPr lang="en-US"/>
        </a:p>
      </dgm:t>
    </dgm:pt>
    <dgm:pt modelId="{972B9AA4-41A1-4BE5-AF20-906FE6EE0780}" type="sibTrans" cxnId="{42250302-9BB4-417B-A87A-B10EC4B1F237}">
      <dgm:prSet/>
      <dgm:spPr/>
      <dgm:t>
        <a:bodyPr/>
        <a:lstStyle/>
        <a:p>
          <a:endParaRPr lang="en-US"/>
        </a:p>
      </dgm:t>
    </dgm:pt>
    <dgm:pt modelId="{4D2D6C83-C2DA-4D4E-9F98-4E91E0C6442B}">
      <dgm:prSet/>
      <dgm:spPr/>
      <dgm:t>
        <a:bodyPr/>
        <a:lstStyle/>
        <a:p>
          <a:pPr>
            <a:lnSpc>
              <a:spcPct val="100000"/>
            </a:lnSpc>
          </a:pPr>
          <a:r>
            <a:rPr lang="en-US"/>
            <a:t>I wasn’t reaching students where they natively </a:t>
          </a:r>
          <a:r>
            <a:rPr lang="en-US" i="1"/>
            <a:t>are</a:t>
          </a:r>
          <a:endParaRPr lang="en-US"/>
        </a:p>
      </dgm:t>
    </dgm:pt>
    <dgm:pt modelId="{E216038A-169A-4602-A47A-E4FC4FFAF48C}" type="parTrans" cxnId="{4809AC33-77CF-4FAE-95C1-9014EB3EE584}">
      <dgm:prSet/>
      <dgm:spPr/>
      <dgm:t>
        <a:bodyPr/>
        <a:lstStyle/>
        <a:p>
          <a:endParaRPr lang="en-US"/>
        </a:p>
      </dgm:t>
    </dgm:pt>
    <dgm:pt modelId="{201C6168-12C3-43DE-B696-7DD6DD6B2C58}" type="sibTrans" cxnId="{4809AC33-77CF-4FAE-95C1-9014EB3EE584}">
      <dgm:prSet/>
      <dgm:spPr/>
      <dgm:t>
        <a:bodyPr/>
        <a:lstStyle/>
        <a:p>
          <a:endParaRPr lang="en-US"/>
        </a:p>
      </dgm:t>
    </dgm:pt>
    <dgm:pt modelId="{F095E446-41F6-430B-B949-EE0860788D1C}" type="pres">
      <dgm:prSet presAssocID="{350FC684-7E5B-4D8B-A65F-2F21F3E75EBB}" presName="root" presStyleCnt="0">
        <dgm:presLayoutVars>
          <dgm:dir/>
          <dgm:resizeHandles val="exact"/>
        </dgm:presLayoutVars>
      </dgm:prSet>
      <dgm:spPr/>
    </dgm:pt>
    <dgm:pt modelId="{9FDD752A-DF05-47C4-8B15-478F60146CC2}" type="pres">
      <dgm:prSet presAssocID="{4C5A3D4E-878B-422D-B11F-B30637A0E776}" presName="compNode" presStyleCnt="0"/>
      <dgm:spPr/>
    </dgm:pt>
    <dgm:pt modelId="{527F0B2C-FB37-440D-B0FF-EFF8E5A3F213}" type="pres">
      <dgm:prSet presAssocID="{4C5A3D4E-878B-422D-B11F-B30637A0E776}" presName="bgRect" presStyleLbl="bgShp" presStyleIdx="0" presStyleCnt="2"/>
      <dgm:spPr/>
    </dgm:pt>
    <dgm:pt modelId="{51205BEC-786C-42F1-B14E-7832E1ECA9EF}" type="pres">
      <dgm:prSet presAssocID="{4C5A3D4E-878B-422D-B11F-B30637A0E77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a:ext>
      </dgm:extLst>
    </dgm:pt>
    <dgm:pt modelId="{60A69BA3-B8C8-4EA5-99FB-B1C4E17D1B8D}" type="pres">
      <dgm:prSet presAssocID="{4C5A3D4E-878B-422D-B11F-B30637A0E776}" presName="spaceRect" presStyleCnt="0"/>
      <dgm:spPr/>
    </dgm:pt>
    <dgm:pt modelId="{F28D9642-7619-4DAE-B176-495C52EEF67C}" type="pres">
      <dgm:prSet presAssocID="{4C5A3D4E-878B-422D-B11F-B30637A0E776}" presName="parTx" presStyleLbl="revTx" presStyleIdx="0" presStyleCnt="2">
        <dgm:presLayoutVars>
          <dgm:chMax val="0"/>
          <dgm:chPref val="0"/>
        </dgm:presLayoutVars>
      </dgm:prSet>
      <dgm:spPr/>
    </dgm:pt>
    <dgm:pt modelId="{953225C9-2FCD-408E-ABCD-F0744D162F14}" type="pres">
      <dgm:prSet presAssocID="{972B9AA4-41A1-4BE5-AF20-906FE6EE0780}" presName="sibTrans" presStyleCnt="0"/>
      <dgm:spPr/>
    </dgm:pt>
    <dgm:pt modelId="{492BA7BC-842F-4698-9BC3-884A1AA56C6D}" type="pres">
      <dgm:prSet presAssocID="{4D2D6C83-C2DA-4D4E-9F98-4E91E0C6442B}" presName="compNode" presStyleCnt="0"/>
      <dgm:spPr/>
    </dgm:pt>
    <dgm:pt modelId="{37E54208-A07D-4C35-BD70-2C0465677D70}" type="pres">
      <dgm:prSet presAssocID="{4D2D6C83-C2DA-4D4E-9F98-4E91E0C6442B}" presName="bgRect" presStyleLbl="bgShp" presStyleIdx="1" presStyleCnt="2"/>
      <dgm:spPr/>
    </dgm:pt>
    <dgm:pt modelId="{78ACAD34-3CC0-4C10-9F3C-D76F2A0E8264}" type="pres">
      <dgm:prSet presAssocID="{4D2D6C83-C2DA-4D4E-9F98-4E91E0C6442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D8DDAA00-43E5-4BE5-9CA5-0A0C89D40B88}" type="pres">
      <dgm:prSet presAssocID="{4D2D6C83-C2DA-4D4E-9F98-4E91E0C6442B}" presName="spaceRect" presStyleCnt="0"/>
      <dgm:spPr/>
    </dgm:pt>
    <dgm:pt modelId="{97105EDF-58C9-4A3C-AB30-E9553A353CA5}" type="pres">
      <dgm:prSet presAssocID="{4D2D6C83-C2DA-4D4E-9F98-4E91E0C6442B}" presName="parTx" presStyleLbl="revTx" presStyleIdx="1" presStyleCnt="2">
        <dgm:presLayoutVars>
          <dgm:chMax val="0"/>
          <dgm:chPref val="0"/>
        </dgm:presLayoutVars>
      </dgm:prSet>
      <dgm:spPr/>
    </dgm:pt>
  </dgm:ptLst>
  <dgm:cxnLst>
    <dgm:cxn modelId="{42250302-9BB4-417B-A87A-B10EC4B1F237}" srcId="{350FC684-7E5B-4D8B-A65F-2F21F3E75EBB}" destId="{4C5A3D4E-878B-422D-B11F-B30637A0E776}" srcOrd="0" destOrd="0" parTransId="{FBF531B1-3AE4-4E0E-BB1E-F6BB654DF308}" sibTransId="{972B9AA4-41A1-4BE5-AF20-906FE6EE0780}"/>
    <dgm:cxn modelId="{9B8F6C05-45B6-F643-9A81-CB6EC45FB026}" type="presOf" srcId="{4D2D6C83-C2DA-4D4E-9F98-4E91E0C6442B}" destId="{97105EDF-58C9-4A3C-AB30-E9553A353CA5}" srcOrd="0" destOrd="0" presId="urn:microsoft.com/office/officeart/2018/2/layout/IconVerticalSolidList"/>
    <dgm:cxn modelId="{4809AC33-77CF-4FAE-95C1-9014EB3EE584}" srcId="{350FC684-7E5B-4D8B-A65F-2F21F3E75EBB}" destId="{4D2D6C83-C2DA-4D4E-9F98-4E91E0C6442B}" srcOrd="1" destOrd="0" parTransId="{E216038A-169A-4602-A47A-E4FC4FFAF48C}" sibTransId="{201C6168-12C3-43DE-B696-7DD6DD6B2C58}"/>
    <dgm:cxn modelId="{01CBEAAA-771E-5B4C-A3F5-359E33A74C13}" type="presOf" srcId="{4C5A3D4E-878B-422D-B11F-B30637A0E776}" destId="{F28D9642-7619-4DAE-B176-495C52EEF67C}" srcOrd="0" destOrd="0" presId="urn:microsoft.com/office/officeart/2018/2/layout/IconVerticalSolidList"/>
    <dgm:cxn modelId="{30AE08D3-2FB3-B046-B4DA-1801E2CB82CC}" type="presOf" srcId="{350FC684-7E5B-4D8B-A65F-2F21F3E75EBB}" destId="{F095E446-41F6-430B-B949-EE0860788D1C}" srcOrd="0" destOrd="0" presId="urn:microsoft.com/office/officeart/2018/2/layout/IconVerticalSolidList"/>
    <dgm:cxn modelId="{2F798404-99D7-824B-BED5-EA7D6ED659A3}" type="presParOf" srcId="{F095E446-41F6-430B-B949-EE0860788D1C}" destId="{9FDD752A-DF05-47C4-8B15-478F60146CC2}" srcOrd="0" destOrd="0" presId="urn:microsoft.com/office/officeart/2018/2/layout/IconVerticalSolidList"/>
    <dgm:cxn modelId="{AA3AD74E-1DD8-CF47-ABFC-D3E6AEB90EB9}" type="presParOf" srcId="{9FDD752A-DF05-47C4-8B15-478F60146CC2}" destId="{527F0B2C-FB37-440D-B0FF-EFF8E5A3F213}" srcOrd="0" destOrd="0" presId="urn:microsoft.com/office/officeart/2018/2/layout/IconVerticalSolidList"/>
    <dgm:cxn modelId="{FCDA8A1D-D925-D641-A031-E2F6BECEACB6}" type="presParOf" srcId="{9FDD752A-DF05-47C4-8B15-478F60146CC2}" destId="{51205BEC-786C-42F1-B14E-7832E1ECA9EF}" srcOrd="1" destOrd="0" presId="urn:microsoft.com/office/officeart/2018/2/layout/IconVerticalSolidList"/>
    <dgm:cxn modelId="{667603BD-450E-F74B-BEB2-1CB6D46DB89A}" type="presParOf" srcId="{9FDD752A-DF05-47C4-8B15-478F60146CC2}" destId="{60A69BA3-B8C8-4EA5-99FB-B1C4E17D1B8D}" srcOrd="2" destOrd="0" presId="urn:microsoft.com/office/officeart/2018/2/layout/IconVerticalSolidList"/>
    <dgm:cxn modelId="{2D7F26B7-8DD7-0B4E-ACBC-6E2AEA7573D8}" type="presParOf" srcId="{9FDD752A-DF05-47C4-8B15-478F60146CC2}" destId="{F28D9642-7619-4DAE-B176-495C52EEF67C}" srcOrd="3" destOrd="0" presId="urn:microsoft.com/office/officeart/2018/2/layout/IconVerticalSolidList"/>
    <dgm:cxn modelId="{E0B0FC27-5C5F-8344-BC34-D983A8B6724C}" type="presParOf" srcId="{F095E446-41F6-430B-B949-EE0860788D1C}" destId="{953225C9-2FCD-408E-ABCD-F0744D162F14}" srcOrd="1" destOrd="0" presId="urn:microsoft.com/office/officeart/2018/2/layout/IconVerticalSolidList"/>
    <dgm:cxn modelId="{F5759AC5-A236-BA47-9612-AAEAFCE67F4F}" type="presParOf" srcId="{F095E446-41F6-430B-B949-EE0860788D1C}" destId="{492BA7BC-842F-4698-9BC3-884A1AA56C6D}" srcOrd="2" destOrd="0" presId="urn:microsoft.com/office/officeart/2018/2/layout/IconVerticalSolidList"/>
    <dgm:cxn modelId="{8D66254C-A05F-774D-82EA-898A2B6A5A66}" type="presParOf" srcId="{492BA7BC-842F-4698-9BC3-884A1AA56C6D}" destId="{37E54208-A07D-4C35-BD70-2C0465677D70}" srcOrd="0" destOrd="0" presId="urn:microsoft.com/office/officeart/2018/2/layout/IconVerticalSolidList"/>
    <dgm:cxn modelId="{31AFEAA8-03C5-9446-A22D-E14F0BB638B5}" type="presParOf" srcId="{492BA7BC-842F-4698-9BC3-884A1AA56C6D}" destId="{78ACAD34-3CC0-4C10-9F3C-D76F2A0E8264}" srcOrd="1" destOrd="0" presId="urn:microsoft.com/office/officeart/2018/2/layout/IconVerticalSolidList"/>
    <dgm:cxn modelId="{36B42167-F447-BB4C-8E58-D09F1C0D5A7C}" type="presParOf" srcId="{492BA7BC-842F-4698-9BC3-884A1AA56C6D}" destId="{D8DDAA00-43E5-4BE5-9CA5-0A0C89D40B88}" srcOrd="2" destOrd="0" presId="urn:microsoft.com/office/officeart/2018/2/layout/IconVerticalSolidList"/>
    <dgm:cxn modelId="{094AAB74-3078-1846-8469-4B2ABAF5BCDC}" type="presParOf" srcId="{492BA7BC-842F-4698-9BC3-884A1AA56C6D}" destId="{97105EDF-58C9-4A3C-AB30-E9553A353CA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007260-7BED-4B4F-BA00-D67C8025CB83}" type="doc">
      <dgm:prSet loTypeId="urn:microsoft.com/office/officeart/2018/5/layout/CenteredIconLabelDescriptionList" loCatId="icon" qsTypeId="urn:microsoft.com/office/officeart/2005/8/quickstyle/simple1" qsCatId="simple" csTypeId="urn:microsoft.com/office/officeart/2018/5/colors/Iconchunking_neutralbg_accent2_2" csCatId="accent2" phldr="1"/>
      <dgm:spPr/>
      <dgm:t>
        <a:bodyPr/>
        <a:lstStyle/>
        <a:p>
          <a:endParaRPr lang="en-US"/>
        </a:p>
      </dgm:t>
    </dgm:pt>
    <dgm:pt modelId="{79E7F5CB-A139-40D0-BEE3-37DC47B9824E}">
      <dgm:prSet/>
      <dgm:spPr/>
      <dgm:t>
        <a:bodyPr/>
        <a:lstStyle/>
        <a:p>
          <a:pPr>
            <a:lnSpc>
              <a:spcPct val="100000"/>
            </a:lnSpc>
            <a:defRPr b="1"/>
          </a:pPr>
          <a:r>
            <a:rPr lang="en-US"/>
            <a:t>First Year Experience 100</a:t>
          </a:r>
        </a:p>
      </dgm:t>
    </dgm:pt>
    <dgm:pt modelId="{D9F9A3F4-16D8-4E51-9534-74F8A7E3551C}" type="parTrans" cxnId="{2322418F-C60C-4CE9-B254-5BC08EF60175}">
      <dgm:prSet/>
      <dgm:spPr/>
      <dgm:t>
        <a:bodyPr/>
        <a:lstStyle/>
        <a:p>
          <a:endParaRPr lang="en-US"/>
        </a:p>
      </dgm:t>
    </dgm:pt>
    <dgm:pt modelId="{605EE116-F1FB-4514-8246-13C77BA174E8}" type="sibTrans" cxnId="{2322418F-C60C-4CE9-B254-5BC08EF60175}">
      <dgm:prSet/>
      <dgm:spPr/>
      <dgm:t>
        <a:bodyPr/>
        <a:lstStyle/>
        <a:p>
          <a:endParaRPr lang="en-US"/>
        </a:p>
      </dgm:t>
    </dgm:pt>
    <dgm:pt modelId="{2844E290-CF94-435E-A6CF-DF39BDB52C5C}">
      <dgm:prSet/>
      <dgm:spPr/>
      <dgm:t>
        <a:bodyPr/>
        <a:lstStyle/>
        <a:p>
          <a:pPr>
            <a:lnSpc>
              <a:spcPct val="100000"/>
            </a:lnSpc>
          </a:pPr>
          <a:r>
            <a:rPr lang="en-US"/>
            <a:t>8-Week Blended Modality </a:t>
          </a:r>
        </a:p>
      </dgm:t>
    </dgm:pt>
    <dgm:pt modelId="{B742BA53-C8AD-434C-9636-69B8AAB5E20C}" type="parTrans" cxnId="{282CF183-8967-4AB5-AEBF-5028A1D306C5}">
      <dgm:prSet/>
      <dgm:spPr/>
      <dgm:t>
        <a:bodyPr/>
        <a:lstStyle/>
        <a:p>
          <a:endParaRPr lang="en-US"/>
        </a:p>
      </dgm:t>
    </dgm:pt>
    <dgm:pt modelId="{C3C86471-5DF0-4A14-B42A-EB2C2C1B9182}" type="sibTrans" cxnId="{282CF183-8967-4AB5-AEBF-5028A1D306C5}">
      <dgm:prSet/>
      <dgm:spPr/>
      <dgm:t>
        <a:bodyPr/>
        <a:lstStyle/>
        <a:p>
          <a:endParaRPr lang="en-US"/>
        </a:p>
      </dgm:t>
    </dgm:pt>
    <dgm:pt modelId="{4019AB05-C57E-40AA-98E2-3997B35681A2}">
      <dgm:prSet/>
      <dgm:spPr/>
      <dgm:t>
        <a:bodyPr/>
        <a:lstStyle/>
        <a:p>
          <a:r>
            <a:rPr lang="en-US"/>
            <a:t>3 hours in class / 3 hours of asynchronous coursework</a:t>
          </a:r>
        </a:p>
      </dgm:t>
    </dgm:pt>
    <dgm:pt modelId="{C0380F9F-ABBB-452F-BAF6-49BF303BD2AE}" type="parTrans" cxnId="{9D0996B5-6C58-42DF-86A7-B4D9A90D49AB}">
      <dgm:prSet/>
      <dgm:spPr/>
      <dgm:t>
        <a:bodyPr/>
        <a:lstStyle/>
        <a:p>
          <a:endParaRPr lang="en-US"/>
        </a:p>
      </dgm:t>
    </dgm:pt>
    <dgm:pt modelId="{90A0B645-EEF6-49F6-83B9-ADE4E63AF6E0}" type="sibTrans" cxnId="{9D0996B5-6C58-42DF-86A7-B4D9A90D49AB}">
      <dgm:prSet/>
      <dgm:spPr/>
      <dgm:t>
        <a:bodyPr/>
        <a:lstStyle/>
        <a:p>
          <a:endParaRPr lang="en-US"/>
        </a:p>
      </dgm:t>
    </dgm:pt>
    <dgm:pt modelId="{BA7015F9-7442-42D7-9A3D-30002E8B94A7}">
      <dgm:prSet/>
      <dgm:spPr/>
      <dgm:t>
        <a:bodyPr/>
        <a:lstStyle/>
        <a:p>
          <a:r>
            <a:rPr lang="en-US"/>
            <a:t>Required for all new-to-college students, highly recommended for transfer</a:t>
          </a:r>
        </a:p>
      </dgm:t>
    </dgm:pt>
    <dgm:pt modelId="{C08805B5-3ABA-4F92-8610-D6B310830F2D}" type="parTrans" cxnId="{BE8EB7AA-26D5-4177-8C1E-8190B33A2E56}">
      <dgm:prSet/>
      <dgm:spPr/>
      <dgm:t>
        <a:bodyPr/>
        <a:lstStyle/>
        <a:p>
          <a:endParaRPr lang="en-US"/>
        </a:p>
      </dgm:t>
    </dgm:pt>
    <dgm:pt modelId="{A5326C35-1AEF-4AE3-9918-7877216B232B}" type="sibTrans" cxnId="{BE8EB7AA-26D5-4177-8C1E-8190B33A2E56}">
      <dgm:prSet/>
      <dgm:spPr/>
      <dgm:t>
        <a:bodyPr/>
        <a:lstStyle/>
        <a:p>
          <a:endParaRPr lang="en-US"/>
        </a:p>
      </dgm:t>
    </dgm:pt>
    <dgm:pt modelId="{BD449F43-6888-4163-8A4E-6DDBBEBA1BA8}">
      <dgm:prSet/>
      <dgm:spPr/>
      <dgm:t>
        <a:bodyPr/>
        <a:lstStyle/>
        <a:p>
          <a:r>
            <a:rPr lang="en-US"/>
            <a:t>Brand new curriculum</a:t>
          </a:r>
        </a:p>
      </dgm:t>
    </dgm:pt>
    <dgm:pt modelId="{E60A3F66-897C-4B4A-AB52-89E8672D0210}" type="parTrans" cxnId="{F41D3BC3-597B-4F0F-B3E9-18FDD2632773}">
      <dgm:prSet/>
      <dgm:spPr/>
      <dgm:t>
        <a:bodyPr/>
        <a:lstStyle/>
        <a:p>
          <a:endParaRPr lang="en-US"/>
        </a:p>
      </dgm:t>
    </dgm:pt>
    <dgm:pt modelId="{372C5FC2-154B-40BD-9CD0-93A795FAC307}" type="sibTrans" cxnId="{F41D3BC3-597B-4F0F-B3E9-18FDD2632773}">
      <dgm:prSet/>
      <dgm:spPr/>
      <dgm:t>
        <a:bodyPr/>
        <a:lstStyle/>
        <a:p>
          <a:endParaRPr lang="en-US"/>
        </a:p>
      </dgm:t>
    </dgm:pt>
    <dgm:pt modelId="{583166D9-F82A-4BFA-8532-F54593268746}">
      <dgm:prSet/>
      <dgm:spPr/>
      <dgm:t>
        <a:bodyPr/>
        <a:lstStyle/>
        <a:p>
          <a:pPr>
            <a:lnSpc>
              <a:spcPct val="100000"/>
            </a:lnSpc>
            <a:defRPr b="1"/>
          </a:pPr>
          <a:r>
            <a:rPr lang="en-US"/>
            <a:t>First Year Experience</a:t>
          </a:r>
        </a:p>
      </dgm:t>
    </dgm:pt>
    <dgm:pt modelId="{C603CEBF-B0A4-4A48-B5DD-EF4A924730F7}" type="parTrans" cxnId="{9A02D6FE-F966-4090-B261-F168893F596F}">
      <dgm:prSet/>
      <dgm:spPr/>
      <dgm:t>
        <a:bodyPr/>
        <a:lstStyle/>
        <a:p>
          <a:endParaRPr lang="en-US"/>
        </a:p>
      </dgm:t>
    </dgm:pt>
    <dgm:pt modelId="{84A812E3-EE48-42FE-8F52-1F10B2DC489A}" type="sibTrans" cxnId="{9A02D6FE-F966-4090-B261-F168893F596F}">
      <dgm:prSet/>
      <dgm:spPr/>
      <dgm:t>
        <a:bodyPr/>
        <a:lstStyle/>
        <a:p>
          <a:endParaRPr lang="en-US"/>
        </a:p>
      </dgm:t>
    </dgm:pt>
    <dgm:pt modelId="{3A6EDD06-E6E6-4906-9F7B-00C3985098B1}">
      <dgm:prSet/>
      <dgm:spPr/>
      <dgm:t>
        <a:bodyPr/>
        <a:lstStyle/>
        <a:p>
          <a:pPr>
            <a:lnSpc>
              <a:spcPct val="100000"/>
            </a:lnSpc>
          </a:pPr>
          <a:r>
            <a:rPr lang="en-US"/>
            <a:t>New home &amp; leadership in the library</a:t>
          </a:r>
        </a:p>
      </dgm:t>
    </dgm:pt>
    <dgm:pt modelId="{9726B854-8461-4017-A3FD-A925B6C8D1DA}" type="parTrans" cxnId="{945E1697-B410-4824-B0E7-B1F34F220A48}">
      <dgm:prSet/>
      <dgm:spPr/>
      <dgm:t>
        <a:bodyPr/>
        <a:lstStyle/>
        <a:p>
          <a:endParaRPr lang="en-US"/>
        </a:p>
      </dgm:t>
    </dgm:pt>
    <dgm:pt modelId="{6B51DF39-60B9-4998-9AA0-51709FD20E60}" type="sibTrans" cxnId="{945E1697-B410-4824-B0E7-B1F34F220A48}">
      <dgm:prSet/>
      <dgm:spPr/>
      <dgm:t>
        <a:bodyPr/>
        <a:lstStyle/>
        <a:p>
          <a:endParaRPr lang="en-US"/>
        </a:p>
      </dgm:t>
    </dgm:pt>
    <dgm:pt modelId="{7B70D948-1A1D-42B8-B373-A672ACF0BC2E}">
      <dgm:prSet/>
      <dgm:spPr/>
      <dgm:t>
        <a:bodyPr/>
        <a:lstStyle/>
        <a:p>
          <a:pPr>
            <a:lnSpc>
              <a:spcPct val="100000"/>
            </a:lnSpc>
          </a:pPr>
          <a:r>
            <a:rPr lang="en-US"/>
            <a:t>Provided a built-in audience for workshops</a:t>
          </a:r>
        </a:p>
      </dgm:t>
    </dgm:pt>
    <dgm:pt modelId="{AADF2E27-FB0E-4D9E-8B59-5375A036ECD3}" type="parTrans" cxnId="{314F99E0-9B41-4DF7-B126-48453BE2B947}">
      <dgm:prSet/>
      <dgm:spPr/>
      <dgm:t>
        <a:bodyPr/>
        <a:lstStyle/>
        <a:p>
          <a:endParaRPr lang="en-US"/>
        </a:p>
      </dgm:t>
    </dgm:pt>
    <dgm:pt modelId="{E7B610D4-044A-4506-8A0A-F3351C61A88F}" type="sibTrans" cxnId="{314F99E0-9B41-4DF7-B126-48453BE2B947}">
      <dgm:prSet/>
      <dgm:spPr/>
      <dgm:t>
        <a:bodyPr/>
        <a:lstStyle/>
        <a:p>
          <a:endParaRPr lang="en-US"/>
        </a:p>
      </dgm:t>
    </dgm:pt>
    <dgm:pt modelId="{484BD07E-A855-426C-943E-2DFB59F3B1C6}">
      <dgm:prSet/>
      <dgm:spPr/>
      <dgm:t>
        <a:bodyPr/>
        <a:lstStyle/>
        <a:p>
          <a:pPr>
            <a:lnSpc>
              <a:spcPct val="100000"/>
            </a:lnSpc>
          </a:pPr>
          <a:r>
            <a:rPr lang="en-US"/>
            <a:t>Scaffolding to curriculum</a:t>
          </a:r>
        </a:p>
      </dgm:t>
    </dgm:pt>
    <dgm:pt modelId="{7D8C4EFF-6D85-4BAF-939E-EBDBFCDF0A14}" type="parTrans" cxnId="{DDD74F4F-71FB-41AE-81BD-B1FD6C0337AB}">
      <dgm:prSet/>
      <dgm:spPr/>
      <dgm:t>
        <a:bodyPr/>
        <a:lstStyle/>
        <a:p>
          <a:endParaRPr lang="en-US"/>
        </a:p>
      </dgm:t>
    </dgm:pt>
    <dgm:pt modelId="{72F5E207-B86E-4D19-93DF-E7ACA7F4DA9F}" type="sibTrans" cxnId="{DDD74F4F-71FB-41AE-81BD-B1FD6C0337AB}">
      <dgm:prSet/>
      <dgm:spPr/>
      <dgm:t>
        <a:bodyPr/>
        <a:lstStyle/>
        <a:p>
          <a:endParaRPr lang="en-US"/>
        </a:p>
      </dgm:t>
    </dgm:pt>
    <dgm:pt modelId="{A08758AD-F7CB-487F-8333-4FA164098966}" type="pres">
      <dgm:prSet presAssocID="{78007260-7BED-4B4F-BA00-D67C8025CB83}" presName="root" presStyleCnt="0">
        <dgm:presLayoutVars>
          <dgm:dir/>
          <dgm:resizeHandles val="exact"/>
        </dgm:presLayoutVars>
      </dgm:prSet>
      <dgm:spPr/>
    </dgm:pt>
    <dgm:pt modelId="{4937B6D4-0AB7-47A1-8E07-E66C3C85C0D0}" type="pres">
      <dgm:prSet presAssocID="{79E7F5CB-A139-40D0-BEE3-37DC47B9824E}" presName="compNode" presStyleCnt="0"/>
      <dgm:spPr/>
    </dgm:pt>
    <dgm:pt modelId="{ADEBE615-073F-4371-990F-B2CD01BC44B5}" type="pres">
      <dgm:prSet presAssocID="{79E7F5CB-A139-40D0-BEE3-37DC47B9824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ibbon"/>
        </a:ext>
      </dgm:extLst>
    </dgm:pt>
    <dgm:pt modelId="{4186AF1B-A28C-483D-BF12-47A740BE3DDC}" type="pres">
      <dgm:prSet presAssocID="{79E7F5CB-A139-40D0-BEE3-37DC47B9824E}" presName="iconSpace" presStyleCnt="0"/>
      <dgm:spPr/>
    </dgm:pt>
    <dgm:pt modelId="{CC434B9F-4417-472F-AB43-6C83CB610C2B}" type="pres">
      <dgm:prSet presAssocID="{79E7F5CB-A139-40D0-BEE3-37DC47B9824E}" presName="parTx" presStyleLbl="revTx" presStyleIdx="0" presStyleCnt="4">
        <dgm:presLayoutVars>
          <dgm:chMax val="0"/>
          <dgm:chPref val="0"/>
        </dgm:presLayoutVars>
      </dgm:prSet>
      <dgm:spPr/>
    </dgm:pt>
    <dgm:pt modelId="{1CD79E4A-E352-4BF4-9904-31A35ABA96EC}" type="pres">
      <dgm:prSet presAssocID="{79E7F5CB-A139-40D0-BEE3-37DC47B9824E}" presName="txSpace" presStyleCnt="0"/>
      <dgm:spPr/>
    </dgm:pt>
    <dgm:pt modelId="{68262B35-AB4A-4D12-A184-1268FEF56C27}" type="pres">
      <dgm:prSet presAssocID="{79E7F5CB-A139-40D0-BEE3-37DC47B9824E}" presName="desTx" presStyleLbl="revTx" presStyleIdx="1" presStyleCnt="4">
        <dgm:presLayoutVars/>
      </dgm:prSet>
      <dgm:spPr/>
    </dgm:pt>
    <dgm:pt modelId="{C87D91EB-794D-4B45-97E4-B897B43619C8}" type="pres">
      <dgm:prSet presAssocID="{605EE116-F1FB-4514-8246-13C77BA174E8}" presName="sibTrans" presStyleCnt="0"/>
      <dgm:spPr/>
    </dgm:pt>
    <dgm:pt modelId="{33FA787D-CA80-41FC-8EE0-2F491F980A54}" type="pres">
      <dgm:prSet presAssocID="{583166D9-F82A-4BFA-8532-F54593268746}" presName="compNode" presStyleCnt="0"/>
      <dgm:spPr/>
    </dgm:pt>
    <dgm:pt modelId="{74A75C16-68CC-4ED0-ACB9-A246A26B5332}" type="pres">
      <dgm:prSet presAssocID="{583166D9-F82A-4BFA-8532-F5459326874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BD914570-A417-48E0-B58B-45E2590D8F0B}" type="pres">
      <dgm:prSet presAssocID="{583166D9-F82A-4BFA-8532-F54593268746}" presName="iconSpace" presStyleCnt="0"/>
      <dgm:spPr/>
    </dgm:pt>
    <dgm:pt modelId="{995F6A55-3511-46CB-AED4-A030920AF1A6}" type="pres">
      <dgm:prSet presAssocID="{583166D9-F82A-4BFA-8532-F54593268746}" presName="parTx" presStyleLbl="revTx" presStyleIdx="2" presStyleCnt="4">
        <dgm:presLayoutVars>
          <dgm:chMax val="0"/>
          <dgm:chPref val="0"/>
        </dgm:presLayoutVars>
      </dgm:prSet>
      <dgm:spPr/>
    </dgm:pt>
    <dgm:pt modelId="{6CFA0ADE-72E9-4A9E-80AE-9C2BEA489700}" type="pres">
      <dgm:prSet presAssocID="{583166D9-F82A-4BFA-8532-F54593268746}" presName="txSpace" presStyleCnt="0"/>
      <dgm:spPr/>
    </dgm:pt>
    <dgm:pt modelId="{9B8CBAC4-2584-4EAE-A3DB-1AD00A3D06BC}" type="pres">
      <dgm:prSet presAssocID="{583166D9-F82A-4BFA-8532-F54593268746}" presName="desTx" presStyleLbl="revTx" presStyleIdx="3" presStyleCnt="4">
        <dgm:presLayoutVars/>
      </dgm:prSet>
      <dgm:spPr/>
    </dgm:pt>
  </dgm:ptLst>
  <dgm:cxnLst>
    <dgm:cxn modelId="{444CD51B-7F7F-42A0-A695-E9977D896C5C}" type="presOf" srcId="{2844E290-CF94-435E-A6CF-DF39BDB52C5C}" destId="{68262B35-AB4A-4D12-A184-1268FEF56C27}" srcOrd="0" destOrd="0" presId="urn:microsoft.com/office/officeart/2018/5/layout/CenteredIconLabelDescriptionList"/>
    <dgm:cxn modelId="{55529143-A02E-4CDB-ABCC-07C2DBC89118}" type="presOf" srcId="{BD449F43-6888-4163-8A4E-6DDBBEBA1BA8}" destId="{68262B35-AB4A-4D12-A184-1268FEF56C27}" srcOrd="0" destOrd="3" presId="urn:microsoft.com/office/officeart/2018/5/layout/CenteredIconLabelDescriptionList"/>
    <dgm:cxn modelId="{DDD74F4F-71FB-41AE-81BD-B1FD6C0337AB}" srcId="{583166D9-F82A-4BFA-8532-F54593268746}" destId="{484BD07E-A855-426C-943E-2DFB59F3B1C6}" srcOrd="2" destOrd="0" parTransId="{7D8C4EFF-6D85-4BAF-939E-EBDBFCDF0A14}" sibTransId="{72F5E207-B86E-4D19-93DF-E7ACA7F4DA9F}"/>
    <dgm:cxn modelId="{696BA36F-8CD0-4E47-B60A-B7BAF654F37F}" type="presOf" srcId="{7B70D948-1A1D-42B8-B373-A672ACF0BC2E}" destId="{9B8CBAC4-2584-4EAE-A3DB-1AD00A3D06BC}" srcOrd="0" destOrd="1" presId="urn:microsoft.com/office/officeart/2018/5/layout/CenteredIconLabelDescriptionList"/>
    <dgm:cxn modelId="{5DF10170-0B7E-4538-A911-5CB761B80565}" type="presOf" srcId="{78007260-7BED-4B4F-BA00-D67C8025CB83}" destId="{A08758AD-F7CB-487F-8333-4FA164098966}" srcOrd="0" destOrd="0" presId="urn:microsoft.com/office/officeart/2018/5/layout/CenteredIconLabelDescriptionList"/>
    <dgm:cxn modelId="{F75A5A53-812B-4399-85EB-C9CA072A5A64}" type="presOf" srcId="{79E7F5CB-A139-40D0-BEE3-37DC47B9824E}" destId="{CC434B9F-4417-472F-AB43-6C83CB610C2B}" srcOrd="0" destOrd="0" presId="urn:microsoft.com/office/officeart/2018/5/layout/CenteredIconLabelDescriptionList"/>
    <dgm:cxn modelId="{282CF183-8967-4AB5-AEBF-5028A1D306C5}" srcId="{79E7F5CB-A139-40D0-BEE3-37DC47B9824E}" destId="{2844E290-CF94-435E-A6CF-DF39BDB52C5C}" srcOrd="0" destOrd="0" parTransId="{B742BA53-C8AD-434C-9636-69B8AAB5E20C}" sibTransId="{C3C86471-5DF0-4A14-B42A-EB2C2C1B9182}"/>
    <dgm:cxn modelId="{2322418F-C60C-4CE9-B254-5BC08EF60175}" srcId="{78007260-7BED-4B4F-BA00-D67C8025CB83}" destId="{79E7F5CB-A139-40D0-BEE3-37DC47B9824E}" srcOrd="0" destOrd="0" parTransId="{D9F9A3F4-16D8-4E51-9534-74F8A7E3551C}" sibTransId="{605EE116-F1FB-4514-8246-13C77BA174E8}"/>
    <dgm:cxn modelId="{945E1697-B410-4824-B0E7-B1F34F220A48}" srcId="{583166D9-F82A-4BFA-8532-F54593268746}" destId="{3A6EDD06-E6E6-4906-9F7B-00C3985098B1}" srcOrd="0" destOrd="0" parTransId="{9726B854-8461-4017-A3FD-A925B6C8D1DA}" sibTransId="{6B51DF39-60B9-4998-9AA0-51709FD20E60}"/>
    <dgm:cxn modelId="{B16C0CA3-8E6F-470D-81F8-26E11A24ABC0}" type="presOf" srcId="{BA7015F9-7442-42D7-9A3D-30002E8B94A7}" destId="{68262B35-AB4A-4D12-A184-1268FEF56C27}" srcOrd="0" destOrd="2" presId="urn:microsoft.com/office/officeart/2018/5/layout/CenteredIconLabelDescriptionList"/>
    <dgm:cxn modelId="{8DB462A9-4600-419B-A122-C9CE8B028225}" type="presOf" srcId="{4019AB05-C57E-40AA-98E2-3997B35681A2}" destId="{68262B35-AB4A-4D12-A184-1268FEF56C27}" srcOrd="0" destOrd="1" presId="urn:microsoft.com/office/officeart/2018/5/layout/CenteredIconLabelDescriptionList"/>
    <dgm:cxn modelId="{BE8EB7AA-26D5-4177-8C1E-8190B33A2E56}" srcId="{2844E290-CF94-435E-A6CF-DF39BDB52C5C}" destId="{BA7015F9-7442-42D7-9A3D-30002E8B94A7}" srcOrd="1" destOrd="0" parTransId="{C08805B5-3ABA-4F92-8610-D6B310830F2D}" sibTransId="{A5326C35-1AEF-4AE3-9918-7877216B232B}"/>
    <dgm:cxn modelId="{9D0996B5-6C58-42DF-86A7-B4D9A90D49AB}" srcId="{2844E290-CF94-435E-A6CF-DF39BDB52C5C}" destId="{4019AB05-C57E-40AA-98E2-3997B35681A2}" srcOrd="0" destOrd="0" parTransId="{C0380F9F-ABBB-452F-BAF6-49BF303BD2AE}" sibTransId="{90A0B645-EEF6-49F6-83B9-ADE4E63AF6E0}"/>
    <dgm:cxn modelId="{13913BB7-0D5B-494F-A72F-3278637ECCDB}" type="presOf" srcId="{583166D9-F82A-4BFA-8532-F54593268746}" destId="{995F6A55-3511-46CB-AED4-A030920AF1A6}" srcOrd="0" destOrd="0" presId="urn:microsoft.com/office/officeart/2018/5/layout/CenteredIconLabelDescriptionList"/>
    <dgm:cxn modelId="{F41D3BC3-597B-4F0F-B3E9-18FDD2632773}" srcId="{2844E290-CF94-435E-A6CF-DF39BDB52C5C}" destId="{BD449F43-6888-4163-8A4E-6DDBBEBA1BA8}" srcOrd="2" destOrd="0" parTransId="{E60A3F66-897C-4B4A-AB52-89E8672D0210}" sibTransId="{372C5FC2-154B-40BD-9CD0-93A795FAC307}"/>
    <dgm:cxn modelId="{314F99E0-9B41-4DF7-B126-48453BE2B947}" srcId="{583166D9-F82A-4BFA-8532-F54593268746}" destId="{7B70D948-1A1D-42B8-B373-A672ACF0BC2E}" srcOrd="1" destOrd="0" parTransId="{AADF2E27-FB0E-4D9E-8B59-5375A036ECD3}" sibTransId="{E7B610D4-044A-4506-8A0A-F3351C61A88F}"/>
    <dgm:cxn modelId="{41FE33E3-D673-45EA-9B7C-8A13D789F463}" type="presOf" srcId="{484BD07E-A855-426C-943E-2DFB59F3B1C6}" destId="{9B8CBAC4-2584-4EAE-A3DB-1AD00A3D06BC}" srcOrd="0" destOrd="2" presId="urn:microsoft.com/office/officeart/2018/5/layout/CenteredIconLabelDescriptionList"/>
    <dgm:cxn modelId="{78D31CF8-9724-4958-AA49-DEE694622063}" type="presOf" srcId="{3A6EDD06-E6E6-4906-9F7B-00C3985098B1}" destId="{9B8CBAC4-2584-4EAE-A3DB-1AD00A3D06BC}" srcOrd="0" destOrd="0" presId="urn:microsoft.com/office/officeart/2018/5/layout/CenteredIconLabelDescriptionList"/>
    <dgm:cxn modelId="{9A02D6FE-F966-4090-B261-F168893F596F}" srcId="{78007260-7BED-4B4F-BA00-D67C8025CB83}" destId="{583166D9-F82A-4BFA-8532-F54593268746}" srcOrd="1" destOrd="0" parTransId="{C603CEBF-B0A4-4A48-B5DD-EF4A924730F7}" sibTransId="{84A812E3-EE48-42FE-8F52-1F10B2DC489A}"/>
    <dgm:cxn modelId="{4F40C1B7-A54C-46E6-B7CD-D2CA6D8CA2FE}" type="presParOf" srcId="{A08758AD-F7CB-487F-8333-4FA164098966}" destId="{4937B6D4-0AB7-47A1-8E07-E66C3C85C0D0}" srcOrd="0" destOrd="0" presId="urn:microsoft.com/office/officeart/2018/5/layout/CenteredIconLabelDescriptionList"/>
    <dgm:cxn modelId="{CEDB4CBA-6CD2-49B8-AD75-5DC51D603EB4}" type="presParOf" srcId="{4937B6D4-0AB7-47A1-8E07-E66C3C85C0D0}" destId="{ADEBE615-073F-4371-990F-B2CD01BC44B5}" srcOrd="0" destOrd="0" presId="urn:microsoft.com/office/officeart/2018/5/layout/CenteredIconLabelDescriptionList"/>
    <dgm:cxn modelId="{67741F97-747E-4D22-BACB-65B205F6FE8B}" type="presParOf" srcId="{4937B6D4-0AB7-47A1-8E07-E66C3C85C0D0}" destId="{4186AF1B-A28C-483D-BF12-47A740BE3DDC}" srcOrd="1" destOrd="0" presId="urn:microsoft.com/office/officeart/2018/5/layout/CenteredIconLabelDescriptionList"/>
    <dgm:cxn modelId="{F017905D-9209-4EF0-B2D9-A29AF388A035}" type="presParOf" srcId="{4937B6D4-0AB7-47A1-8E07-E66C3C85C0D0}" destId="{CC434B9F-4417-472F-AB43-6C83CB610C2B}" srcOrd="2" destOrd="0" presId="urn:microsoft.com/office/officeart/2018/5/layout/CenteredIconLabelDescriptionList"/>
    <dgm:cxn modelId="{D1E97D20-1680-4460-B7EB-0A26902015BF}" type="presParOf" srcId="{4937B6D4-0AB7-47A1-8E07-E66C3C85C0D0}" destId="{1CD79E4A-E352-4BF4-9904-31A35ABA96EC}" srcOrd="3" destOrd="0" presId="urn:microsoft.com/office/officeart/2018/5/layout/CenteredIconLabelDescriptionList"/>
    <dgm:cxn modelId="{F25F666C-68E9-4B26-B460-C03482B36051}" type="presParOf" srcId="{4937B6D4-0AB7-47A1-8E07-E66C3C85C0D0}" destId="{68262B35-AB4A-4D12-A184-1268FEF56C27}" srcOrd="4" destOrd="0" presId="urn:microsoft.com/office/officeart/2018/5/layout/CenteredIconLabelDescriptionList"/>
    <dgm:cxn modelId="{E9F763CA-32E2-4A6C-B4A8-14795BCD7A34}" type="presParOf" srcId="{A08758AD-F7CB-487F-8333-4FA164098966}" destId="{C87D91EB-794D-4B45-97E4-B897B43619C8}" srcOrd="1" destOrd="0" presId="urn:microsoft.com/office/officeart/2018/5/layout/CenteredIconLabelDescriptionList"/>
    <dgm:cxn modelId="{0C797B7B-0E2C-412C-BA3C-B073A74F5AB4}" type="presParOf" srcId="{A08758AD-F7CB-487F-8333-4FA164098966}" destId="{33FA787D-CA80-41FC-8EE0-2F491F980A54}" srcOrd="2" destOrd="0" presId="urn:microsoft.com/office/officeart/2018/5/layout/CenteredIconLabelDescriptionList"/>
    <dgm:cxn modelId="{7290D959-B54F-4564-884C-169026EB1056}" type="presParOf" srcId="{33FA787D-CA80-41FC-8EE0-2F491F980A54}" destId="{74A75C16-68CC-4ED0-ACB9-A246A26B5332}" srcOrd="0" destOrd="0" presId="urn:microsoft.com/office/officeart/2018/5/layout/CenteredIconLabelDescriptionList"/>
    <dgm:cxn modelId="{8B815DF6-E4D5-48FD-A978-717FCB625AB6}" type="presParOf" srcId="{33FA787D-CA80-41FC-8EE0-2F491F980A54}" destId="{BD914570-A417-48E0-B58B-45E2590D8F0B}" srcOrd="1" destOrd="0" presId="urn:microsoft.com/office/officeart/2018/5/layout/CenteredIconLabelDescriptionList"/>
    <dgm:cxn modelId="{EF02BAEA-71EC-4A61-BD41-8EFC1CBD4647}" type="presParOf" srcId="{33FA787D-CA80-41FC-8EE0-2F491F980A54}" destId="{995F6A55-3511-46CB-AED4-A030920AF1A6}" srcOrd="2" destOrd="0" presId="urn:microsoft.com/office/officeart/2018/5/layout/CenteredIconLabelDescriptionList"/>
    <dgm:cxn modelId="{B037E2AA-2B5C-4D79-B902-C0C59ED8A449}" type="presParOf" srcId="{33FA787D-CA80-41FC-8EE0-2F491F980A54}" destId="{6CFA0ADE-72E9-4A9E-80AE-9C2BEA489700}" srcOrd="3" destOrd="0" presId="urn:microsoft.com/office/officeart/2018/5/layout/CenteredIconLabelDescriptionList"/>
    <dgm:cxn modelId="{BEB97BD2-6F1A-4A80-A673-06BCEA754FB8}" type="presParOf" srcId="{33FA787D-CA80-41FC-8EE0-2F491F980A54}" destId="{9B8CBAC4-2584-4EAE-A3DB-1AD00A3D06BC}"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1D57848-DE6A-42C1-A3FE-DB2FCA229221}"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C66DDB3-7E7B-4555-8A91-D7F726F43CBA}">
      <dgm:prSet/>
      <dgm:spPr/>
      <dgm:t>
        <a:bodyPr/>
        <a:lstStyle/>
        <a:p>
          <a:pPr>
            <a:lnSpc>
              <a:spcPct val="100000"/>
            </a:lnSpc>
          </a:pPr>
          <a:r>
            <a:rPr lang="en-US"/>
            <a:t>Smaller pool, more fish</a:t>
          </a:r>
        </a:p>
      </dgm:t>
    </dgm:pt>
    <dgm:pt modelId="{B06DD8DC-F95C-4E0B-A4FD-6CFC9C27D438}" type="parTrans" cxnId="{E1864C80-A56A-40A0-9C31-60CC3D75A0C9}">
      <dgm:prSet/>
      <dgm:spPr/>
      <dgm:t>
        <a:bodyPr/>
        <a:lstStyle/>
        <a:p>
          <a:endParaRPr lang="en-US"/>
        </a:p>
      </dgm:t>
    </dgm:pt>
    <dgm:pt modelId="{13677DC3-84DB-4FE7-AD13-3CA934675D2B}" type="sibTrans" cxnId="{E1864C80-A56A-40A0-9C31-60CC3D75A0C9}">
      <dgm:prSet/>
      <dgm:spPr/>
      <dgm:t>
        <a:bodyPr/>
        <a:lstStyle/>
        <a:p>
          <a:endParaRPr lang="en-US"/>
        </a:p>
      </dgm:t>
    </dgm:pt>
    <dgm:pt modelId="{08E3A946-98E8-411A-BF86-F33B9B53E9D2}">
      <dgm:prSet/>
      <dgm:spPr/>
      <dgm:t>
        <a:bodyPr/>
        <a:lstStyle/>
        <a:p>
          <a:pPr>
            <a:lnSpc>
              <a:spcPct val="100000"/>
            </a:lnSpc>
          </a:pPr>
          <a:r>
            <a:rPr lang="en-US"/>
            <a:t>Meeting students at their point of need, where they are (ONLINE!)</a:t>
          </a:r>
        </a:p>
      </dgm:t>
    </dgm:pt>
    <dgm:pt modelId="{BD3D28B8-E6CD-416C-9EB3-4D89E0521CCE}" type="parTrans" cxnId="{FFC0B889-A727-4F96-B0DD-C222807B10AA}">
      <dgm:prSet/>
      <dgm:spPr/>
      <dgm:t>
        <a:bodyPr/>
        <a:lstStyle/>
        <a:p>
          <a:endParaRPr lang="en-US"/>
        </a:p>
      </dgm:t>
    </dgm:pt>
    <dgm:pt modelId="{7CBF7218-E1AF-4C37-B7A2-CE2273CF4742}" type="sibTrans" cxnId="{FFC0B889-A727-4F96-B0DD-C222807B10AA}">
      <dgm:prSet/>
      <dgm:spPr/>
      <dgm:t>
        <a:bodyPr/>
        <a:lstStyle/>
        <a:p>
          <a:endParaRPr lang="en-US"/>
        </a:p>
      </dgm:t>
    </dgm:pt>
    <dgm:pt modelId="{F3F39B5A-A726-4FCF-9101-FA40F78BF22A}">
      <dgm:prSet/>
      <dgm:spPr/>
      <dgm:t>
        <a:bodyPr/>
        <a:lstStyle/>
        <a:p>
          <a:pPr>
            <a:lnSpc>
              <a:spcPct val="100000"/>
            </a:lnSpc>
          </a:pPr>
          <a:r>
            <a:rPr lang="en-US"/>
            <a:t>Register now, recording on-demand on their own schedule</a:t>
          </a:r>
        </a:p>
      </dgm:t>
    </dgm:pt>
    <dgm:pt modelId="{72D708AC-F27C-45B6-9767-39C200432031}" type="parTrans" cxnId="{F86538E8-1A06-4814-9032-004EFD4EFD54}">
      <dgm:prSet/>
      <dgm:spPr/>
      <dgm:t>
        <a:bodyPr/>
        <a:lstStyle/>
        <a:p>
          <a:endParaRPr lang="en-US"/>
        </a:p>
      </dgm:t>
    </dgm:pt>
    <dgm:pt modelId="{A8E8F7F9-D1F2-4AE7-8DC1-D442AE5EDAD8}" type="sibTrans" cxnId="{F86538E8-1A06-4814-9032-004EFD4EFD54}">
      <dgm:prSet/>
      <dgm:spPr/>
      <dgm:t>
        <a:bodyPr/>
        <a:lstStyle/>
        <a:p>
          <a:endParaRPr lang="en-US"/>
        </a:p>
      </dgm:t>
    </dgm:pt>
    <dgm:pt modelId="{B44F0C5F-7A63-4EF8-A236-A6D04B4837FE}">
      <dgm:prSet/>
      <dgm:spPr/>
      <dgm:t>
        <a:bodyPr/>
        <a:lstStyle/>
        <a:p>
          <a:pPr>
            <a:lnSpc>
              <a:spcPct val="100000"/>
            </a:lnSpc>
          </a:pPr>
          <a:r>
            <a:rPr lang="en-US"/>
            <a:t>Campus Challenge to attend 3 on-campus events built into curriculum</a:t>
          </a:r>
        </a:p>
      </dgm:t>
    </dgm:pt>
    <dgm:pt modelId="{AAEC9314-C4E8-4005-AB3F-A1AE853E9662}" type="parTrans" cxnId="{A3A81972-3233-44A1-B39A-A69482D2383F}">
      <dgm:prSet/>
      <dgm:spPr/>
      <dgm:t>
        <a:bodyPr/>
        <a:lstStyle/>
        <a:p>
          <a:endParaRPr lang="en-US"/>
        </a:p>
      </dgm:t>
    </dgm:pt>
    <dgm:pt modelId="{7DDEE1B7-DA9D-4AD8-97A8-E2A243AE9438}" type="sibTrans" cxnId="{A3A81972-3233-44A1-B39A-A69482D2383F}">
      <dgm:prSet/>
      <dgm:spPr/>
      <dgm:t>
        <a:bodyPr/>
        <a:lstStyle/>
        <a:p>
          <a:endParaRPr lang="en-US"/>
        </a:p>
      </dgm:t>
    </dgm:pt>
    <dgm:pt modelId="{9BF5027D-E163-4BFD-993E-0F174039AA33}">
      <dgm:prSet/>
      <dgm:spPr/>
      <dgm:t>
        <a:bodyPr/>
        <a:lstStyle/>
        <a:p>
          <a:pPr>
            <a:lnSpc>
              <a:spcPct val="100000"/>
            </a:lnSpc>
          </a:pPr>
          <a:r>
            <a:rPr lang="en-US"/>
            <a:t>Programming designed with their curriculum in mind</a:t>
          </a:r>
        </a:p>
      </dgm:t>
    </dgm:pt>
    <dgm:pt modelId="{6714311E-98FB-47E8-8BAC-298D93FE4E5F}" type="parTrans" cxnId="{6E2C1BBA-CDFC-4997-A3A2-325D55B0745D}">
      <dgm:prSet/>
      <dgm:spPr/>
      <dgm:t>
        <a:bodyPr/>
        <a:lstStyle/>
        <a:p>
          <a:endParaRPr lang="en-US"/>
        </a:p>
      </dgm:t>
    </dgm:pt>
    <dgm:pt modelId="{2FC7DB30-851B-44F1-B851-EFEDF286E386}" type="sibTrans" cxnId="{6E2C1BBA-CDFC-4997-A3A2-325D55B0745D}">
      <dgm:prSet/>
      <dgm:spPr/>
      <dgm:t>
        <a:bodyPr/>
        <a:lstStyle/>
        <a:p>
          <a:endParaRPr lang="en-US"/>
        </a:p>
      </dgm:t>
    </dgm:pt>
    <dgm:pt modelId="{00A0D91C-4821-4CAA-9C2B-4FA96D78A13D}" type="pres">
      <dgm:prSet presAssocID="{D1D57848-DE6A-42C1-A3FE-DB2FCA229221}" presName="root" presStyleCnt="0">
        <dgm:presLayoutVars>
          <dgm:dir/>
          <dgm:resizeHandles val="exact"/>
        </dgm:presLayoutVars>
      </dgm:prSet>
      <dgm:spPr/>
    </dgm:pt>
    <dgm:pt modelId="{05ED94AE-2ACD-4C6C-AB10-6AC7392EEE11}" type="pres">
      <dgm:prSet presAssocID="{7C66DDB3-7E7B-4555-8A91-D7F726F43CBA}" presName="compNode" presStyleCnt="0"/>
      <dgm:spPr/>
    </dgm:pt>
    <dgm:pt modelId="{9366ACF3-FBEC-4859-8621-9A55331818FC}" type="pres">
      <dgm:prSet presAssocID="{7C66DDB3-7E7B-4555-8A91-D7F726F43CBA}" presName="bgRect" presStyleLbl="bgShp" presStyleIdx="0" presStyleCnt="5"/>
      <dgm:spPr/>
    </dgm:pt>
    <dgm:pt modelId="{E594C860-E36C-4F73-92A4-ED49C9BC9A26}" type="pres">
      <dgm:prSet presAssocID="{7C66DDB3-7E7B-4555-8A91-D7F726F43CBA}"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ishbowl"/>
        </a:ext>
      </dgm:extLst>
    </dgm:pt>
    <dgm:pt modelId="{3FF36B33-6B0C-4449-A4A6-67FBAF887AC5}" type="pres">
      <dgm:prSet presAssocID="{7C66DDB3-7E7B-4555-8A91-D7F726F43CBA}" presName="spaceRect" presStyleCnt="0"/>
      <dgm:spPr/>
    </dgm:pt>
    <dgm:pt modelId="{DE029C6D-963A-4D7E-AC90-2C33767F3EAC}" type="pres">
      <dgm:prSet presAssocID="{7C66DDB3-7E7B-4555-8A91-D7F726F43CBA}" presName="parTx" presStyleLbl="revTx" presStyleIdx="0" presStyleCnt="5">
        <dgm:presLayoutVars>
          <dgm:chMax val="0"/>
          <dgm:chPref val="0"/>
        </dgm:presLayoutVars>
      </dgm:prSet>
      <dgm:spPr/>
    </dgm:pt>
    <dgm:pt modelId="{2FBB545B-51B9-4ECD-A840-913E59C4AD4C}" type="pres">
      <dgm:prSet presAssocID="{13677DC3-84DB-4FE7-AD13-3CA934675D2B}" presName="sibTrans" presStyleCnt="0"/>
      <dgm:spPr/>
    </dgm:pt>
    <dgm:pt modelId="{236D0B79-61D2-4D91-938F-D25AD9B5BDBF}" type="pres">
      <dgm:prSet presAssocID="{08E3A946-98E8-411A-BF86-F33B9B53E9D2}" presName="compNode" presStyleCnt="0"/>
      <dgm:spPr/>
    </dgm:pt>
    <dgm:pt modelId="{B7625BEC-15CD-4193-9C56-6F9B74B017A6}" type="pres">
      <dgm:prSet presAssocID="{08E3A946-98E8-411A-BF86-F33B9B53E9D2}" presName="bgRect" presStyleLbl="bgShp" presStyleIdx="1" presStyleCnt="5"/>
      <dgm:spPr/>
    </dgm:pt>
    <dgm:pt modelId="{B7B86DF2-FA87-4BE1-96C8-F8E595F91B3D}" type="pres">
      <dgm:prSet presAssocID="{08E3A946-98E8-411A-BF86-F33B9B53E9D2}"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580EE636-0B7C-4206-99B2-7D9210A3F759}" type="pres">
      <dgm:prSet presAssocID="{08E3A946-98E8-411A-BF86-F33B9B53E9D2}" presName="spaceRect" presStyleCnt="0"/>
      <dgm:spPr/>
    </dgm:pt>
    <dgm:pt modelId="{805C55F9-E112-448B-B96A-FF80DBC38B0C}" type="pres">
      <dgm:prSet presAssocID="{08E3A946-98E8-411A-BF86-F33B9B53E9D2}" presName="parTx" presStyleLbl="revTx" presStyleIdx="1" presStyleCnt="5">
        <dgm:presLayoutVars>
          <dgm:chMax val="0"/>
          <dgm:chPref val="0"/>
        </dgm:presLayoutVars>
      </dgm:prSet>
      <dgm:spPr/>
    </dgm:pt>
    <dgm:pt modelId="{4AEBEEA8-3517-457E-AA72-BEB6FEB32361}" type="pres">
      <dgm:prSet presAssocID="{7CBF7218-E1AF-4C37-B7A2-CE2273CF4742}" presName="sibTrans" presStyleCnt="0"/>
      <dgm:spPr/>
    </dgm:pt>
    <dgm:pt modelId="{14CA10AB-F025-442C-8334-513975195F54}" type="pres">
      <dgm:prSet presAssocID="{F3F39B5A-A726-4FCF-9101-FA40F78BF22A}" presName="compNode" presStyleCnt="0"/>
      <dgm:spPr/>
    </dgm:pt>
    <dgm:pt modelId="{346BECAD-F183-4006-BEB5-20F8C3002BF2}" type="pres">
      <dgm:prSet presAssocID="{F3F39B5A-A726-4FCF-9101-FA40F78BF22A}" presName="bgRect" presStyleLbl="bgShp" presStyleIdx="2" presStyleCnt="5"/>
      <dgm:spPr/>
    </dgm:pt>
    <dgm:pt modelId="{5A6FAE72-3732-41E1-BD0B-8A64B1873F9E}" type="pres">
      <dgm:prSet presAssocID="{F3F39B5A-A726-4FCF-9101-FA40F78BF22A}"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ptical disc"/>
        </a:ext>
      </dgm:extLst>
    </dgm:pt>
    <dgm:pt modelId="{48CAED61-1EAB-4FE5-95FA-1E2FDBA340E9}" type="pres">
      <dgm:prSet presAssocID="{F3F39B5A-A726-4FCF-9101-FA40F78BF22A}" presName="spaceRect" presStyleCnt="0"/>
      <dgm:spPr/>
    </dgm:pt>
    <dgm:pt modelId="{1E72C234-6F05-4E78-BAE5-88B10A30E895}" type="pres">
      <dgm:prSet presAssocID="{F3F39B5A-A726-4FCF-9101-FA40F78BF22A}" presName="parTx" presStyleLbl="revTx" presStyleIdx="2" presStyleCnt="5">
        <dgm:presLayoutVars>
          <dgm:chMax val="0"/>
          <dgm:chPref val="0"/>
        </dgm:presLayoutVars>
      </dgm:prSet>
      <dgm:spPr/>
    </dgm:pt>
    <dgm:pt modelId="{D8E2545F-C561-4323-9F7B-2161B7FFE372}" type="pres">
      <dgm:prSet presAssocID="{A8E8F7F9-D1F2-4AE7-8DC1-D442AE5EDAD8}" presName="sibTrans" presStyleCnt="0"/>
      <dgm:spPr/>
    </dgm:pt>
    <dgm:pt modelId="{61C895A2-47E2-4FAB-9E27-A2873B758795}" type="pres">
      <dgm:prSet presAssocID="{B44F0C5F-7A63-4EF8-A236-A6D04B4837FE}" presName="compNode" presStyleCnt="0"/>
      <dgm:spPr/>
    </dgm:pt>
    <dgm:pt modelId="{20DD4F54-F721-4972-9B08-8F60642C59E1}" type="pres">
      <dgm:prSet presAssocID="{B44F0C5F-7A63-4EF8-A236-A6D04B4837FE}" presName="bgRect" presStyleLbl="bgShp" presStyleIdx="3" presStyleCnt="5"/>
      <dgm:spPr/>
    </dgm:pt>
    <dgm:pt modelId="{0AA3A650-44C9-4D0C-88E1-C8D02D2B8683}" type="pres">
      <dgm:prSet presAssocID="{B44F0C5F-7A63-4EF8-A236-A6D04B4837FE}"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choolhouse"/>
        </a:ext>
      </dgm:extLst>
    </dgm:pt>
    <dgm:pt modelId="{C505374E-9297-4974-978C-7D8C8A7DFC5A}" type="pres">
      <dgm:prSet presAssocID="{B44F0C5F-7A63-4EF8-A236-A6D04B4837FE}" presName="spaceRect" presStyleCnt="0"/>
      <dgm:spPr/>
    </dgm:pt>
    <dgm:pt modelId="{B0011280-D39E-4144-97B3-E233AE7E711F}" type="pres">
      <dgm:prSet presAssocID="{B44F0C5F-7A63-4EF8-A236-A6D04B4837FE}" presName="parTx" presStyleLbl="revTx" presStyleIdx="3" presStyleCnt="5">
        <dgm:presLayoutVars>
          <dgm:chMax val="0"/>
          <dgm:chPref val="0"/>
        </dgm:presLayoutVars>
      </dgm:prSet>
      <dgm:spPr/>
    </dgm:pt>
    <dgm:pt modelId="{E5765A7E-3087-4B1A-9533-79CA743B6E2F}" type="pres">
      <dgm:prSet presAssocID="{7DDEE1B7-DA9D-4AD8-97A8-E2A243AE9438}" presName="sibTrans" presStyleCnt="0"/>
      <dgm:spPr/>
    </dgm:pt>
    <dgm:pt modelId="{69712469-1E61-4BB8-BB56-3497358CE7E4}" type="pres">
      <dgm:prSet presAssocID="{9BF5027D-E163-4BFD-993E-0F174039AA33}" presName="compNode" presStyleCnt="0"/>
      <dgm:spPr/>
    </dgm:pt>
    <dgm:pt modelId="{4031EF64-632D-495B-B48D-2DF2C4DDBBCF}" type="pres">
      <dgm:prSet presAssocID="{9BF5027D-E163-4BFD-993E-0F174039AA33}" presName="bgRect" presStyleLbl="bgShp" presStyleIdx="4" presStyleCnt="5"/>
      <dgm:spPr/>
    </dgm:pt>
    <dgm:pt modelId="{42C84F3D-F19E-48B3-85ED-0688B4B826D3}" type="pres">
      <dgm:prSet presAssocID="{9BF5027D-E163-4BFD-993E-0F174039AA33}"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ead with Gears"/>
        </a:ext>
      </dgm:extLst>
    </dgm:pt>
    <dgm:pt modelId="{496D3C60-FBB5-4765-9724-917C00157FDE}" type="pres">
      <dgm:prSet presAssocID="{9BF5027D-E163-4BFD-993E-0F174039AA33}" presName="spaceRect" presStyleCnt="0"/>
      <dgm:spPr/>
    </dgm:pt>
    <dgm:pt modelId="{2253B164-226E-4F7D-AF63-DBC03424AC7E}" type="pres">
      <dgm:prSet presAssocID="{9BF5027D-E163-4BFD-993E-0F174039AA33}" presName="parTx" presStyleLbl="revTx" presStyleIdx="4" presStyleCnt="5">
        <dgm:presLayoutVars>
          <dgm:chMax val="0"/>
          <dgm:chPref val="0"/>
        </dgm:presLayoutVars>
      </dgm:prSet>
      <dgm:spPr/>
    </dgm:pt>
  </dgm:ptLst>
  <dgm:cxnLst>
    <dgm:cxn modelId="{63563C00-3659-E24F-98D0-123ACD2EF51F}" type="presOf" srcId="{9BF5027D-E163-4BFD-993E-0F174039AA33}" destId="{2253B164-226E-4F7D-AF63-DBC03424AC7E}" srcOrd="0" destOrd="0" presId="urn:microsoft.com/office/officeart/2018/2/layout/IconVerticalSolidList"/>
    <dgm:cxn modelId="{AB674A13-8C8B-C544-808D-46FD1793DB88}" type="presOf" srcId="{B44F0C5F-7A63-4EF8-A236-A6D04B4837FE}" destId="{B0011280-D39E-4144-97B3-E233AE7E711F}" srcOrd="0" destOrd="0" presId="urn:microsoft.com/office/officeart/2018/2/layout/IconVerticalSolidList"/>
    <dgm:cxn modelId="{0B5B391E-93DE-6541-B529-9F38556D3464}" type="presOf" srcId="{7C66DDB3-7E7B-4555-8A91-D7F726F43CBA}" destId="{DE029C6D-963A-4D7E-AC90-2C33767F3EAC}" srcOrd="0" destOrd="0" presId="urn:microsoft.com/office/officeart/2018/2/layout/IconVerticalSolidList"/>
    <dgm:cxn modelId="{0330A32D-6887-444A-9989-B750AB6689FF}" type="presOf" srcId="{08E3A946-98E8-411A-BF86-F33B9B53E9D2}" destId="{805C55F9-E112-448B-B96A-FF80DBC38B0C}" srcOrd="0" destOrd="0" presId="urn:microsoft.com/office/officeart/2018/2/layout/IconVerticalSolidList"/>
    <dgm:cxn modelId="{A3A81972-3233-44A1-B39A-A69482D2383F}" srcId="{D1D57848-DE6A-42C1-A3FE-DB2FCA229221}" destId="{B44F0C5F-7A63-4EF8-A236-A6D04B4837FE}" srcOrd="3" destOrd="0" parTransId="{AAEC9314-C4E8-4005-AB3F-A1AE853E9662}" sibTransId="{7DDEE1B7-DA9D-4AD8-97A8-E2A243AE9438}"/>
    <dgm:cxn modelId="{E1864C80-A56A-40A0-9C31-60CC3D75A0C9}" srcId="{D1D57848-DE6A-42C1-A3FE-DB2FCA229221}" destId="{7C66DDB3-7E7B-4555-8A91-D7F726F43CBA}" srcOrd="0" destOrd="0" parTransId="{B06DD8DC-F95C-4E0B-A4FD-6CFC9C27D438}" sibTransId="{13677DC3-84DB-4FE7-AD13-3CA934675D2B}"/>
    <dgm:cxn modelId="{FFC0B889-A727-4F96-B0DD-C222807B10AA}" srcId="{D1D57848-DE6A-42C1-A3FE-DB2FCA229221}" destId="{08E3A946-98E8-411A-BF86-F33B9B53E9D2}" srcOrd="1" destOrd="0" parTransId="{BD3D28B8-E6CD-416C-9EB3-4D89E0521CCE}" sibTransId="{7CBF7218-E1AF-4C37-B7A2-CE2273CF4742}"/>
    <dgm:cxn modelId="{4B37B09A-D228-AF4A-B371-47496B4E34F8}" type="presOf" srcId="{D1D57848-DE6A-42C1-A3FE-DB2FCA229221}" destId="{00A0D91C-4821-4CAA-9C2B-4FA96D78A13D}" srcOrd="0" destOrd="0" presId="urn:microsoft.com/office/officeart/2018/2/layout/IconVerticalSolidList"/>
    <dgm:cxn modelId="{6E2C1BBA-CDFC-4997-A3A2-325D55B0745D}" srcId="{D1D57848-DE6A-42C1-A3FE-DB2FCA229221}" destId="{9BF5027D-E163-4BFD-993E-0F174039AA33}" srcOrd="4" destOrd="0" parTransId="{6714311E-98FB-47E8-8BAC-298D93FE4E5F}" sibTransId="{2FC7DB30-851B-44F1-B851-EFEDF286E386}"/>
    <dgm:cxn modelId="{0C0877DE-9362-9A42-A0FA-E0620B7B2B95}" type="presOf" srcId="{F3F39B5A-A726-4FCF-9101-FA40F78BF22A}" destId="{1E72C234-6F05-4E78-BAE5-88B10A30E895}" srcOrd="0" destOrd="0" presId="urn:microsoft.com/office/officeart/2018/2/layout/IconVerticalSolidList"/>
    <dgm:cxn modelId="{F86538E8-1A06-4814-9032-004EFD4EFD54}" srcId="{D1D57848-DE6A-42C1-A3FE-DB2FCA229221}" destId="{F3F39B5A-A726-4FCF-9101-FA40F78BF22A}" srcOrd="2" destOrd="0" parTransId="{72D708AC-F27C-45B6-9767-39C200432031}" sibTransId="{A8E8F7F9-D1F2-4AE7-8DC1-D442AE5EDAD8}"/>
    <dgm:cxn modelId="{5C9A004A-6EC5-4E4F-B4C0-A09D3ADF6798}" type="presParOf" srcId="{00A0D91C-4821-4CAA-9C2B-4FA96D78A13D}" destId="{05ED94AE-2ACD-4C6C-AB10-6AC7392EEE11}" srcOrd="0" destOrd="0" presId="urn:microsoft.com/office/officeart/2018/2/layout/IconVerticalSolidList"/>
    <dgm:cxn modelId="{BB11E278-5F77-5940-9E57-5473A40C81D3}" type="presParOf" srcId="{05ED94AE-2ACD-4C6C-AB10-6AC7392EEE11}" destId="{9366ACF3-FBEC-4859-8621-9A55331818FC}" srcOrd="0" destOrd="0" presId="urn:microsoft.com/office/officeart/2018/2/layout/IconVerticalSolidList"/>
    <dgm:cxn modelId="{E667883A-FE10-FF4F-879C-8257B74CE8B7}" type="presParOf" srcId="{05ED94AE-2ACD-4C6C-AB10-6AC7392EEE11}" destId="{E594C860-E36C-4F73-92A4-ED49C9BC9A26}" srcOrd="1" destOrd="0" presId="urn:microsoft.com/office/officeart/2018/2/layout/IconVerticalSolidList"/>
    <dgm:cxn modelId="{1A199DFF-0C84-EF47-9719-BAC49C200305}" type="presParOf" srcId="{05ED94AE-2ACD-4C6C-AB10-6AC7392EEE11}" destId="{3FF36B33-6B0C-4449-A4A6-67FBAF887AC5}" srcOrd="2" destOrd="0" presId="urn:microsoft.com/office/officeart/2018/2/layout/IconVerticalSolidList"/>
    <dgm:cxn modelId="{B94368B4-479E-214E-8D2F-CEBEE96CC6CB}" type="presParOf" srcId="{05ED94AE-2ACD-4C6C-AB10-6AC7392EEE11}" destId="{DE029C6D-963A-4D7E-AC90-2C33767F3EAC}" srcOrd="3" destOrd="0" presId="urn:microsoft.com/office/officeart/2018/2/layout/IconVerticalSolidList"/>
    <dgm:cxn modelId="{790D6305-122F-1D47-B7C3-23B85A88D946}" type="presParOf" srcId="{00A0D91C-4821-4CAA-9C2B-4FA96D78A13D}" destId="{2FBB545B-51B9-4ECD-A840-913E59C4AD4C}" srcOrd="1" destOrd="0" presId="urn:microsoft.com/office/officeart/2018/2/layout/IconVerticalSolidList"/>
    <dgm:cxn modelId="{70D99AC2-8592-EE42-B9F2-97EA7C7C14E8}" type="presParOf" srcId="{00A0D91C-4821-4CAA-9C2B-4FA96D78A13D}" destId="{236D0B79-61D2-4D91-938F-D25AD9B5BDBF}" srcOrd="2" destOrd="0" presId="urn:microsoft.com/office/officeart/2018/2/layout/IconVerticalSolidList"/>
    <dgm:cxn modelId="{66A6C236-EEF7-DF44-83E8-73B46A503ABF}" type="presParOf" srcId="{236D0B79-61D2-4D91-938F-D25AD9B5BDBF}" destId="{B7625BEC-15CD-4193-9C56-6F9B74B017A6}" srcOrd="0" destOrd="0" presId="urn:microsoft.com/office/officeart/2018/2/layout/IconVerticalSolidList"/>
    <dgm:cxn modelId="{217168F1-33B8-234A-ABD6-220F2BF58629}" type="presParOf" srcId="{236D0B79-61D2-4D91-938F-D25AD9B5BDBF}" destId="{B7B86DF2-FA87-4BE1-96C8-F8E595F91B3D}" srcOrd="1" destOrd="0" presId="urn:microsoft.com/office/officeart/2018/2/layout/IconVerticalSolidList"/>
    <dgm:cxn modelId="{21518ECD-3C3F-1B47-A43C-86D273B6B47C}" type="presParOf" srcId="{236D0B79-61D2-4D91-938F-D25AD9B5BDBF}" destId="{580EE636-0B7C-4206-99B2-7D9210A3F759}" srcOrd="2" destOrd="0" presId="urn:microsoft.com/office/officeart/2018/2/layout/IconVerticalSolidList"/>
    <dgm:cxn modelId="{6D5066AB-53F2-9443-86F7-C90DD24311C1}" type="presParOf" srcId="{236D0B79-61D2-4D91-938F-D25AD9B5BDBF}" destId="{805C55F9-E112-448B-B96A-FF80DBC38B0C}" srcOrd="3" destOrd="0" presId="urn:microsoft.com/office/officeart/2018/2/layout/IconVerticalSolidList"/>
    <dgm:cxn modelId="{6F362FC4-533F-694D-BCC2-B61977715D2A}" type="presParOf" srcId="{00A0D91C-4821-4CAA-9C2B-4FA96D78A13D}" destId="{4AEBEEA8-3517-457E-AA72-BEB6FEB32361}" srcOrd="3" destOrd="0" presId="urn:microsoft.com/office/officeart/2018/2/layout/IconVerticalSolidList"/>
    <dgm:cxn modelId="{A8F021CA-75EF-7D42-BCD2-F87C39F588AF}" type="presParOf" srcId="{00A0D91C-4821-4CAA-9C2B-4FA96D78A13D}" destId="{14CA10AB-F025-442C-8334-513975195F54}" srcOrd="4" destOrd="0" presId="urn:microsoft.com/office/officeart/2018/2/layout/IconVerticalSolidList"/>
    <dgm:cxn modelId="{70636660-2CAF-CE45-A309-99150FEB6ABA}" type="presParOf" srcId="{14CA10AB-F025-442C-8334-513975195F54}" destId="{346BECAD-F183-4006-BEB5-20F8C3002BF2}" srcOrd="0" destOrd="0" presId="urn:microsoft.com/office/officeart/2018/2/layout/IconVerticalSolidList"/>
    <dgm:cxn modelId="{B343C1D1-3C32-FB4A-8058-658E58756E30}" type="presParOf" srcId="{14CA10AB-F025-442C-8334-513975195F54}" destId="{5A6FAE72-3732-41E1-BD0B-8A64B1873F9E}" srcOrd="1" destOrd="0" presId="urn:microsoft.com/office/officeart/2018/2/layout/IconVerticalSolidList"/>
    <dgm:cxn modelId="{E32CC0A6-0400-0147-BE54-F9F0EF59924C}" type="presParOf" srcId="{14CA10AB-F025-442C-8334-513975195F54}" destId="{48CAED61-1EAB-4FE5-95FA-1E2FDBA340E9}" srcOrd="2" destOrd="0" presId="urn:microsoft.com/office/officeart/2018/2/layout/IconVerticalSolidList"/>
    <dgm:cxn modelId="{6203142A-9D69-7A46-AE44-FAD536DCF97F}" type="presParOf" srcId="{14CA10AB-F025-442C-8334-513975195F54}" destId="{1E72C234-6F05-4E78-BAE5-88B10A30E895}" srcOrd="3" destOrd="0" presId="urn:microsoft.com/office/officeart/2018/2/layout/IconVerticalSolidList"/>
    <dgm:cxn modelId="{D8E92C86-1E0F-E74C-BD64-2D60768ED672}" type="presParOf" srcId="{00A0D91C-4821-4CAA-9C2B-4FA96D78A13D}" destId="{D8E2545F-C561-4323-9F7B-2161B7FFE372}" srcOrd="5" destOrd="0" presId="urn:microsoft.com/office/officeart/2018/2/layout/IconVerticalSolidList"/>
    <dgm:cxn modelId="{9FD14997-0856-0249-B6BA-AA942C6BFFEC}" type="presParOf" srcId="{00A0D91C-4821-4CAA-9C2B-4FA96D78A13D}" destId="{61C895A2-47E2-4FAB-9E27-A2873B758795}" srcOrd="6" destOrd="0" presId="urn:microsoft.com/office/officeart/2018/2/layout/IconVerticalSolidList"/>
    <dgm:cxn modelId="{7F1E029E-3F2D-B547-9104-8B62BCF0183D}" type="presParOf" srcId="{61C895A2-47E2-4FAB-9E27-A2873B758795}" destId="{20DD4F54-F721-4972-9B08-8F60642C59E1}" srcOrd="0" destOrd="0" presId="urn:microsoft.com/office/officeart/2018/2/layout/IconVerticalSolidList"/>
    <dgm:cxn modelId="{DAD22E32-D21A-D044-BF10-892623684F90}" type="presParOf" srcId="{61C895A2-47E2-4FAB-9E27-A2873B758795}" destId="{0AA3A650-44C9-4D0C-88E1-C8D02D2B8683}" srcOrd="1" destOrd="0" presId="urn:microsoft.com/office/officeart/2018/2/layout/IconVerticalSolidList"/>
    <dgm:cxn modelId="{C6DF68B2-0201-5945-B83A-58CA86CF77AF}" type="presParOf" srcId="{61C895A2-47E2-4FAB-9E27-A2873B758795}" destId="{C505374E-9297-4974-978C-7D8C8A7DFC5A}" srcOrd="2" destOrd="0" presId="urn:microsoft.com/office/officeart/2018/2/layout/IconVerticalSolidList"/>
    <dgm:cxn modelId="{9A613AC3-22CD-AE4B-96D5-2C2C9554112E}" type="presParOf" srcId="{61C895A2-47E2-4FAB-9E27-A2873B758795}" destId="{B0011280-D39E-4144-97B3-E233AE7E711F}" srcOrd="3" destOrd="0" presId="urn:microsoft.com/office/officeart/2018/2/layout/IconVerticalSolidList"/>
    <dgm:cxn modelId="{98653669-1FFD-F045-B534-C076E32AB3DA}" type="presParOf" srcId="{00A0D91C-4821-4CAA-9C2B-4FA96D78A13D}" destId="{E5765A7E-3087-4B1A-9533-79CA743B6E2F}" srcOrd="7" destOrd="0" presId="urn:microsoft.com/office/officeart/2018/2/layout/IconVerticalSolidList"/>
    <dgm:cxn modelId="{8EDBC0D3-3BE4-2B41-90AF-314774DC5141}" type="presParOf" srcId="{00A0D91C-4821-4CAA-9C2B-4FA96D78A13D}" destId="{69712469-1E61-4BB8-BB56-3497358CE7E4}" srcOrd="8" destOrd="0" presId="urn:microsoft.com/office/officeart/2018/2/layout/IconVerticalSolidList"/>
    <dgm:cxn modelId="{A93BA003-2793-124C-BF70-EC90BA5077BD}" type="presParOf" srcId="{69712469-1E61-4BB8-BB56-3497358CE7E4}" destId="{4031EF64-632D-495B-B48D-2DF2C4DDBBCF}" srcOrd="0" destOrd="0" presId="urn:microsoft.com/office/officeart/2018/2/layout/IconVerticalSolidList"/>
    <dgm:cxn modelId="{BF3DC431-46D1-DA43-9500-97435A7950E5}" type="presParOf" srcId="{69712469-1E61-4BB8-BB56-3497358CE7E4}" destId="{42C84F3D-F19E-48B3-85ED-0688B4B826D3}" srcOrd="1" destOrd="0" presId="urn:microsoft.com/office/officeart/2018/2/layout/IconVerticalSolidList"/>
    <dgm:cxn modelId="{EFEBB134-5393-4743-B18E-39C8765A829D}" type="presParOf" srcId="{69712469-1E61-4BB8-BB56-3497358CE7E4}" destId="{496D3C60-FBB5-4765-9724-917C00157FDE}" srcOrd="2" destOrd="0" presId="urn:microsoft.com/office/officeart/2018/2/layout/IconVerticalSolidList"/>
    <dgm:cxn modelId="{FFDA8776-0842-1D46-AF55-631CF9523206}" type="presParOf" srcId="{69712469-1E61-4BB8-BB56-3497358CE7E4}" destId="{2253B164-226E-4F7D-AF63-DBC03424AC7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EE650CA-78C9-4E84-897A-14CFC7577362}" type="doc">
      <dgm:prSet loTypeId="urn:microsoft.com/office/officeart/2016/7/layout/LinearBlockProcessNumbered" loCatId="process" qsTypeId="urn:microsoft.com/office/officeart/2005/8/quickstyle/simple1" qsCatId="simple" csTypeId="urn:microsoft.com/office/officeart/2005/8/colors/colorful1" csCatId="colorful" phldr="1"/>
      <dgm:spPr/>
      <dgm:t>
        <a:bodyPr/>
        <a:lstStyle/>
        <a:p>
          <a:endParaRPr lang="en-US"/>
        </a:p>
      </dgm:t>
    </dgm:pt>
    <dgm:pt modelId="{6679736B-5F78-48C0-B35F-9A2328D12451}">
      <dgm:prSet/>
      <dgm:spPr/>
      <dgm:t>
        <a:bodyPr/>
        <a:lstStyle/>
        <a:p>
          <a:r>
            <a:rPr lang="en-US"/>
            <a:t>Assessing your student body</a:t>
          </a:r>
        </a:p>
      </dgm:t>
    </dgm:pt>
    <dgm:pt modelId="{FDB7F065-3E5D-4CD1-81A9-2E578930077A}" type="parTrans" cxnId="{36C6BDA1-E295-4B65-A93B-2FEF76103971}">
      <dgm:prSet/>
      <dgm:spPr/>
      <dgm:t>
        <a:bodyPr/>
        <a:lstStyle/>
        <a:p>
          <a:endParaRPr lang="en-US"/>
        </a:p>
      </dgm:t>
    </dgm:pt>
    <dgm:pt modelId="{BC38E4F7-0ED4-4BEE-B138-65E60EF858BB}" type="sibTrans" cxnId="{36C6BDA1-E295-4B65-A93B-2FEF76103971}">
      <dgm:prSet phldrT="01" phldr="0"/>
      <dgm:spPr/>
      <dgm:t>
        <a:bodyPr/>
        <a:lstStyle/>
        <a:p>
          <a:r>
            <a:rPr lang="en-US"/>
            <a:t>01</a:t>
          </a:r>
        </a:p>
      </dgm:t>
    </dgm:pt>
    <dgm:pt modelId="{C761839F-3559-436E-8C28-9CAA916415D6}">
      <dgm:prSet/>
      <dgm:spPr/>
      <dgm:t>
        <a:bodyPr/>
        <a:lstStyle/>
        <a:p>
          <a:r>
            <a:rPr lang="en-US"/>
            <a:t>Who are your students? What do they need?</a:t>
          </a:r>
        </a:p>
      </dgm:t>
    </dgm:pt>
    <dgm:pt modelId="{C3E93377-56D5-4C75-AA7A-8DA9FE56E822}" type="parTrans" cxnId="{7090292D-ABC8-41E3-AEE1-9BCB3B7D4875}">
      <dgm:prSet/>
      <dgm:spPr/>
      <dgm:t>
        <a:bodyPr/>
        <a:lstStyle/>
        <a:p>
          <a:endParaRPr lang="en-US"/>
        </a:p>
      </dgm:t>
    </dgm:pt>
    <dgm:pt modelId="{B4BE138F-7D10-425A-B275-85822F022F21}" type="sibTrans" cxnId="{7090292D-ABC8-41E3-AEE1-9BCB3B7D4875}">
      <dgm:prSet/>
      <dgm:spPr/>
      <dgm:t>
        <a:bodyPr/>
        <a:lstStyle/>
        <a:p>
          <a:endParaRPr lang="en-US"/>
        </a:p>
      </dgm:t>
    </dgm:pt>
    <dgm:pt modelId="{00BE2941-773F-40EC-BB40-D085CFF38B93}">
      <dgm:prSet/>
      <dgm:spPr/>
      <dgm:t>
        <a:bodyPr/>
        <a:lstStyle/>
        <a:p>
          <a:r>
            <a:rPr lang="en-US"/>
            <a:t>Where can you reach them? Where do they organically access information at your institution? (In-Person? Online? Both?)</a:t>
          </a:r>
        </a:p>
      </dgm:t>
    </dgm:pt>
    <dgm:pt modelId="{04C117B0-2945-492C-A32B-D059EB6A44A7}" type="parTrans" cxnId="{34EF1F27-DD08-4FFF-B657-4D55A1228392}">
      <dgm:prSet/>
      <dgm:spPr/>
      <dgm:t>
        <a:bodyPr/>
        <a:lstStyle/>
        <a:p>
          <a:endParaRPr lang="en-US"/>
        </a:p>
      </dgm:t>
    </dgm:pt>
    <dgm:pt modelId="{6AD1AF74-A5E0-489A-AED7-209B63946421}" type="sibTrans" cxnId="{34EF1F27-DD08-4FFF-B657-4D55A1228392}">
      <dgm:prSet/>
      <dgm:spPr/>
      <dgm:t>
        <a:bodyPr/>
        <a:lstStyle/>
        <a:p>
          <a:endParaRPr lang="en-US"/>
        </a:p>
      </dgm:t>
    </dgm:pt>
    <dgm:pt modelId="{D17D235B-960E-4894-9B59-42D18D2B10B7}">
      <dgm:prSet/>
      <dgm:spPr/>
      <dgm:t>
        <a:bodyPr/>
        <a:lstStyle/>
        <a:p>
          <a:r>
            <a:rPr lang="en-US"/>
            <a:t>Who is your target audience for these workshops?</a:t>
          </a:r>
        </a:p>
      </dgm:t>
    </dgm:pt>
    <dgm:pt modelId="{6915FCDC-3FBA-47D6-AE84-AA4439522925}" type="parTrans" cxnId="{CE6CE517-63BC-4BB5-A3DD-55EF2A560CCB}">
      <dgm:prSet/>
      <dgm:spPr/>
      <dgm:t>
        <a:bodyPr/>
        <a:lstStyle/>
        <a:p>
          <a:endParaRPr lang="en-US"/>
        </a:p>
      </dgm:t>
    </dgm:pt>
    <dgm:pt modelId="{F89F615B-E31A-468E-A963-D271AAE50B0C}" type="sibTrans" cxnId="{CE6CE517-63BC-4BB5-A3DD-55EF2A560CCB}">
      <dgm:prSet/>
      <dgm:spPr/>
      <dgm:t>
        <a:bodyPr/>
        <a:lstStyle/>
        <a:p>
          <a:endParaRPr lang="en-US"/>
        </a:p>
      </dgm:t>
    </dgm:pt>
    <dgm:pt modelId="{9561292E-81C5-4380-84B5-2CEF3308767E}">
      <dgm:prSet/>
      <dgm:spPr/>
      <dgm:t>
        <a:bodyPr/>
        <a:lstStyle/>
        <a:p>
          <a:r>
            <a:rPr lang="en-US"/>
            <a:t>Intentional marketing can be okay!</a:t>
          </a:r>
        </a:p>
      </dgm:t>
    </dgm:pt>
    <dgm:pt modelId="{BAF9BE66-3665-4428-9979-C110C3B94C3C}" type="parTrans" cxnId="{81791C6B-B743-4673-AF9C-FB813351246F}">
      <dgm:prSet/>
      <dgm:spPr/>
      <dgm:t>
        <a:bodyPr/>
        <a:lstStyle/>
        <a:p>
          <a:endParaRPr lang="en-US"/>
        </a:p>
      </dgm:t>
    </dgm:pt>
    <dgm:pt modelId="{B82E1D3D-893A-44B7-8816-5AE7A38D03B6}" type="sibTrans" cxnId="{81791C6B-B743-4673-AF9C-FB813351246F}">
      <dgm:prSet/>
      <dgm:spPr/>
      <dgm:t>
        <a:bodyPr/>
        <a:lstStyle/>
        <a:p>
          <a:endParaRPr lang="en-US"/>
        </a:p>
      </dgm:t>
    </dgm:pt>
    <dgm:pt modelId="{9A0ACE6E-3F11-4DD9-B5B6-AB61E3B0ABA3}">
      <dgm:prSet/>
      <dgm:spPr/>
      <dgm:t>
        <a:bodyPr/>
        <a:lstStyle/>
        <a:p>
          <a:r>
            <a:rPr lang="en-US"/>
            <a:t>Target audience is critical for success</a:t>
          </a:r>
        </a:p>
      </dgm:t>
    </dgm:pt>
    <dgm:pt modelId="{8F010AA2-95C4-42DE-8016-4E71E8EB37C0}" type="parTrans" cxnId="{CCB42D0E-CD80-4B88-96DE-F5A714D324F9}">
      <dgm:prSet/>
      <dgm:spPr/>
      <dgm:t>
        <a:bodyPr/>
        <a:lstStyle/>
        <a:p>
          <a:endParaRPr lang="en-US"/>
        </a:p>
      </dgm:t>
    </dgm:pt>
    <dgm:pt modelId="{8C9A76BB-27F4-49FE-A963-A7C8B721F936}" type="sibTrans" cxnId="{CCB42D0E-CD80-4B88-96DE-F5A714D324F9}">
      <dgm:prSet/>
      <dgm:spPr/>
      <dgm:t>
        <a:bodyPr/>
        <a:lstStyle/>
        <a:p>
          <a:endParaRPr lang="en-US"/>
        </a:p>
      </dgm:t>
    </dgm:pt>
    <dgm:pt modelId="{CF54526D-F955-4FEF-AAB8-41AD42D4B2E6}">
      <dgm:prSet/>
      <dgm:spPr>
        <a:solidFill>
          <a:schemeClr val="accent6"/>
        </a:solidFill>
      </dgm:spPr>
      <dgm:t>
        <a:bodyPr/>
        <a:lstStyle/>
        <a:p>
          <a:r>
            <a:rPr lang="en-US"/>
            <a:t>Partnering for Success</a:t>
          </a:r>
        </a:p>
      </dgm:t>
    </dgm:pt>
    <dgm:pt modelId="{F66EC5A0-52A6-4210-BEBF-A4287B5571EE}" type="parTrans" cxnId="{CF84AB2C-59D0-463F-8D01-5814374AB985}">
      <dgm:prSet/>
      <dgm:spPr/>
      <dgm:t>
        <a:bodyPr/>
        <a:lstStyle/>
        <a:p>
          <a:endParaRPr lang="en-US"/>
        </a:p>
      </dgm:t>
    </dgm:pt>
    <dgm:pt modelId="{717C842F-4110-475D-8A7A-5968F31BE048}" type="sibTrans" cxnId="{CF84AB2C-59D0-463F-8D01-5814374AB985}">
      <dgm:prSet phldrT="02" phldr="0"/>
      <dgm:spPr/>
      <dgm:t>
        <a:bodyPr/>
        <a:lstStyle/>
        <a:p>
          <a:r>
            <a:rPr lang="en-US"/>
            <a:t>02</a:t>
          </a:r>
        </a:p>
      </dgm:t>
    </dgm:pt>
    <dgm:pt modelId="{C67EAB0B-85AC-4986-8423-3F86138C5B64}">
      <dgm:prSet/>
      <dgm:spPr/>
      <dgm:t>
        <a:bodyPr/>
        <a:lstStyle/>
        <a:p>
          <a:r>
            <a:rPr lang="en-US"/>
            <a:t>How can you supplement a pre-existing curriculum?</a:t>
          </a:r>
        </a:p>
      </dgm:t>
    </dgm:pt>
    <dgm:pt modelId="{278E6352-4292-4FB4-973A-867680E130F3}" type="parTrans" cxnId="{6F5912BB-82EA-4140-A3A4-89E22C95FC12}">
      <dgm:prSet/>
      <dgm:spPr/>
      <dgm:t>
        <a:bodyPr/>
        <a:lstStyle/>
        <a:p>
          <a:endParaRPr lang="en-US"/>
        </a:p>
      </dgm:t>
    </dgm:pt>
    <dgm:pt modelId="{EFC95C9D-E770-4C09-A0C8-A436D477E8CB}" type="sibTrans" cxnId="{6F5912BB-82EA-4140-A3A4-89E22C95FC12}">
      <dgm:prSet/>
      <dgm:spPr/>
      <dgm:t>
        <a:bodyPr/>
        <a:lstStyle/>
        <a:p>
          <a:endParaRPr lang="en-US"/>
        </a:p>
      </dgm:t>
    </dgm:pt>
    <dgm:pt modelId="{28E3EC9A-1200-4FE0-88E1-0327A2218A6B}">
      <dgm:prSet/>
      <dgm:spPr/>
      <dgm:t>
        <a:bodyPr/>
        <a:lstStyle/>
        <a:p>
          <a:r>
            <a:rPr lang="en-US"/>
            <a:t>What areas can provide support for a pre-existing need?</a:t>
          </a:r>
        </a:p>
      </dgm:t>
    </dgm:pt>
    <dgm:pt modelId="{89DAA82D-115B-4137-BA5F-88B152EB3700}" type="parTrans" cxnId="{FC1782E2-4A5F-4F3F-95B1-F8B0A59EFF23}">
      <dgm:prSet/>
      <dgm:spPr/>
      <dgm:t>
        <a:bodyPr/>
        <a:lstStyle/>
        <a:p>
          <a:endParaRPr lang="en-US"/>
        </a:p>
      </dgm:t>
    </dgm:pt>
    <dgm:pt modelId="{BCE432B8-9F90-4399-A8A9-F75740C1F67D}" type="sibTrans" cxnId="{FC1782E2-4A5F-4F3F-95B1-F8B0A59EFF23}">
      <dgm:prSet/>
      <dgm:spPr/>
      <dgm:t>
        <a:bodyPr/>
        <a:lstStyle/>
        <a:p>
          <a:endParaRPr lang="en-US"/>
        </a:p>
      </dgm:t>
    </dgm:pt>
    <dgm:pt modelId="{3E084BEC-4517-4067-9B54-95A488BF0D45}">
      <dgm:prSet/>
      <dgm:spPr/>
      <dgm:t>
        <a:bodyPr/>
        <a:lstStyle/>
        <a:p>
          <a:r>
            <a:rPr lang="en-US"/>
            <a:t>EX: Students need additional exposure to on-campus services in the first year</a:t>
          </a:r>
        </a:p>
      </dgm:t>
    </dgm:pt>
    <dgm:pt modelId="{005BF1FA-CECB-4C55-B72E-102E613E997D}" type="parTrans" cxnId="{E6BA9E7E-5241-472A-ACAA-1078A3924C7C}">
      <dgm:prSet/>
      <dgm:spPr/>
      <dgm:t>
        <a:bodyPr/>
        <a:lstStyle/>
        <a:p>
          <a:endParaRPr lang="en-US"/>
        </a:p>
      </dgm:t>
    </dgm:pt>
    <dgm:pt modelId="{6FD20643-4362-4BD0-BEFB-2C21D88232FC}" type="sibTrans" cxnId="{E6BA9E7E-5241-472A-ACAA-1078A3924C7C}">
      <dgm:prSet/>
      <dgm:spPr/>
      <dgm:t>
        <a:bodyPr/>
        <a:lstStyle/>
        <a:p>
          <a:endParaRPr lang="en-US"/>
        </a:p>
      </dgm:t>
    </dgm:pt>
    <dgm:pt modelId="{2F7EEF7F-F836-49DB-A8B5-EB88FF664AFB}">
      <dgm:prSet/>
      <dgm:spPr/>
      <dgm:t>
        <a:bodyPr/>
        <a:lstStyle/>
        <a:p>
          <a:r>
            <a:rPr lang="en-US"/>
            <a:t>What can you do today to start building partnerships with key stakeholders?</a:t>
          </a:r>
        </a:p>
      </dgm:t>
    </dgm:pt>
    <dgm:pt modelId="{C41E6DE3-FCAB-4AEB-99FE-9E7167B87431}" type="parTrans" cxnId="{5F426ABB-138A-4261-9EC8-93FE7F458C0C}">
      <dgm:prSet/>
      <dgm:spPr/>
      <dgm:t>
        <a:bodyPr/>
        <a:lstStyle/>
        <a:p>
          <a:endParaRPr lang="en-US"/>
        </a:p>
      </dgm:t>
    </dgm:pt>
    <dgm:pt modelId="{E051017D-2DC8-434F-B239-3C7EB1A91450}" type="sibTrans" cxnId="{5F426ABB-138A-4261-9EC8-93FE7F458C0C}">
      <dgm:prSet/>
      <dgm:spPr/>
      <dgm:t>
        <a:bodyPr/>
        <a:lstStyle/>
        <a:p>
          <a:endParaRPr lang="en-US"/>
        </a:p>
      </dgm:t>
    </dgm:pt>
    <dgm:pt modelId="{C2F03A52-F008-5F46-B914-B33CD61494FE}" type="pres">
      <dgm:prSet presAssocID="{3EE650CA-78C9-4E84-897A-14CFC7577362}" presName="Name0" presStyleCnt="0">
        <dgm:presLayoutVars>
          <dgm:animLvl val="lvl"/>
          <dgm:resizeHandles val="exact"/>
        </dgm:presLayoutVars>
      </dgm:prSet>
      <dgm:spPr/>
    </dgm:pt>
    <dgm:pt modelId="{CA941097-E2F0-2244-A95B-F85C79BCCA68}" type="pres">
      <dgm:prSet presAssocID="{6679736B-5F78-48C0-B35F-9A2328D12451}" presName="compositeNode" presStyleCnt="0">
        <dgm:presLayoutVars>
          <dgm:bulletEnabled val="1"/>
        </dgm:presLayoutVars>
      </dgm:prSet>
      <dgm:spPr/>
    </dgm:pt>
    <dgm:pt modelId="{0CF92AC3-EBFB-194C-9495-DDF4B25D40DE}" type="pres">
      <dgm:prSet presAssocID="{6679736B-5F78-48C0-B35F-9A2328D12451}" presName="bgRect" presStyleLbl="alignNode1" presStyleIdx="0" presStyleCnt="2"/>
      <dgm:spPr/>
    </dgm:pt>
    <dgm:pt modelId="{820432BD-1108-004D-82A3-0FFC0FA7C8DC}" type="pres">
      <dgm:prSet presAssocID="{BC38E4F7-0ED4-4BEE-B138-65E60EF858BB}" presName="sibTransNodeRect" presStyleLbl="alignNode1" presStyleIdx="0" presStyleCnt="2">
        <dgm:presLayoutVars>
          <dgm:chMax val="0"/>
          <dgm:bulletEnabled val="1"/>
        </dgm:presLayoutVars>
      </dgm:prSet>
      <dgm:spPr/>
    </dgm:pt>
    <dgm:pt modelId="{64E28735-BDF9-514C-94A7-284055173F15}" type="pres">
      <dgm:prSet presAssocID="{6679736B-5F78-48C0-B35F-9A2328D12451}" presName="nodeRect" presStyleLbl="alignNode1" presStyleIdx="0" presStyleCnt="2">
        <dgm:presLayoutVars>
          <dgm:bulletEnabled val="1"/>
        </dgm:presLayoutVars>
      </dgm:prSet>
      <dgm:spPr/>
    </dgm:pt>
    <dgm:pt modelId="{A6940D83-2B02-EB40-B81E-0B03D6F08B46}" type="pres">
      <dgm:prSet presAssocID="{BC38E4F7-0ED4-4BEE-B138-65E60EF858BB}" presName="sibTrans" presStyleCnt="0"/>
      <dgm:spPr/>
    </dgm:pt>
    <dgm:pt modelId="{C7C469CE-99C3-CD4B-A15B-0BB22FB19FB1}" type="pres">
      <dgm:prSet presAssocID="{CF54526D-F955-4FEF-AAB8-41AD42D4B2E6}" presName="compositeNode" presStyleCnt="0">
        <dgm:presLayoutVars>
          <dgm:bulletEnabled val="1"/>
        </dgm:presLayoutVars>
      </dgm:prSet>
      <dgm:spPr/>
    </dgm:pt>
    <dgm:pt modelId="{E4501CC9-95E1-4541-8701-0224E268A9F2}" type="pres">
      <dgm:prSet presAssocID="{CF54526D-F955-4FEF-AAB8-41AD42D4B2E6}" presName="bgRect" presStyleLbl="alignNode1" presStyleIdx="1" presStyleCnt="2"/>
      <dgm:spPr/>
    </dgm:pt>
    <dgm:pt modelId="{D8FE49D3-6E3F-034A-AC37-F8ABCC39216C}" type="pres">
      <dgm:prSet presAssocID="{717C842F-4110-475D-8A7A-5968F31BE048}" presName="sibTransNodeRect" presStyleLbl="alignNode1" presStyleIdx="1" presStyleCnt="2">
        <dgm:presLayoutVars>
          <dgm:chMax val="0"/>
          <dgm:bulletEnabled val="1"/>
        </dgm:presLayoutVars>
      </dgm:prSet>
      <dgm:spPr/>
    </dgm:pt>
    <dgm:pt modelId="{5FF3EF22-C4DD-0D4F-9904-97AA4659F7E4}" type="pres">
      <dgm:prSet presAssocID="{CF54526D-F955-4FEF-AAB8-41AD42D4B2E6}" presName="nodeRect" presStyleLbl="alignNode1" presStyleIdx="1" presStyleCnt="2">
        <dgm:presLayoutVars>
          <dgm:bulletEnabled val="1"/>
        </dgm:presLayoutVars>
      </dgm:prSet>
      <dgm:spPr/>
    </dgm:pt>
  </dgm:ptLst>
  <dgm:cxnLst>
    <dgm:cxn modelId="{EDD9EB0B-D2C9-F844-9956-E9E133F3F012}" type="presOf" srcId="{C67EAB0B-85AC-4986-8423-3F86138C5B64}" destId="{5FF3EF22-C4DD-0D4F-9904-97AA4659F7E4}" srcOrd="0" destOrd="1" presId="urn:microsoft.com/office/officeart/2016/7/layout/LinearBlockProcessNumbered"/>
    <dgm:cxn modelId="{CCB42D0E-CD80-4B88-96DE-F5A714D324F9}" srcId="{D17D235B-960E-4894-9B59-42D18D2B10B7}" destId="{9A0ACE6E-3F11-4DD9-B5B6-AB61E3B0ABA3}" srcOrd="1" destOrd="0" parTransId="{8F010AA2-95C4-42DE-8016-4E71E8EB37C0}" sibTransId="{8C9A76BB-27F4-49FE-A963-A7C8B721F936}"/>
    <dgm:cxn modelId="{CE6CE517-63BC-4BB5-A3DD-55EF2A560CCB}" srcId="{6679736B-5F78-48C0-B35F-9A2328D12451}" destId="{D17D235B-960E-4894-9B59-42D18D2B10B7}" srcOrd="2" destOrd="0" parTransId="{6915FCDC-3FBA-47D6-AE84-AA4439522925}" sibTransId="{F89F615B-E31A-468E-A963-D271AAE50B0C}"/>
    <dgm:cxn modelId="{34EF1F27-DD08-4FFF-B657-4D55A1228392}" srcId="{6679736B-5F78-48C0-B35F-9A2328D12451}" destId="{00BE2941-773F-40EC-BB40-D085CFF38B93}" srcOrd="1" destOrd="0" parTransId="{04C117B0-2945-492C-A32B-D059EB6A44A7}" sibTransId="{6AD1AF74-A5E0-489A-AED7-209B63946421}"/>
    <dgm:cxn modelId="{CF84AB2C-59D0-463F-8D01-5814374AB985}" srcId="{3EE650CA-78C9-4E84-897A-14CFC7577362}" destId="{CF54526D-F955-4FEF-AAB8-41AD42D4B2E6}" srcOrd="1" destOrd="0" parTransId="{F66EC5A0-52A6-4210-BEBF-A4287B5571EE}" sibTransId="{717C842F-4110-475D-8A7A-5968F31BE048}"/>
    <dgm:cxn modelId="{7090292D-ABC8-41E3-AEE1-9BCB3B7D4875}" srcId="{6679736B-5F78-48C0-B35F-9A2328D12451}" destId="{C761839F-3559-436E-8C28-9CAA916415D6}" srcOrd="0" destOrd="0" parTransId="{C3E93377-56D5-4C75-AA7A-8DA9FE56E822}" sibTransId="{B4BE138F-7D10-425A-B275-85822F022F21}"/>
    <dgm:cxn modelId="{9F05512F-999E-A042-A41C-003C6C9180A0}" type="presOf" srcId="{6679736B-5F78-48C0-B35F-9A2328D12451}" destId="{64E28735-BDF9-514C-94A7-284055173F15}" srcOrd="1" destOrd="0" presId="urn:microsoft.com/office/officeart/2016/7/layout/LinearBlockProcessNumbered"/>
    <dgm:cxn modelId="{83C52935-AF81-D74F-8236-DD04111CCE8A}" type="presOf" srcId="{6679736B-5F78-48C0-B35F-9A2328D12451}" destId="{0CF92AC3-EBFB-194C-9495-DDF4B25D40DE}" srcOrd="0" destOrd="0" presId="urn:microsoft.com/office/officeart/2016/7/layout/LinearBlockProcessNumbered"/>
    <dgm:cxn modelId="{6094CC35-76AE-2D49-8C47-C2CD9A47C6CE}" type="presOf" srcId="{9561292E-81C5-4380-84B5-2CEF3308767E}" destId="{64E28735-BDF9-514C-94A7-284055173F15}" srcOrd="0" destOrd="4" presId="urn:microsoft.com/office/officeart/2016/7/layout/LinearBlockProcessNumbered"/>
    <dgm:cxn modelId="{B4816739-D4F0-754D-AA65-145C20DAF6A0}" type="presOf" srcId="{C761839F-3559-436E-8C28-9CAA916415D6}" destId="{64E28735-BDF9-514C-94A7-284055173F15}" srcOrd="0" destOrd="1" presId="urn:microsoft.com/office/officeart/2016/7/layout/LinearBlockProcessNumbered"/>
    <dgm:cxn modelId="{B28A9760-2466-434D-A0B9-F8011CCD1EF8}" type="presOf" srcId="{00BE2941-773F-40EC-BB40-D085CFF38B93}" destId="{64E28735-BDF9-514C-94A7-284055173F15}" srcOrd="0" destOrd="2" presId="urn:microsoft.com/office/officeart/2016/7/layout/LinearBlockProcessNumbered"/>
    <dgm:cxn modelId="{CAAC6D62-1B95-D149-BD81-4E14F6DCC800}" type="presOf" srcId="{3EE650CA-78C9-4E84-897A-14CFC7577362}" destId="{C2F03A52-F008-5F46-B914-B33CD61494FE}" srcOrd="0" destOrd="0" presId="urn:microsoft.com/office/officeart/2016/7/layout/LinearBlockProcessNumbered"/>
    <dgm:cxn modelId="{CBB59F48-2963-FA46-9C75-DE6D2B0CCB9D}" type="presOf" srcId="{CF54526D-F955-4FEF-AAB8-41AD42D4B2E6}" destId="{5FF3EF22-C4DD-0D4F-9904-97AA4659F7E4}" srcOrd="1" destOrd="0" presId="urn:microsoft.com/office/officeart/2016/7/layout/LinearBlockProcessNumbered"/>
    <dgm:cxn modelId="{81791C6B-B743-4673-AF9C-FB813351246F}" srcId="{D17D235B-960E-4894-9B59-42D18D2B10B7}" destId="{9561292E-81C5-4380-84B5-2CEF3308767E}" srcOrd="0" destOrd="0" parTransId="{BAF9BE66-3665-4428-9979-C110C3B94C3C}" sibTransId="{B82E1D3D-893A-44B7-8816-5AE7A38D03B6}"/>
    <dgm:cxn modelId="{B3FAE175-A18B-1342-842F-9332FFD20FFB}" type="presOf" srcId="{2F7EEF7F-F836-49DB-A8B5-EB88FF664AFB}" destId="{5FF3EF22-C4DD-0D4F-9904-97AA4659F7E4}" srcOrd="0" destOrd="4" presId="urn:microsoft.com/office/officeart/2016/7/layout/LinearBlockProcessNumbered"/>
    <dgm:cxn modelId="{E6BA9E7E-5241-472A-ACAA-1078A3924C7C}" srcId="{28E3EC9A-1200-4FE0-88E1-0327A2218A6B}" destId="{3E084BEC-4517-4067-9B54-95A488BF0D45}" srcOrd="0" destOrd="0" parTransId="{005BF1FA-CECB-4C55-B72E-102E613E997D}" sibTransId="{6FD20643-4362-4BD0-BEFB-2C21D88232FC}"/>
    <dgm:cxn modelId="{2F5D1588-C870-574A-A4D1-F7A4CAF3B0A9}" type="presOf" srcId="{D17D235B-960E-4894-9B59-42D18D2B10B7}" destId="{64E28735-BDF9-514C-94A7-284055173F15}" srcOrd="0" destOrd="3" presId="urn:microsoft.com/office/officeart/2016/7/layout/LinearBlockProcessNumbered"/>
    <dgm:cxn modelId="{EC58B197-06D8-5D42-82AE-E03353EE30EA}" type="presOf" srcId="{3E084BEC-4517-4067-9B54-95A488BF0D45}" destId="{5FF3EF22-C4DD-0D4F-9904-97AA4659F7E4}" srcOrd="0" destOrd="3" presId="urn:microsoft.com/office/officeart/2016/7/layout/LinearBlockProcessNumbered"/>
    <dgm:cxn modelId="{1A376F9E-B3E9-0B4E-86A6-492BF6D7C871}" type="presOf" srcId="{BC38E4F7-0ED4-4BEE-B138-65E60EF858BB}" destId="{820432BD-1108-004D-82A3-0FFC0FA7C8DC}" srcOrd="0" destOrd="0" presId="urn:microsoft.com/office/officeart/2016/7/layout/LinearBlockProcessNumbered"/>
    <dgm:cxn modelId="{36C6BDA1-E295-4B65-A93B-2FEF76103971}" srcId="{3EE650CA-78C9-4E84-897A-14CFC7577362}" destId="{6679736B-5F78-48C0-B35F-9A2328D12451}" srcOrd="0" destOrd="0" parTransId="{FDB7F065-3E5D-4CD1-81A9-2E578930077A}" sibTransId="{BC38E4F7-0ED4-4BEE-B138-65E60EF858BB}"/>
    <dgm:cxn modelId="{6F5912BB-82EA-4140-A3A4-89E22C95FC12}" srcId="{CF54526D-F955-4FEF-AAB8-41AD42D4B2E6}" destId="{C67EAB0B-85AC-4986-8423-3F86138C5B64}" srcOrd="0" destOrd="0" parTransId="{278E6352-4292-4FB4-973A-867680E130F3}" sibTransId="{EFC95C9D-E770-4C09-A0C8-A436D477E8CB}"/>
    <dgm:cxn modelId="{5F426ABB-138A-4261-9EC8-93FE7F458C0C}" srcId="{CF54526D-F955-4FEF-AAB8-41AD42D4B2E6}" destId="{2F7EEF7F-F836-49DB-A8B5-EB88FF664AFB}" srcOrd="1" destOrd="0" parTransId="{C41E6DE3-FCAB-4AEB-99FE-9E7167B87431}" sibTransId="{E051017D-2DC8-434F-B239-3C7EB1A91450}"/>
    <dgm:cxn modelId="{E6304BC2-9B03-D341-8C17-9CBC714FEC76}" type="presOf" srcId="{28E3EC9A-1200-4FE0-88E1-0327A2218A6B}" destId="{5FF3EF22-C4DD-0D4F-9904-97AA4659F7E4}" srcOrd="0" destOrd="2" presId="urn:microsoft.com/office/officeart/2016/7/layout/LinearBlockProcessNumbered"/>
    <dgm:cxn modelId="{40D7ACD5-FEDB-AE45-9C6E-BAE04E47076E}" type="presOf" srcId="{9A0ACE6E-3F11-4DD9-B5B6-AB61E3B0ABA3}" destId="{64E28735-BDF9-514C-94A7-284055173F15}" srcOrd="0" destOrd="5" presId="urn:microsoft.com/office/officeart/2016/7/layout/LinearBlockProcessNumbered"/>
    <dgm:cxn modelId="{ECECA4DA-7EA1-9D45-8806-0B1F166E1ED5}" type="presOf" srcId="{717C842F-4110-475D-8A7A-5968F31BE048}" destId="{D8FE49D3-6E3F-034A-AC37-F8ABCC39216C}" srcOrd="0" destOrd="0" presId="urn:microsoft.com/office/officeart/2016/7/layout/LinearBlockProcessNumbered"/>
    <dgm:cxn modelId="{B0B1BBDE-0B08-4D42-A38E-78EFC12BF93B}" type="presOf" srcId="{CF54526D-F955-4FEF-AAB8-41AD42D4B2E6}" destId="{E4501CC9-95E1-4541-8701-0224E268A9F2}" srcOrd="0" destOrd="0" presId="urn:microsoft.com/office/officeart/2016/7/layout/LinearBlockProcessNumbered"/>
    <dgm:cxn modelId="{FC1782E2-4A5F-4F3F-95B1-F8B0A59EFF23}" srcId="{C67EAB0B-85AC-4986-8423-3F86138C5B64}" destId="{28E3EC9A-1200-4FE0-88E1-0327A2218A6B}" srcOrd="0" destOrd="0" parTransId="{89DAA82D-115B-4137-BA5F-88B152EB3700}" sibTransId="{BCE432B8-9F90-4399-A8A9-F75740C1F67D}"/>
    <dgm:cxn modelId="{76876CDA-C0F7-EC40-87FC-45A67E0218E4}" type="presParOf" srcId="{C2F03A52-F008-5F46-B914-B33CD61494FE}" destId="{CA941097-E2F0-2244-A95B-F85C79BCCA68}" srcOrd="0" destOrd="0" presId="urn:microsoft.com/office/officeart/2016/7/layout/LinearBlockProcessNumbered"/>
    <dgm:cxn modelId="{565FA126-C284-B24B-85A3-370DDA17DFDA}" type="presParOf" srcId="{CA941097-E2F0-2244-A95B-F85C79BCCA68}" destId="{0CF92AC3-EBFB-194C-9495-DDF4B25D40DE}" srcOrd="0" destOrd="0" presId="urn:microsoft.com/office/officeart/2016/7/layout/LinearBlockProcessNumbered"/>
    <dgm:cxn modelId="{9DFA2783-CBA2-2C41-B005-41D38FA03E48}" type="presParOf" srcId="{CA941097-E2F0-2244-A95B-F85C79BCCA68}" destId="{820432BD-1108-004D-82A3-0FFC0FA7C8DC}" srcOrd="1" destOrd="0" presId="urn:microsoft.com/office/officeart/2016/7/layout/LinearBlockProcessNumbered"/>
    <dgm:cxn modelId="{65F176C5-02BA-7E4E-ABF6-31C2E44270BF}" type="presParOf" srcId="{CA941097-E2F0-2244-A95B-F85C79BCCA68}" destId="{64E28735-BDF9-514C-94A7-284055173F15}" srcOrd="2" destOrd="0" presId="urn:microsoft.com/office/officeart/2016/7/layout/LinearBlockProcessNumbered"/>
    <dgm:cxn modelId="{2D7F3EA6-D36F-4340-B80A-CB0B8B402F6D}" type="presParOf" srcId="{C2F03A52-F008-5F46-B914-B33CD61494FE}" destId="{A6940D83-2B02-EB40-B81E-0B03D6F08B46}" srcOrd="1" destOrd="0" presId="urn:microsoft.com/office/officeart/2016/7/layout/LinearBlockProcessNumbered"/>
    <dgm:cxn modelId="{16DE8806-FC02-AF49-A963-11DDEF47827D}" type="presParOf" srcId="{C2F03A52-F008-5F46-B914-B33CD61494FE}" destId="{C7C469CE-99C3-CD4B-A15B-0BB22FB19FB1}" srcOrd="2" destOrd="0" presId="urn:microsoft.com/office/officeart/2016/7/layout/LinearBlockProcessNumbered"/>
    <dgm:cxn modelId="{C9943C45-D78C-2F41-9E81-ABD44CEB4641}" type="presParOf" srcId="{C7C469CE-99C3-CD4B-A15B-0BB22FB19FB1}" destId="{E4501CC9-95E1-4541-8701-0224E268A9F2}" srcOrd="0" destOrd="0" presId="urn:microsoft.com/office/officeart/2016/7/layout/LinearBlockProcessNumbered"/>
    <dgm:cxn modelId="{AD2722A3-38CB-4C44-BD77-473D0DE24E1C}" type="presParOf" srcId="{C7C469CE-99C3-CD4B-A15B-0BB22FB19FB1}" destId="{D8FE49D3-6E3F-034A-AC37-F8ABCC39216C}" srcOrd="1" destOrd="0" presId="urn:microsoft.com/office/officeart/2016/7/layout/LinearBlockProcessNumbered"/>
    <dgm:cxn modelId="{A662CE62-1309-3940-90AF-F5AA820E02F8}" type="presParOf" srcId="{C7C469CE-99C3-CD4B-A15B-0BB22FB19FB1}" destId="{5FF3EF22-C4DD-0D4F-9904-97AA4659F7E4}"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7F0B2C-FB37-440D-B0FF-EFF8E5A3F213}">
      <dsp:nvSpPr>
        <dsp:cNvPr id="0" name=""/>
        <dsp:cNvSpPr/>
      </dsp:nvSpPr>
      <dsp:spPr>
        <a:xfrm>
          <a:off x="0" y="908268"/>
          <a:ext cx="6245265" cy="167680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205BEC-786C-42F1-B14E-7832E1ECA9EF}">
      <dsp:nvSpPr>
        <dsp:cNvPr id="0" name=""/>
        <dsp:cNvSpPr/>
      </dsp:nvSpPr>
      <dsp:spPr>
        <a:xfrm>
          <a:off x="507233" y="1285549"/>
          <a:ext cx="922242" cy="9222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28D9642-7619-4DAE-B176-495C52EEF67C}">
      <dsp:nvSpPr>
        <dsp:cNvPr id="0" name=""/>
        <dsp:cNvSpPr/>
      </dsp:nvSpPr>
      <dsp:spPr>
        <a:xfrm>
          <a:off x="1936708" y="908268"/>
          <a:ext cx="4308556" cy="1676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462" tIns="177462" rIns="177462" bIns="177462" numCol="1" spcCol="1270" anchor="ctr" anchorCtr="0">
          <a:noAutofit/>
        </a:bodyPr>
        <a:lstStyle/>
        <a:p>
          <a:pPr marL="0" lvl="0" indent="0" algn="l" defTabSz="1111250">
            <a:lnSpc>
              <a:spcPct val="100000"/>
            </a:lnSpc>
            <a:spcBef>
              <a:spcPct val="0"/>
            </a:spcBef>
            <a:spcAft>
              <a:spcPct val="35000"/>
            </a:spcAft>
            <a:buNone/>
          </a:pPr>
          <a:r>
            <a:rPr lang="en-US" sz="2500" kern="1200"/>
            <a:t>I wasn’t meeting students at their direct point of need</a:t>
          </a:r>
        </a:p>
      </dsp:txBody>
      <dsp:txXfrm>
        <a:off x="1936708" y="908268"/>
        <a:ext cx="4308556" cy="1676804"/>
      </dsp:txXfrm>
    </dsp:sp>
    <dsp:sp modelId="{37E54208-A07D-4C35-BD70-2C0465677D70}">
      <dsp:nvSpPr>
        <dsp:cNvPr id="0" name=""/>
        <dsp:cNvSpPr/>
      </dsp:nvSpPr>
      <dsp:spPr>
        <a:xfrm>
          <a:off x="0" y="3004274"/>
          <a:ext cx="6245265" cy="167680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ACAD34-3CC0-4C10-9F3C-D76F2A0E8264}">
      <dsp:nvSpPr>
        <dsp:cNvPr id="0" name=""/>
        <dsp:cNvSpPr/>
      </dsp:nvSpPr>
      <dsp:spPr>
        <a:xfrm>
          <a:off x="507233" y="3381554"/>
          <a:ext cx="922242" cy="9222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7105EDF-58C9-4A3C-AB30-E9553A353CA5}">
      <dsp:nvSpPr>
        <dsp:cNvPr id="0" name=""/>
        <dsp:cNvSpPr/>
      </dsp:nvSpPr>
      <dsp:spPr>
        <a:xfrm>
          <a:off x="1936708" y="3004274"/>
          <a:ext cx="4308556" cy="1676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462" tIns="177462" rIns="177462" bIns="177462" numCol="1" spcCol="1270" anchor="ctr" anchorCtr="0">
          <a:noAutofit/>
        </a:bodyPr>
        <a:lstStyle/>
        <a:p>
          <a:pPr marL="0" lvl="0" indent="0" algn="l" defTabSz="1111250">
            <a:lnSpc>
              <a:spcPct val="100000"/>
            </a:lnSpc>
            <a:spcBef>
              <a:spcPct val="0"/>
            </a:spcBef>
            <a:spcAft>
              <a:spcPct val="35000"/>
            </a:spcAft>
            <a:buNone/>
          </a:pPr>
          <a:r>
            <a:rPr lang="en-US" sz="2500" kern="1200"/>
            <a:t>I wasn’t reaching students where they natively </a:t>
          </a:r>
          <a:r>
            <a:rPr lang="en-US" sz="2500" i="1" kern="1200"/>
            <a:t>are</a:t>
          </a:r>
          <a:endParaRPr lang="en-US" sz="2500" kern="1200"/>
        </a:p>
      </dsp:txBody>
      <dsp:txXfrm>
        <a:off x="1936708" y="3004274"/>
        <a:ext cx="4308556" cy="16768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EBE615-073F-4371-990F-B2CD01BC44B5}">
      <dsp:nvSpPr>
        <dsp:cNvPr id="0" name=""/>
        <dsp:cNvSpPr/>
      </dsp:nvSpPr>
      <dsp:spPr>
        <a:xfrm>
          <a:off x="1963800" y="156419"/>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434B9F-4417-472F-AB43-6C83CB610C2B}">
      <dsp:nvSpPr>
        <dsp:cNvPr id="0" name=""/>
        <dsp:cNvSpPr/>
      </dsp:nvSpPr>
      <dsp:spPr>
        <a:xfrm>
          <a:off x="559800" y="1842126"/>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b="1"/>
          </a:pPr>
          <a:r>
            <a:rPr lang="en-US" sz="3200" kern="1200"/>
            <a:t>First Year Experience 100</a:t>
          </a:r>
        </a:p>
      </dsp:txBody>
      <dsp:txXfrm>
        <a:off x="559800" y="1842126"/>
        <a:ext cx="4320000" cy="648000"/>
      </dsp:txXfrm>
    </dsp:sp>
    <dsp:sp modelId="{68262B35-AB4A-4D12-A184-1268FEF56C27}">
      <dsp:nvSpPr>
        <dsp:cNvPr id="0" name=""/>
        <dsp:cNvSpPr/>
      </dsp:nvSpPr>
      <dsp:spPr>
        <a:xfrm>
          <a:off x="559800" y="2570920"/>
          <a:ext cx="4320000" cy="1625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a:t>8-Week Blended Modality </a:t>
          </a:r>
        </a:p>
        <a:p>
          <a:pPr marL="171450" lvl="1" indent="-171450" algn="l" defTabSz="755650">
            <a:lnSpc>
              <a:spcPct val="90000"/>
            </a:lnSpc>
            <a:spcBef>
              <a:spcPct val="0"/>
            </a:spcBef>
            <a:spcAft>
              <a:spcPct val="15000"/>
            </a:spcAft>
            <a:buChar char="•"/>
          </a:pPr>
          <a:r>
            <a:rPr lang="en-US" sz="1700" kern="1200"/>
            <a:t>3 hours in class / 3 hours of asynchronous coursework</a:t>
          </a:r>
        </a:p>
        <a:p>
          <a:pPr marL="171450" lvl="1" indent="-171450" algn="l" defTabSz="755650">
            <a:lnSpc>
              <a:spcPct val="90000"/>
            </a:lnSpc>
            <a:spcBef>
              <a:spcPct val="0"/>
            </a:spcBef>
            <a:spcAft>
              <a:spcPct val="15000"/>
            </a:spcAft>
            <a:buChar char="•"/>
          </a:pPr>
          <a:r>
            <a:rPr lang="en-US" sz="1700" kern="1200"/>
            <a:t>Required for all new-to-college students, highly recommended for transfer</a:t>
          </a:r>
        </a:p>
        <a:p>
          <a:pPr marL="171450" lvl="1" indent="-171450" algn="l" defTabSz="755650">
            <a:lnSpc>
              <a:spcPct val="90000"/>
            </a:lnSpc>
            <a:spcBef>
              <a:spcPct val="0"/>
            </a:spcBef>
            <a:spcAft>
              <a:spcPct val="15000"/>
            </a:spcAft>
            <a:buChar char="•"/>
          </a:pPr>
          <a:r>
            <a:rPr lang="en-US" sz="1700" kern="1200"/>
            <a:t>Brand new curriculum</a:t>
          </a:r>
        </a:p>
      </dsp:txBody>
      <dsp:txXfrm>
        <a:off x="559800" y="2570920"/>
        <a:ext cx="4320000" cy="1625203"/>
      </dsp:txXfrm>
    </dsp:sp>
    <dsp:sp modelId="{74A75C16-68CC-4ED0-ACB9-A246A26B5332}">
      <dsp:nvSpPr>
        <dsp:cNvPr id="0" name=""/>
        <dsp:cNvSpPr/>
      </dsp:nvSpPr>
      <dsp:spPr>
        <a:xfrm>
          <a:off x="7039800" y="156419"/>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5F6A55-3511-46CB-AED4-A030920AF1A6}">
      <dsp:nvSpPr>
        <dsp:cNvPr id="0" name=""/>
        <dsp:cNvSpPr/>
      </dsp:nvSpPr>
      <dsp:spPr>
        <a:xfrm>
          <a:off x="5635800" y="1842126"/>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b="1"/>
          </a:pPr>
          <a:r>
            <a:rPr lang="en-US" sz="3200" kern="1200"/>
            <a:t>First Year Experience</a:t>
          </a:r>
        </a:p>
      </dsp:txBody>
      <dsp:txXfrm>
        <a:off x="5635800" y="1842126"/>
        <a:ext cx="4320000" cy="648000"/>
      </dsp:txXfrm>
    </dsp:sp>
    <dsp:sp modelId="{9B8CBAC4-2584-4EAE-A3DB-1AD00A3D06BC}">
      <dsp:nvSpPr>
        <dsp:cNvPr id="0" name=""/>
        <dsp:cNvSpPr/>
      </dsp:nvSpPr>
      <dsp:spPr>
        <a:xfrm>
          <a:off x="5635800" y="2570920"/>
          <a:ext cx="4320000" cy="1625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New home &amp; leadership in the library</a:t>
          </a:r>
        </a:p>
        <a:p>
          <a:pPr marL="0" lvl="0" indent="0" algn="ctr" defTabSz="755650">
            <a:lnSpc>
              <a:spcPct val="100000"/>
            </a:lnSpc>
            <a:spcBef>
              <a:spcPct val="0"/>
            </a:spcBef>
            <a:spcAft>
              <a:spcPct val="35000"/>
            </a:spcAft>
            <a:buNone/>
          </a:pPr>
          <a:r>
            <a:rPr lang="en-US" sz="1700" kern="1200"/>
            <a:t>Provided a built-in audience for workshops</a:t>
          </a:r>
        </a:p>
        <a:p>
          <a:pPr marL="0" lvl="0" indent="0" algn="ctr" defTabSz="755650">
            <a:lnSpc>
              <a:spcPct val="100000"/>
            </a:lnSpc>
            <a:spcBef>
              <a:spcPct val="0"/>
            </a:spcBef>
            <a:spcAft>
              <a:spcPct val="35000"/>
            </a:spcAft>
            <a:buNone/>
          </a:pPr>
          <a:r>
            <a:rPr lang="en-US" sz="1700" kern="1200"/>
            <a:t>Scaffolding to curriculum</a:t>
          </a:r>
        </a:p>
      </dsp:txBody>
      <dsp:txXfrm>
        <a:off x="5635800" y="2570920"/>
        <a:ext cx="4320000" cy="16252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66ACF3-FBEC-4859-8621-9A55331818FC}">
      <dsp:nvSpPr>
        <dsp:cNvPr id="0" name=""/>
        <dsp:cNvSpPr/>
      </dsp:nvSpPr>
      <dsp:spPr>
        <a:xfrm>
          <a:off x="0" y="4299"/>
          <a:ext cx="5861090" cy="91575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94C860-E36C-4F73-92A4-ED49C9BC9A26}">
      <dsp:nvSpPr>
        <dsp:cNvPr id="0" name=""/>
        <dsp:cNvSpPr/>
      </dsp:nvSpPr>
      <dsp:spPr>
        <a:xfrm>
          <a:off x="277016" y="210345"/>
          <a:ext cx="503667" cy="50366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E029C6D-963A-4D7E-AC90-2C33767F3EAC}">
      <dsp:nvSpPr>
        <dsp:cNvPr id="0" name=""/>
        <dsp:cNvSpPr/>
      </dsp:nvSpPr>
      <dsp:spPr>
        <a:xfrm>
          <a:off x="1057701" y="4299"/>
          <a:ext cx="4803388" cy="915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18" tIns="96918" rIns="96918" bIns="96918" numCol="1" spcCol="1270" anchor="ctr" anchorCtr="0">
          <a:noAutofit/>
        </a:bodyPr>
        <a:lstStyle/>
        <a:p>
          <a:pPr marL="0" lvl="0" indent="0" algn="l" defTabSz="844550">
            <a:lnSpc>
              <a:spcPct val="100000"/>
            </a:lnSpc>
            <a:spcBef>
              <a:spcPct val="0"/>
            </a:spcBef>
            <a:spcAft>
              <a:spcPct val="35000"/>
            </a:spcAft>
            <a:buNone/>
          </a:pPr>
          <a:r>
            <a:rPr lang="en-US" sz="1900" kern="1200"/>
            <a:t>Smaller pool, more fish</a:t>
          </a:r>
        </a:p>
      </dsp:txBody>
      <dsp:txXfrm>
        <a:off x="1057701" y="4299"/>
        <a:ext cx="4803388" cy="915758"/>
      </dsp:txXfrm>
    </dsp:sp>
    <dsp:sp modelId="{B7625BEC-15CD-4193-9C56-6F9B74B017A6}">
      <dsp:nvSpPr>
        <dsp:cNvPr id="0" name=""/>
        <dsp:cNvSpPr/>
      </dsp:nvSpPr>
      <dsp:spPr>
        <a:xfrm>
          <a:off x="0" y="1148997"/>
          <a:ext cx="5861090" cy="91575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B86DF2-FA87-4BE1-96C8-F8E595F91B3D}">
      <dsp:nvSpPr>
        <dsp:cNvPr id="0" name=""/>
        <dsp:cNvSpPr/>
      </dsp:nvSpPr>
      <dsp:spPr>
        <a:xfrm>
          <a:off x="277016" y="1355043"/>
          <a:ext cx="503667" cy="50366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5C55F9-E112-448B-B96A-FF80DBC38B0C}">
      <dsp:nvSpPr>
        <dsp:cNvPr id="0" name=""/>
        <dsp:cNvSpPr/>
      </dsp:nvSpPr>
      <dsp:spPr>
        <a:xfrm>
          <a:off x="1057701" y="1148997"/>
          <a:ext cx="4803388" cy="915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18" tIns="96918" rIns="96918" bIns="96918" numCol="1" spcCol="1270" anchor="ctr" anchorCtr="0">
          <a:noAutofit/>
        </a:bodyPr>
        <a:lstStyle/>
        <a:p>
          <a:pPr marL="0" lvl="0" indent="0" algn="l" defTabSz="844550">
            <a:lnSpc>
              <a:spcPct val="100000"/>
            </a:lnSpc>
            <a:spcBef>
              <a:spcPct val="0"/>
            </a:spcBef>
            <a:spcAft>
              <a:spcPct val="35000"/>
            </a:spcAft>
            <a:buNone/>
          </a:pPr>
          <a:r>
            <a:rPr lang="en-US" sz="1900" kern="1200"/>
            <a:t>Meeting students at their point of need, where they are (ONLINE!)</a:t>
          </a:r>
        </a:p>
      </dsp:txBody>
      <dsp:txXfrm>
        <a:off x="1057701" y="1148997"/>
        <a:ext cx="4803388" cy="915758"/>
      </dsp:txXfrm>
    </dsp:sp>
    <dsp:sp modelId="{346BECAD-F183-4006-BEB5-20F8C3002BF2}">
      <dsp:nvSpPr>
        <dsp:cNvPr id="0" name=""/>
        <dsp:cNvSpPr/>
      </dsp:nvSpPr>
      <dsp:spPr>
        <a:xfrm>
          <a:off x="0" y="2293695"/>
          <a:ext cx="5861090" cy="91575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6FAE72-3732-41E1-BD0B-8A64B1873F9E}">
      <dsp:nvSpPr>
        <dsp:cNvPr id="0" name=""/>
        <dsp:cNvSpPr/>
      </dsp:nvSpPr>
      <dsp:spPr>
        <a:xfrm>
          <a:off x="277016" y="2499741"/>
          <a:ext cx="503667" cy="50366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72C234-6F05-4E78-BAE5-88B10A30E895}">
      <dsp:nvSpPr>
        <dsp:cNvPr id="0" name=""/>
        <dsp:cNvSpPr/>
      </dsp:nvSpPr>
      <dsp:spPr>
        <a:xfrm>
          <a:off x="1057701" y="2293695"/>
          <a:ext cx="4803388" cy="915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18" tIns="96918" rIns="96918" bIns="96918" numCol="1" spcCol="1270" anchor="ctr" anchorCtr="0">
          <a:noAutofit/>
        </a:bodyPr>
        <a:lstStyle/>
        <a:p>
          <a:pPr marL="0" lvl="0" indent="0" algn="l" defTabSz="844550">
            <a:lnSpc>
              <a:spcPct val="100000"/>
            </a:lnSpc>
            <a:spcBef>
              <a:spcPct val="0"/>
            </a:spcBef>
            <a:spcAft>
              <a:spcPct val="35000"/>
            </a:spcAft>
            <a:buNone/>
          </a:pPr>
          <a:r>
            <a:rPr lang="en-US" sz="1900" kern="1200"/>
            <a:t>Register now, recording on-demand on their own schedule</a:t>
          </a:r>
        </a:p>
      </dsp:txBody>
      <dsp:txXfrm>
        <a:off x="1057701" y="2293695"/>
        <a:ext cx="4803388" cy="915758"/>
      </dsp:txXfrm>
    </dsp:sp>
    <dsp:sp modelId="{20DD4F54-F721-4972-9B08-8F60642C59E1}">
      <dsp:nvSpPr>
        <dsp:cNvPr id="0" name=""/>
        <dsp:cNvSpPr/>
      </dsp:nvSpPr>
      <dsp:spPr>
        <a:xfrm>
          <a:off x="0" y="3438393"/>
          <a:ext cx="5861090" cy="91575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A3A650-44C9-4D0C-88E1-C8D02D2B8683}">
      <dsp:nvSpPr>
        <dsp:cNvPr id="0" name=""/>
        <dsp:cNvSpPr/>
      </dsp:nvSpPr>
      <dsp:spPr>
        <a:xfrm>
          <a:off x="277016" y="3644439"/>
          <a:ext cx="503667" cy="50366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0011280-D39E-4144-97B3-E233AE7E711F}">
      <dsp:nvSpPr>
        <dsp:cNvPr id="0" name=""/>
        <dsp:cNvSpPr/>
      </dsp:nvSpPr>
      <dsp:spPr>
        <a:xfrm>
          <a:off x="1057701" y="3438393"/>
          <a:ext cx="4803388" cy="915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18" tIns="96918" rIns="96918" bIns="96918" numCol="1" spcCol="1270" anchor="ctr" anchorCtr="0">
          <a:noAutofit/>
        </a:bodyPr>
        <a:lstStyle/>
        <a:p>
          <a:pPr marL="0" lvl="0" indent="0" algn="l" defTabSz="844550">
            <a:lnSpc>
              <a:spcPct val="100000"/>
            </a:lnSpc>
            <a:spcBef>
              <a:spcPct val="0"/>
            </a:spcBef>
            <a:spcAft>
              <a:spcPct val="35000"/>
            </a:spcAft>
            <a:buNone/>
          </a:pPr>
          <a:r>
            <a:rPr lang="en-US" sz="1900" kern="1200"/>
            <a:t>Campus Challenge to attend 3 on-campus events built into curriculum</a:t>
          </a:r>
        </a:p>
      </dsp:txBody>
      <dsp:txXfrm>
        <a:off x="1057701" y="3438393"/>
        <a:ext cx="4803388" cy="915758"/>
      </dsp:txXfrm>
    </dsp:sp>
    <dsp:sp modelId="{4031EF64-632D-495B-B48D-2DF2C4DDBBCF}">
      <dsp:nvSpPr>
        <dsp:cNvPr id="0" name=""/>
        <dsp:cNvSpPr/>
      </dsp:nvSpPr>
      <dsp:spPr>
        <a:xfrm>
          <a:off x="0" y="4583092"/>
          <a:ext cx="5861090" cy="91575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C84F3D-F19E-48B3-85ED-0688B4B826D3}">
      <dsp:nvSpPr>
        <dsp:cNvPr id="0" name=""/>
        <dsp:cNvSpPr/>
      </dsp:nvSpPr>
      <dsp:spPr>
        <a:xfrm>
          <a:off x="277016" y="4789137"/>
          <a:ext cx="503667" cy="50366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53B164-226E-4F7D-AF63-DBC03424AC7E}">
      <dsp:nvSpPr>
        <dsp:cNvPr id="0" name=""/>
        <dsp:cNvSpPr/>
      </dsp:nvSpPr>
      <dsp:spPr>
        <a:xfrm>
          <a:off x="1057701" y="4583092"/>
          <a:ext cx="4803388" cy="915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18" tIns="96918" rIns="96918" bIns="96918" numCol="1" spcCol="1270" anchor="ctr" anchorCtr="0">
          <a:noAutofit/>
        </a:bodyPr>
        <a:lstStyle/>
        <a:p>
          <a:pPr marL="0" lvl="0" indent="0" algn="l" defTabSz="844550">
            <a:lnSpc>
              <a:spcPct val="100000"/>
            </a:lnSpc>
            <a:spcBef>
              <a:spcPct val="0"/>
            </a:spcBef>
            <a:spcAft>
              <a:spcPct val="35000"/>
            </a:spcAft>
            <a:buNone/>
          </a:pPr>
          <a:r>
            <a:rPr lang="en-US" sz="1900" kern="1200"/>
            <a:t>Programming designed with their curriculum in mind</a:t>
          </a:r>
        </a:p>
      </dsp:txBody>
      <dsp:txXfrm>
        <a:off x="1057701" y="4583092"/>
        <a:ext cx="4803388" cy="9157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F92AC3-EBFB-194C-9495-DDF4B25D40DE}">
      <dsp:nvSpPr>
        <dsp:cNvPr id="0" name=""/>
        <dsp:cNvSpPr/>
      </dsp:nvSpPr>
      <dsp:spPr>
        <a:xfrm>
          <a:off x="3286" y="0"/>
          <a:ext cx="5052417" cy="4352544"/>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9067" tIns="0" rIns="499067" bIns="330200" numCol="1" spcCol="1270" anchor="t" anchorCtr="0">
          <a:noAutofit/>
        </a:bodyPr>
        <a:lstStyle/>
        <a:p>
          <a:pPr marL="0" lvl="0" indent="0" algn="l" defTabSz="844550">
            <a:lnSpc>
              <a:spcPct val="90000"/>
            </a:lnSpc>
            <a:spcBef>
              <a:spcPct val="0"/>
            </a:spcBef>
            <a:spcAft>
              <a:spcPct val="35000"/>
            </a:spcAft>
            <a:buNone/>
          </a:pPr>
          <a:r>
            <a:rPr lang="en-US" sz="1900" kern="1200"/>
            <a:t>Assessing your student body</a:t>
          </a:r>
        </a:p>
        <a:p>
          <a:pPr marL="114300" lvl="1" indent="-114300" algn="l" defTabSz="666750">
            <a:lnSpc>
              <a:spcPct val="90000"/>
            </a:lnSpc>
            <a:spcBef>
              <a:spcPct val="0"/>
            </a:spcBef>
            <a:spcAft>
              <a:spcPct val="15000"/>
            </a:spcAft>
            <a:buChar char="•"/>
          </a:pPr>
          <a:r>
            <a:rPr lang="en-US" sz="1500" kern="1200"/>
            <a:t>Who are your students? What do they need?</a:t>
          </a:r>
        </a:p>
        <a:p>
          <a:pPr marL="114300" lvl="1" indent="-114300" algn="l" defTabSz="666750">
            <a:lnSpc>
              <a:spcPct val="90000"/>
            </a:lnSpc>
            <a:spcBef>
              <a:spcPct val="0"/>
            </a:spcBef>
            <a:spcAft>
              <a:spcPct val="15000"/>
            </a:spcAft>
            <a:buChar char="•"/>
          </a:pPr>
          <a:r>
            <a:rPr lang="en-US" sz="1500" kern="1200"/>
            <a:t>Where can you reach them? Where do they organically access information at your institution? (In-Person? Online? Both?)</a:t>
          </a:r>
        </a:p>
        <a:p>
          <a:pPr marL="114300" lvl="1" indent="-114300" algn="l" defTabSz="666750">
            <a:lnSpc>
              <a:spcPct val="90000"/>
            </a:lnSpc>
            <a:spcBef>
              <a:spcPct val="0"/>
            </a:spcBef>
            <a:spcAft>
              <a:spcPct val="15000"/>
            </a:spcAft>
            <a:buChar char="•"/>
          </a:pPr>
          <a:r>
            <a:rPr lang="en-US" sz="1500" kern="1200"/>
            <a:t>Who is your target audience for these workshops?</a:t>
          </a:r>
        </a:p>
        <a:p>
          <a:pPr marL="228600" lvl="2" indent="-114300" algn="l" defTabSz="666750">
            <a:lnSpc>
              <a:spcPct val="90000"/>
            </a:lnSpc>
            <a:spcBef>
              <a:spcPct val="0"/>
            </a:spcBef>
            <a:spcAft>
              <a:spcPct val="15000"/>
            </a:spcAft>
            <a:buChar char="•"/>
          </a:pPr>
          <a:r>
            <a:rPr lang="en-US" sz="1500" kern="1200"/>
            <a:t>Intentional marketing can be okay!</a:t>
          </a:r>
        </a:p>
        <a:p>
          <a:pPr marL="228600" lvl="2" indent="-114300" algn="l" defTabSz="666750">
            <a:lnSpc>
              <a:spcPct val="90000"/>
            </a:lnSpc>
            <a:spcBef>
              <a:spcPct val="0"/>
            </a:spcBef>
            <a:spcAft>
              <a:spcPct val="15000"/>
            </a:spcAft>
            <a:buChar char="•"/>
          </a:pPr>
          <a:r>
            <a:rPr lang="en-US" sz="1500" kern="1200"/>
            <a:t>Target audience is critical for success</a:t>
          </a:r>
        </a:p>
      </dsp:txBody>
      <dsp:txXfrm>
        <a:off x="3286" y="1741017"/>
        <a:ext cx="5052417" cy="2611526"/>
      </dsp:txXfrm>
    </dsp:sp>
    <dsp:sp modelId="{820432BD-1108-004D-82A3-0FFC0FA7C8DC}">
      <dsp:nvSpPr>
        <dsp:cNvPr id="0" name=""/>
        <dsp:cNvSpPr/>
      </dsp:nvSpPr>
      <dsp:spPr>
        <a:xfrm>
          <a:off x="3286" y="0"/>
          <a:ext cx="5052417" cy="174101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99067" tIns="165100" rIns="499067"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p>
      </dsp:txBody>
      <dsp:txXfrm>
        <a:off x="3286" y="0"/>
        <a:ext cx="5052417" cy="1741017"/>
      </dsp:txXfrm>
    </dsp:sp>
    <dsp:sp modelId="{E4501CC9-95E1-4541-8701-0224E268A9F2}">
      <dsp:nvSpPr>
        <dsp:cNvPr id="0" name=""/>
        <dsp:cNvSpPr/>
      </dsp:nvSpPr>
      <dsp:spPr>
        <a:xfrm>
          <a:off x="5459896" y="0"/>
          <a:ext cx="5052417" cy="4352544"/>
        </a:xfrm>
        <a:prstGeom prst="rect">
          <a:avLst/>
        </a:prstGeom>
        <a:solidFill>
          <a:schemeClr val="accent6"/>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9067" tIns="0" rIns="499067" bIns="330200" numCol="1" spcCol="1270" anchor="t" anchorCtr="0">
          <a:noAutofit/>
        </a:bodyPr>
        <a:lstStyle/>
        <a:p>
          <a:pPr marL="0" lvl="0" indent="0" algn="l" defTabSz="844550">
            <a:lnSpc>
              <a:spcPct val="90000"/>
            </a:lnSpc>
            <a:spcBef>
              <a:spcPct val="0"/>
            </a:spcBef>
            <a:spcAft>
              <a:spcPct val="35000"/>
            </a:spcAft>
            <a:buNone/>
          </a:pPr>
          <a:r>
            <a:rPr lang="en-US" sz="1900" kern="1200"/>
            <a:t>Partnering for Success</a:t>
          </a:r>
        </a:p>
        <a:p>
          <a:pPr marL="114300" lvl="1" indent="-114300" algn="l" defTabSz="666750">
            <a:lnSpc>
              <a:spcPct val="90000"/>
            </a:lnSpc>
            <a:spcBef>
              <a:spcPct val="0"/>
            </a:spcBef>
            <a:spcAft>
              <a:spcPct val="15000"/>
            </a:spcAft>
            <a:buChar char="•"/>
          </a:pPr>
          <a:r>
            <a:rPr lang="en-US" sz="1500" kern="1200"/>
            <a:t>How can you supplement a pre-existing curriculum?</a:t>
          </a:r>
        </a:p>
        <a:p>
          <a:pPr marL="228600" lvl="2" indent="-114300" algn="l" defTabSz="666750">
            <a:lnSpc>
              <a:spcPct val="90000"/>
            </a:lnSpc>
            <a:spcBef>
              <a:spcPct val="0"/>
            </a:spcBef>
            <a:spcAft>
              <a:spcPct val="15000"/>
            </a:spcAft>
            <a:buChar char="•"/>
          </a:pPr>
          <a:r>
            <a:rPr lang="en-US" sz="1500" kern="1200"/>
            <a:t>What areas can provide support for a pre-existing need?</a:t>
          </a:r>
        </a:p>
        <a:p>
          <a:pPr marL="342900" lvl="3" indent="-114300" algn="l" defTabSz="666750">
            <a:lnSpc>
              <a:spcPct val="90000"/>
            </a:lnSpc>
            <a:spcBef>
              <a:spcPct val="0"/>
            </a:spcBef>
            <a:spcAft>
              <a:spcPct val="15000"/>
            </a:spcAft>
            <a:buChar char="•"/>
          </a:pPr>
          <a:r>
            <a:rPr lang="en-US" sz="1500" kern="1200"/>
            <a:t>EX: Students need additional exposure to on-campus services in the first year</a:t>
          </a:r>
        </a:p>
        <a:p>
          <a:pPr marL="114300" lvl="1" indent="-114300" algn="l" defTabSz="666750">
            <a:lnSpc>
              <a:spcPct val="90000"/>
            </a:lnSpc>
            <a:spcBef>
              <a:spcPct val="0"/>
            </a:spcBef>
            <a:spcAft>
              <a:spcPct val="15000"/>
            </a:spcAft>
            <a:buChar char="•"/>
          </a:pPr>
          <a:r>
            <a:rPr lang="en-US" sz="1500" kern="1200"/>
            <a:t>What can you do today to start building partnerships with key stakeholders?</a:t>
          </a:r>
        </a:p>
      </dsp:txBody>
      <dsp:txXfrm>
        <a:off x="5459896" y="1741017"/>
        <a:ext cx="5052417" cy="2611526"/>
      </dsp:txXfrm>
    </dsp:sp>
    <dsp:sp modelId="{D8FE49D3-6E3F-034A-AC37-F8ABCC39216C}">
      <dsp:nvSpPr>
        <dsp:cNvPr id="0" name=""/>
        <dsp:cNvSpPr/>
      </dsp:nvSpPr>
      <dsp:spPr>
        <a:xfrm>
          <a:off x="5459896" y="0"/>
          <a:ext cx="5052417" cy="174101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99067" tIns="165100" rIns="499067"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p>
      </dsp:txBody>
      <dsp:txXfrm>
        <a:off x="5459896" y="0"/>
        <a:ext cx="5052417" cy="174101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4B82A1-DC7A-4CC1-B9C0-31DFF64EF7BE}" type="datetimeFigureOut">
              <a:rPr lang="en-US" smtClean="0"/>
              <a:t>11/13/2023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C39D65-A843-49CF-91C4-E9BC9630BE56}" type="slidenum">
              <a:rPr lang="en-US" smtClean="0"/>
              <a:t>‹#›</a:t>
            </a:fld>
            <a:endParaRPr lang="en-US"/>
          </a:p>
        </p:txBody>
      </p:sp>
    </p:spTree>
    <p:extLst>
      <p:ext uri="{BB962C8B-B14F-4D97-AF65-F5344CB8AC3E}">
        <p14:creationId xmlns:p14="http://schemas.microsoft.com/office/powerpoint/2010/main" val="539637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C39D65-A843-49CF-91C4-E9BC9630BE56}" type="slidenum">
              <a:rPr lang="en-US" smtClean="0"/>
              <a:t>1</a:t>
            </a:fld>
            <a:endParaRPr lang="en-US"/>
          </a:p>
        </p:txBody>
      </p:sp>
    </p:spTree>
    <p:extLst>
      <p:ext uri="{BB962C8B-B14F-4D97-AF65-F5344CB8AC3E}">
        <p14:creationId xmlns:p14="http://schemas.microsoft.com/office/powerpoint/2010/main" val="1684292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C39D65-A843-49CF-91C4-E9BC9630BE56}" type="slidenum">
              <a:rPr lang="en-US" smtClean="0"/>
              <a:t>11</a:t>
            </a:fld>
            <a:endParaRPr lang="en-US"/>
          </a:p>
        </p:txBody>
      </p:sp>
    </p:spTree>
    <p:extLst>
      <p:ext uri="{BB962C8B-B14F-4D97-AF65-F5344CB8AC3E}">
        <p14:creationId xmlns:p14="http://schemas.microsoft.com/office/powerpoint/2010/main" val="3980255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C39D65-A843-49CF-91C4-E9BC9630BE56}" type="slidenum">
              <a:rPr lang="en-US" smtClean="0"/>
              <a:t>12</a:t>
            </a:fld>
            <a:endParaRPr lang="en-US"/>
          </a:p>
        </p:txBody>
      </p:sp>
    </p:spTree>
    <p:extLst>
      <p:ext uri="{BB962C8B-B14F-4D97-AF65-F5344CB8AC3E}">
        <p14:creationId xmlns:p14="http://schemas.microsoft.com/office/powerpoint/2010/main" val="1612700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C39D65-A843-49CF-91C4-E9BC9630BE56}" type="slidenum">
              <a:rPr lang="en-US" smtClean="0"/>
              <a:t>14</a:t>
            </a:fld>
            <a:endParaRPr lang="en-US"/>
          </a:p>
        </p:txBody>
      </p:sp>
    </p:spTree>
    <p:extLst>
      <p:ext uri="{BB962C8B-B14F-4D97-AF65-F5344CB8AC3E}">
        <p14:creationId xmlns:p14="http://schemas.microsoft.com/office/powerpoint/2010/main" val="3359677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C39D65-A843-49CF-91C4-E9BC9630BE56}" type="slidenum">
              <a:rPr lang="en-US" smtClean="0"/>
              <a:t>15</a:t>
            </a:fld>
            <a:endParaRPr lang="en-US"/>
          </a:p>
        </p:txBody>
      </p:sp>
    </p:spTree>
    <p:extLst>
      <p:ext uri="{BB962C8B-B14F-4D97-AF65-F5344CB8AC3E}">
        <p14:creationId xmlns:p14="http://schemas.microsoft.com/office/powerpoint/2010/main" val="3048641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C39D65-A843-49CF-91C4-E9BC9630BE56}" type="slidenum">
              <a:rPr lang="en-US" smtClean="0"/>
              <a:t>16</a:t>
            </a:fld>
            <a:endParaRPr lang="en-US"/>
          </a:p>
        </p:txBody>
      </p:sp>
    </p:spTree>
    <p:extLst>
      <p:ext uri="{BB962C8B-B14F-4D97-AF65-F5344CB8AC3E}">
        <p14:creationId xmlns:p14="http://schemas.microsoft.com/office/powerpoint/2010/main" val="1839037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C39D65-A843-49CF-91C4-E9BC9630BE56}" type="slidenum">
              <a:rPr lang="en-US" smtClean="0"/>
              <a:t>17</a:t>
            </a:fld>
            <a:endParaRPr lang="en-US"/>
          </a:p>
        </p:txBody>
      </p:sp>
    </p:spTree>
    <p:extLst>
      <p:ext uri="{BB962C8B-B14F-4D97-AF65-F5344CB8AC3E}">
        <p14:creationId xmlns:p14="http://schemas.microsoft.com/office/powerpoint/2010/main" val="3169180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C39D65-A843-49CF-91C4-E9BC9630BE56}" type="slidenum">
              <a:rPr lang="en-US" smtClean="0"/>
              <a:t>2</a:t>
            </a:fld>
            <a:endParaRPr lang="en-US"/>
          </a:p>
        </p:txBody>
      </p:sp>
    </p:spTree>
    <p:extLst>
      <p:ext uri="{BB962C8B-B14F-4D97-AF65-F5344CB8AC3E}">
        <p14:creationId xmlns:p14="http://schemas.microsoft.com/office/powerpoint/2010/main" val="4133318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C39D65-A843-49CF-91C4-E9BC9630BE56}" type="slidenum">
              <a:rPr lang="en-US" smtClean="0"/>
              <a:t>3</a:t>
            </a:fld>
            <a:endParaRPr lang="en-US"/>
          </a:p>
        </p:txBody>
      </p:sp>
    </p:spTree>
    <p:extLst>
      <p:ext uri="{BB962C8B-B14F-4D97-AF65-F5344CB8AC3E}">
        <p14:creationId xmlns:p14="http://schemas.microsoft.com/office/powerpoint/2010/main" val="152487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sad history of how How-To Tuesday came to be… I came to be a librarian in a really strange time. I graduated with my MLS in May of 2020 and </a:t>
            </a:r>
          </a:p>
        </p:txBody>
      </p:sp>
      <p:sp>
        <p:nvSpPr>
          <p:cNvPr id="4" name="Slide Number Placeholder 3"/>
          <p:cNvSpPr>
            <a:spLocks noGrp="1"/>
          </p:cNvSpPr>
          <p:nvPr>
            <p:ph type="sldNum" sz="quarter" idx="5"/>
          </p:nvPr>
        </p:nvSpPr>
        <p:spPr/>
        <p:txBody>
          <a:bodyPr/>
          <a:lstStyle/>
          <a:p>
            <a:fld id="{CFC39D65-A843-49CF-91C4-E9BC9630BE56}" type="slidenum">
              <a:rPr lang="en-US" smtClean="0"/>
              <a:t>4</a:t>
            </a:fld>
            <a:endParaRPr lang="en-US"/>
          </a:p>
        </p:txBody>
      </p:sp>
    </p:spTree>
    <p:extLst>
      <p:ext uri="{BB962C8B-B14F-4D97-AF65-F5344CB8AC3E}">
        <p14:creationId xmlns:p14="http://schemas.microsoft.com/office/powerpoint/2010/main" val="708351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C39D65-A843-49CF-91C4-E9BC9630BE56}" type="slidenum">
              <a:rPr lang="en-US" smtClean="0"/>
              <a:t>5</a:t>
            </a:fld>
            <a:endParaRPr lang="en-US"/>
          </a:p>
        </p:txBody>
      </p:sp>
    </p:spTree>
    <p:extLst>
      <p:ext uri="{BB962C8B-B14F-4D97-AF65-F5344CB8AC3E}">
        <p14:creationId xmlns:p14="http://schemas.microsoft.com/office/powerpoint/2010/main" val="3147188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Monthly over the lunch hour</a:t>
            </a:r>
          </a:p>
          <a:p>
            <a:r>
              <a:rPr lang="en-US" sz="1200" kern="1200" dirty="0">
                <a:solidFill>
                  <a:schemeClr val="tx1"/>
                </a:solidFill>
                <a:effectLst/>
                <a:latin typeface="+mn-lt"/>
                <a:ea typeface="+mn-ea"/>
                <a:cs typeface="+mn-cs"/>
              </a:rPr>
              <a:t>all students (both graduate and undergraduate), faculty, and staff. What I found? Even though I was casting a wide net, I still wasn’t getting any fish – literally! I had many workshops with zero attendees! </a:t>
            </a:r>
            <a:endParaRPr lang="en-US" dirty="0"/>
          </a:p>
        </p:txBody>
      </p:sp>
      <p:sp>
        <p:nvSpPr>
          <p:cNvPr id="4" name="Slide Number Placeholder 3"/>
          <p:cNvSpPr>
            <a:spLocks noGrp="1"/>
          </p:cNvSpPr>
          <p:nvPr>
            <p:ph type="sldNum" sz="quarter" idx="5"/>
          </p:nvPr>
        </p:nvSpPr>
        <p:spPr/>
        <p:txBody>
          <a:bodyPr/>
          <a:lstStyle/>
          <a:p>
            <a:fld id="{CFC39D65-A843-49CF-91C4-E9BC9630BE56}" type="slidenum">
              <a:rPr lang="en-US" smtClean="0"/>
              <a:t>6</a:t>
            </a:fld>
            <a:endParaRPr lang="en-US"/>
          </a:p>
        </p:txBody>
      </p:sp>
    </p:spTree>
    <p:extLst>
      <p:ext uri="{BB962C8B-B14F-4D97-AF65-F5344CB8AC3E}">
        <p14:creationId xmlns:p14="http://schemas.microsoft.com/office/powerpoint/2010/main" val="1358393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was out of touch with the academic cycle. What were students doing and when.</a:t>
            </a:r>
          </a:p>
          <a:p>
            <a:r>
              <a:rPr lang="en-US" dirty="0"/>
              <a:t>I was missing a key demographic – our online students who make up 90% of our student population.</a:t>
            </a:r>
          </a:p>
        </p:txBody>
      </p:sp>
      <p:sp>
        <p:nvSpPr>
          <p:cNvPr id="4" name="Slide Number Placeholder 3"/>
          <p:cNvSpPr>
            <a:spLocks noGrp="1"/>
          </p:cNvSpPr>
          <p:nvPr>
            <p:ph type="sldNum" sz="quarter" idx="5"/>
          </p:nvPr>
        </p:nvSpPr>
        <p:spPr/>
        <p:txBody>
          <a:bodyPr/>
          <a:lstStyle/>
          <a:p>
            <a:fld id="{CFC39D65-A843-49CF-91C4-E9BC9630BE56}" type="slidenum">
              <a:rPr lang="en-US" smtClean="0"/>
              <a:t>7</a:t>
            </a:fld>
            <a:endParaRPr lang="en-US"/>
          </a:p>
        </p:txBody>
      </p:sp>
    </p:spTree>
    <p:extLst>
      <p:ext uri="{BB962C8B-B14F-4D97-AF65-F5344CB8AC3E}">
        <p14:creationId xmlns:p14="http://schemas.microsoft.com/office/powerpoint/2010/main" val="857301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 around this time, another on-campus department was failing and looking to … First Year Experience. Originally part of our Liberal Education program, our 3 credit hour First Year Experience class – LE100 – actually had one of the worst successful course completion rates across the entire institution, at about a 75% pass rate. It was clear that students were less college ready than before AND that this class was not serving it’s intended purpose to prepare them for the rigor of college life.</a:t>
            </a:r>
          </a:p>
          <a:p>
            <a:endParaRPr lang="en-US" dirty="0"/>
          </a:p>
          <a:p>
            <a:endParaRPr lang="en-US" dirty="0"/>
          </a:p>
        </p:txBody>
      </p:sp>
      <p:sp>
        <p:nvSpPr>
          <p:cNvPr id="4" name="Slide Number Placeholder 3"/>
          <p:cNvSpPr>
            <a:spLocks noGrp="1"/>
          </p:cNvSpPr>
          <p:nvPr>
            <p:ph type="sldNum" sz="quarter" idx="5"/>
          </p:nvPr>
        </p:nvSpPr>
        <p:spPr/>
        <p:txBody>
          <a:bodyPr/>
          <a:lstStyle/>
          <a:p>
            <a:fld id="{CFC39D65-A843-49CF-91C4-E9BC9630BE56}" type="slidenum">
              <a:rPr lang="en-US" smtClean="0"/>
              <a:t>8</a:t>
            </a:fld>
            <a:endParaRPr lang="en-US"/>
          </a:p>
        </p:txBody>
      </p:sp>
    </p:spTree>
    <p:extLst>
      <p:ext uri="{BB962C8B-B14F-4D97-AF65-F5344CB8AC3E}">
        <p14:creationId xmlns:p14="http://schemas.microsoft.com/office/powerpoint/2010/main" val="3032637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C39D65-A843-49CF-91C4-E9BC9630BE56}" type="slidenum">
              <a:rPr lang="en-US" smtClean="0"/>
              <a:t>10</a:t>
            </a:fld>
            <a:endParaRPr lang="en-US"/>
          </a:p>
        </p:txBody>
      </p:sp>
    </p:spTree>
    <p:extLst>
      <p:ext uri="{BB962C8B-B14F-4D97-AF65-F5344CB8AC3E}">
        <p14:creationId xmlns:p14="http://schemas.microsoft.com/office/powerpoint/2010/main" val="1745313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FE8F3-5211-4395-A9F2-5048E6B8B7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6B3BAA-AFA3-4873-BE4F-77DFE1DC9A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01220F-68A2-43B0-97DC-3503BBBF68D1}"/>
              </a:ext>
            </a:extLst>
          </p:cNvPr>
          <p:cNvSpPr>
            <a:spLocks noGrp="1"/>
          </p:cNvSpPr>
          <p:nvPr>
            <p:ph type="dt" sz="half" idx="10"/>
          </p:nvPr>
        </p:nvSpPr>
        <p:spPr/>
        <p:txBody>
          <a:bodyPr/>
          <a:lstStyle/>
          <a:p>
            <a:fld id="{0C62D433-5AC7-4CE1-8025-FDB9C4FA2DD9}" type="datetimeFigureOut">
              <a:rPr lang="en-US" smtClean="0"/>
              <a:t>11/13/2023</a:t>
            </a:fld>
            <a:endParaRPr lang="en-US"/>
          </a:p>
        </p:txBody>
      </p:sp>
      <p:sp>
        <p:nvSpPr>
          <p:cNvPr id="5" name="Footer Placeholder 4">
            <a:extLst>
              <a:ext uri="{FF2B5EF4-FFF2-40B4-BE49-F238E27FC236}">
                <a16:creationId xmlns:a16="http://schemas.microsoft.com/office/drawing/2014/main" id="{ADE72C99-E9AD-4DA4-BEE5-514C3A63C0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241018-3281-4CF4-9121-F17C25FEBFFA}"/>
              </a:ext>
            </a:extLst>
          </p:cNvPr>
          <p:cNvSpPr>
            <a:spLocks noGrp="1"/>
          </p:cNvSpPr>
          <p:nvPr>
            <p:ph type="sldNum" sz="quarter" idx="12"/>
          </p:nvPr>
        </p:nvSpPr>
        <p:spPr/>
        <p:txBody>
          <a:bodyPr/>
          <a:lstStyle/>
          <a:p>
            <a:fld id="{D4D341D8-BA77-478E-887C-02D7D42DC861}" type="slidenum">
              <a:rPr lang="en-US" smtClean="0"/>
              <a:t>‹#›</a:t>
            </a:fld>
            <a:endParaRPr lang="en-US"/>
          </a:p>
        </p:txBody>
      </p:sp>
    </p:spTree>
    <p:extLst>
      <p:ext uri="{BB962C8B-B14F-4D97-AF65-F5344CB8AC3E}">
        <p14:creationId xmlns:p14="http://schemas.microsoft.com/office/powerpoint/2010/main" val="1195224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C85EF-3994-41FF-B59F-FB76CDABCE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9C5560-AABD-4D27-B8C8-D2AD873C602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6A585A-D5A8-406E-BE48-F99D002738D5}"/>
              </a:ext>
            </a:extLst>
          </p:cNvPr>
          <p:cNvSpPr>
            <a:spLocks noGrp="1"/>
          </p:cNvSpPr>
          <p:nvPr>
            <p:ph type="dt" sz="half" idx="10"/>
          </p:nvPr>
        </p:nvSpPr>
        <p:spPr/>
        <p:txBody>
          <a:bodyPr/>
          <a:lstStyle/>
          <a:p>
            <a:fld id="{0C62D433-5AC7-4CE1-8025-FDB9C4FA2DD9}" type="datetimeFigureOut">
              <a:rPr lang="en-US" smtClean="0"/>
              <a:t>11/13/2023</a:t>
            </a:fld>
            <a:endParaRPr lang="en-US"/>
          </a:p>
        </p:txBody>
      </p:sp>
      <p:sp>
        <p:nvSpPr>
          <p:cNvPr id="5" name="Footer Placeholder 4">
            <a:extLst>
              <a:ext uri="{FF2B5EF4-FFF2-40B4-BE49-F238E27FC236}">
                <a16:creationId xmlns:a16="http://schemas.microsoft.com/office/drawing/2014/main" id="{5B05DDA9-303A-4FE2-B99A-ADC44EBF07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75E5E2-999E-4923-9689-8AC4A0F86C7B}"/>
              </a:ext>
            </a:extLst>
          </p:cNvPr>
          <p:cNvSpPr>
            <a:spLocks noGrp="1"/>
          </p:cNvSpPr>
          <p:nvPr>
            <p:ph type="sldNum" sz="quarter" idx="12"/>
          </p:nvPr>
        </p:nvSpPr>
        <p:spPr/>
        <p:txBody>
          <a:bodyPr/>
          <a:lstStyle/>
          <a:p>
            <a:fld id="{D4D341D8-BA77-478E-887C-02D7D42DC861}" type="slidenum">
              <a:rPr lang="en-US" smtClean="0"/>
              <a:t>‹#›</a:t>
            </a:fld>
            <a:endParaRPr lang="en-US"/>
          </a:p>
        </p:txBody>
      </p:sp>
    </p:spTree>
    <p:extLst>
      <p:ext uri="{BB962C8B-B14F-4D97-AF65-F5344CB8AC3E}">
        <p14:creationId xmlns:p14="http://schemas.microsoft.com/office/powerpoint/2010/main" val="215804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9499FF-9198-4307-AC6E-AF7CE5D844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0E51BB6-D48D-4730-A9EE-2890BC5D66E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0F9BB5-8109-4F17-8420-35D5202D1703}"/>
              </a:ext>
            </a:extLst>
          </p:cNvPr>
          <p:cNvSpPr>
            <a:spLocks noGrp="1"/>
          </p:cNvSpPr>
          <p:nvPr>
            <p:ph type="dt" sz="half" idx="10"/>
          </p:nvPr>
        </p:nvSpPr>
        <p:spPr/>
        <p:txBody>
          <a:bodyPr/>
          <a:lstStyle/>
          <a:p>
            <a:fld id="{0C62D433-5AC7-4CE1-8025-FDB9C4FA2DD9}" type="datetimeFigureOut">
              <a:rPr lang="en-US" smtClean="0"/>
              <a:t>11/13/2023</a:t>
            </a:fld>
            <a:endParaRPr lang="en-US"/>
          </a:p>
        </p:txBody>
      </p:sp>
      <p:sp>
        <p:nvSpPr>
          <p:cNvPr id="5" name="Footer Placeholder 4">
            <a:extLst>
              <a:ext uri="{FF2B5EF4-FFF2-40B4-BE49-F238E27FC236}">
                <a16:creationId xmlns:a16="http://schemas.microsoft.com/office/drawing/2014/main" id="{55353BF1-EEDD-46E0-A604-1EE5535AD4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F13C4A-77B0-435E-B0AF-ECB4A1714FC7}"/>
              </a:ext>
            </a:extLst>
          </p:cNvPr>
          <p:cNvSpPr>
            <a:spLocks noGrp="1"/>
          </p:cNvSpPr>
          <p:nvPr>
            <p:ph type="sldNum" sz="quarter" idx="12"/>
          </p:nvPr>
        </p:nvSpPr>
        <p:spPr/>
        <p:txBody>
          <a:bodyPr/>
          <a:lstStyle/>
          <a:p>
            <a:fld id="{D4D341D8-BA77-478E-887C-02D7D42DC861}" type="slidenum">
              <a:rPr lang="en-US" smtClean="0"/>
              <a:t>‹#›</a:t>
            </a:fld>
            <a:endParaRPr lang="en-US"/>
          </a:p>
        </p:txBody>
      </p:sp>
    </p:spTree>
    <p:extLst>
      <p:ext uri="{BB962C8B-B14F-4D97-AF65-F5344CB8AC3E}">
        <p14:creationId xmlns:p14="http://schemas.microsoft.com/office/powerpoint/2010/main" val="485140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70C10-2D4F-4D07-B451-53DAF68922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8F863E-8CAC-489D-A5D1-789FEE939B9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3744DA-BA80-4BBB-A737-C0889EE28C08}"/>
              </a:ext>
            </a:extLst>
          </p:cNvPr>
          <p:cNvSpPr>
            <a:spLocks noGrp="1"/>
          </p:cNvSpPr>
          <p:nvPr>
            <p:ph type="dt" sz="half" idx="10"/>
          </p:nvPr>
        </p:nvSpPr>
        <p:spPr/>
        <p:txBody>
          <a:bodyPr/>
          <a:lstStyle/>
          <a:p>
            <a:fld id="{0C62D433-5AC7-4CE1-8025-FDB9C4FA2DD9}" type="datetimeFigureOut">
              <a:rPr lang="en-US" smtClean="0"/>
              <a:t>11/13/2023</a:t>
            </a:fld>
            <a:endParaRPr lang="en-US"/>
          </a:p>
        </p:txBody>
      </p:sp>
      <p:sp>
        <p:nvSpPr>
          <p:cNvPr id="5" name="Footer Placeholder 4">
            <a:extLst>
              <a:ext uri="{FF2B5EF4-FFF2-40B4-BE49-F238E27FC236}">
                <a16:creationId xmlns:a16="http://schemas.microsoft.com/office/drawing/2014/main" id="{0C6A1031-8422-4126-B6CA-1A17564403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1B2983-D890-416B-A5AA-D15A92D3DED9}"/>
              </a:ext>
            </a:extLst>
          </p:cNvPr>
          <p:cNvSpPr>
            <a:spLocks noGrp="1"/>
          </p:cNvSpPr>
          <p:nvPr>
            <p:ph type="sldNum" sz="quarter" idx="12"/>
          </p:nvPr>
        </p:nvSpPr>
        <p:spPr/>
        <p:txBody>
          <a:bodyPr/>
          <a:lstStyle/>
          <a:p>
            <a:fld id="{D4D341D8-BA77-478E-887C-02D7D42DC861}" type="slidenum">
              <a:rPr lang="en-US" smtClean="0"/>
              <a:t>‹#›</a:t>
            </a:fld>
            <a:endParaRPr lang="en-US"/>
          </a:p>
        </p:txBody>
      </p:sp>
    </p:spTree>
    <p:extLst>
      <p:ext uri="{BB962C8B-B14F-4D97-AF65-F5344CB8AC3E}">
        <p14:creationId xmlns:p14="http://schemas.microsoft.com/office/powerpoint/2010/main" val="3011598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D22B3-692D-4423-B035-D2B0C3F7F3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DC478A-BBA8-4055-8B41-BE61A883F8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20CD37F-7862-4272-83C0-BF50A6B3824E}"/>
              </a:ext>
            </a:extLst>
          </p:cNvPr>
          <p:cNvSpPr>
            <a:spLocks noGrp="1"/>
          </p:cNvSpPr>
          <p:nvPr>
            <p:ph type="dt" sz="half" idx="10"/>
          </p:nvPr>
        </p:nvSpPr>
        <p:spPr/>
        <p:txBody>
          <a:bodyPr/>
          <a:lstStyle/>
          <a:p>
            <a:fld id="{0C62D433-5AC7-4CE1-8025-FDB9C4FA2DD9}" type="datetimeFigureOut">
              <a:rPr lang="en-US" smtClean="0"/>
              <a:t>11/13/2023</a:t>
            </a:fld>
            <a:endParaRPr lang="en-US"/>
          </a:p>
        </p:txBody>
      </p:sp>
      <p:sp>
        <p:nvSpPr>
          <p:cNvPr id="5" name="Footer Placeholder 4">
            <a:extLst>
              <a:ext uri="{FF2B5EF4-FFF2-40B4-BE49-F238E27FC236}">
                <a16:creationId xmlns:a16="http://schemas.microsoft.com/office/drawing/2014/main" id="{3958E439-DF79-422C-8D03-379097C0D8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DE1CBE-FA06-4355-A216-8D2984845999}"/>
              </a:ext>
            </a:extLst>
          </p:cNvPr>
          <p:cNvSpPr>
            <a:spLocks noGrp="1"/>
          </p:cNvSpPr>
          <p:nvPr>
            <p:ph type="sldNum" sz="quarter" idx="12"/>
          </p:nvPr>
        </p:nvSpPr>
        <p:spPr/>
        <p:txBody>
          <a:bodyPr/>
          <a:lstStyle/>
          <a:p>
            <a:fld id="{D4D341D8-BA77-478E-887C-02D7D42DC861}" type="slidenum">
              <a:rPr lang="en-US" smtClean="0"/>
              <a:t>‹#›</a:t>
            </a:fld>
            <a:endParaRPr lang="en-US"/>
          </a:p>
        </p:txBody>
      </p:sp>
    </p:spTree>
    <p:extLst>
      <p:ext uri="{BB962C8B-B14F-4D97-AF65-F5344CB8AC3E}">
        <p14:creationId xmlns:p14="http://schemas.microsoft.com/office/powerpoint/2010/main" val="1071161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C22FE-A54F-4C68-86EF-EDF127527D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EAB21B-51E3-4684-BD9B-E1090E003F1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147FFC-F8C9-4DD9-971D-DEC0C7A03D9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FF027F-8377-4E74-A532-5D61F0A9E3EA}"/>
              </a:ext>
            </a:extLst>
          </p:cNvPr>
          <p:cNvSpPr>
            <a:spLocks noGrp="1"/>
          </p:cNvSpPr>
          <p:nvPr>
            <p:ph type="dt" sz="half" idx="10"/>
          </p:nvPr>
        </p:nvSpPr>
        <p:spPr/>
        <p:txBody>
          <a:bodyPr/>
          <a:lstStyle/>
          <a:p>
            <a:fld id="{0C62D433-5AC7-4CE1-8025-FDB9C4FA2DD9}" type="datetimeFigureOut">
              <a:rPr lang="en-US" smtClean="0"/>
              <a:t>11/13/2023</a:t>
            </a:fld>
            <a:endParaRPr lang="en-US"/>
          </a:p>
        </p:txBody>
      </p:sp>
      <p:sp>
        <p:nvSpPr>
          <p:cNvPr id="6" name="Footer Placeholder 5">
            <a:extLst>
              <a:ext uri="{FF2B5EF4-FFF2-40B4-BE49-F238E27FC236}">
                <a16:creationId xmlns:a16="http://schemas.microsoft.com/office/drawing/2014/main" id="{E15F025D-424E-4D79-976F-43A98260F8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165CD5-B776-4CF1-BC86-9A19F503E8F7}"/>
              </a:ext>
            </a:extLst>
          </p:cNvPr>
          <p:cNvSpPr>
            <a:spLocks noGrp="1"/>
          </p:cNvSpPr>
          <p:nvPr>
            <p:ph type="sldNum" sz="quarter" idx="12"/>
          </p:nvPr>
        </p:nvSpPr>
        <p:spPr/>
        <p:txBody>
          <a:bodyPr/>
          <a:lstStyle/>
          <a:p>
            <a:fld id="{D4D341D8-BA77-478E-887C-02D7D42DC861}" type="slidenum">
              <a:rPr lang="en-US" smtClean="0"/>
              <a:t>‹#›</a:t>
            </a:fld>
            <a:endParaRPr lang="en-US"/>
          </a:p>
        </p:txBody>
      </p:sp>
    </p:spTree>
    <p:extLst>
      <p:ext uri="{BB962C8B-B14F-4D97-AF65-F5344CB8AC3E}">
        <p14:creationId xmlns:p14="http://schemas.microsoft.com/office/powerpoint/2010/main" val="388821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42A6E-FE6C-49CC-9DF5-4CCFF18518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ADD713-D4ED-4414-A5E8-E4B949D3E5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4FA38FD-AB13-4B0C-B77F-9C0A02C90B6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5E782D-8B09-47A4-AB7F-402E9C888F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A996779-7C0F-44A5-BA08-6BFF36F90A5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967985-6151-4402-935B-3740A0176DE7}"/>
              </a:ext>
            </a:extLst>
          </p:cNvPr>
          <p:cNvSpPr>
            <a:spLocks noGrp="1"/>
          </p:cNvSpPr>
          <p:nvPr>
            <p:ph type="dt" sz="half" idx="10"/>
          </p:nvPr>
        </p:nvSpPr>
        <p:spPr/>
        <p:txBody>
          <a:bodyPr/>
          <a:lstStyle/>
          <a:p>
            <a:fld id="{0C62D433-5AC7-4CE1-8025-FDB9C4FA2DD9}" type="datetimeFigureOut">
              <a:rPr lang="en-US" smtClean="0"/>
              <a:t>11/13/2023</a:t>
            </a:fld>
            <a:endParaRPr lang="en-US"/>
          </a:p>
        </p:txBody>
      </p:sp>
      <p:sp>
        <p:nvSpPr>
          <p:cNvPr id="8" name="Footer Placeholder 7">
            <a:extLst>
              <a:ext uri="{FF2B5EF4-FFF2-40B4-BE49-F238E27FC236}">
                <a16:creationId xmlns:a16="http://schemas.microsoft.com/office/drawing/2014/main" id="{C19E9BF1-AA75-4A0F-8ED3-A92743B195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F41D0A-BE96-41FA-85E3-1E613FCD2ADE}"/>
              </a:ext>
            </a:extLst>
          </p:cNvPr>
          <p:cNvSpPr>
            <a:spLocks noGrp="1"/>
          </p:cNvSpPr>
          <p:nvPr>
            <p:ph type="sldNum" sz="quarter" idx="12"/>
          </p:nvPr>
        </p:nvSpPr>
        <p:spPr/>
        <p:txBody>
          <a:bodyPr/>
          <a:lstStyle/>
          <a:p>
            <a:fld id="{D4D341D8-BA77-478E-887C-02D7D42DC861}" type="slidenum">
              <a:rPr lang="en-US" smtClean="0"/>
              <a:t>‹#›</a:t>
            </a:fld>
            <a:endParaRPr lang="en-US"/>
          </a:p>
        </p:txBody>
      </p:sp>
    </p:spTree>
    <p:extLst>
      <p:ext uri="{BB962C8B-B14F-4D97-AF65-F5344CB8AC3E}">
        <p14:creationId xmlns:p14="http://schemas.microsoft.com/office/powerpoint/2010/main" val="4211033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F3F48-7A84-40ED-ACBC-3C8FC5ABAE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1F5F7B-26F9-4CD2-9227-1D66F5953B92}"/>
              </a:ext>
            </a:extLst>
          </p:cNvPr>
          <p:cNvSpPr>
            <a:spLocks noGrp="1"/>
          </p:cNvSpPr>
          <p:nvPr>
            <p:ph type="dt" sz="half" idx="10"/>
          </p:nvPr>
        </p:nvSpPr>
        <p:spPr/>
        <p:txBody>
          <a:bodyPr/>
          <a:lstStyle/>
          <a:p>
            <a:fld id="{0C62D433-5AC7-4CE1-8025-FDB9C4FA2DD9}" type="datetimeFigureOut">
              <a:rPr lang="en-US" smtClean="0"/>
              <a:t>11/13/2023</a:t>
            </a:fld>
            <a:endParaRPr lang="en-US"/>
          </a:p>
        </p:txBody>
      </p:sp>
      <p:sp>
        <p:nvSpPr>
          <p:cNvPr id="4" name="Footer Placeholder 3">
            <a:extLst>
              <a:ext uri="{FF2B5EF4-FFF2-40B4-BE49-F238E27FC236}">
                <a16:creationId xmlns:a16="http://schemas.microsoft.com/office/drawing/2014/main" id="{C21F9DB6-A1A6-4090-9569-6A3ABBBFDE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A020EA-8776-484D-B00E-1D00F3B97B4D}"/>
              </a:ext>
            </a:extLst>
          </p:cNvPr>
          <p:cNvSpPr>
            <a:spLocks noGrp="1"/>
          </p:cNvSpPr>
          <p:nvPr>
            <p:ph type="sldNum" sz="quarter" idx="12"/>
          </p:nvPr>
        </p:nvSpPr>
        <p:spPr/>
        <p:txBody>
          <a:bodyPr/>
          <a:lstStyle/>
          <a:p>
            <a:fld id="{D4D341D8-BA77-478E-887C-02D7D42DC861}" type="slidenum">
              <a:rPr lang="en-US" smtClean="0"/>
              <a:t>‹#›</a:t>
            </a:fld>
            <a:endParaRPr lang="en-US"/>
          </a:p>
        </p:txBody>
      </p:sp>
    </p:spTree>
    <p:extLst>
      <p:ext uri="{BB962C8B-B14F-4D97-AF65-F5344CB8AC3E}">
        <p14:creationId xmlns:p14="http://schemas.microsoft.com/office/powerpoint/2010/main" val="3757283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A8CB1E-3F3E-410B-9707-6E88C1D4E46A}"/>
              </a:ext>
            </a:extLst>
          </p:cNvPr>
          <p:cNvSpPr>
            <a:spLocks noGrp="1"/>
          </p:cNvSpPr>
          <p:nvPr>
            <p:ph type="dt" sz="half" idx="10"/>
          </p:nvPr>
        </p:nvSpPr>
        <p:spPr/>
        <p:txBody>
          <a:bodyPr/>
          <a:lstStyle/>
          <a:p>
            <a:fld id="{0C62D433-5AC7-4CE1-8025-FDB9C4FA2DD9}" type="datetimeFigureOut">
              <a:rPr lang="en-US" smtClean="0"/>
              <a:t>11/13/2023</a:t>
            </a:fld>
            <a:endParaRPr lang="en-US"/>
          </a:p>
        </p:txBody>
      </p:sp>
      <p:sp>
        <p:nvSpPr>
          <p:cNvPr id="3" name="Footer Placeholder 2">
            <a:extLst>
              <a:ext uri="{FF2B5EF4-FFF2-40B4-BE49-F238E27FC236}">
                <a16:creationId xmlns:a16="http://schemas.microsoft.com/office/drawing/2014/main" id="{DFA7CC59-1BDD-4EE8-B3D9-4337A94A5C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45AA0C-0E1F-4910-B590-7D511588E30B}"/>
              </a:ext>
            </a:extLst>
          </p:cNvPr>
          <p:cNvSpPr>
            <a:spLocks noGrp="1"/>
          </p:cNvSpPr>
          <p:nvPr>
            <p:ph type="sldNum" sz="quarter" idx="12"/>
          </p:nvPr>
        </p:nvSpPr>
        <p:spPr/>
        <p:txBody>
          <a:bodyPr/>
          <a:lstStyle/>
          <a:p>
            <a:fld id="{D4D341D8-BA77-478E-887C-02D7D42DC861}" type="slidenum">
              <a:rPr lang="en-US" smtClean="0"/>
              <a:t>‹#›</a:t>
            </a:fld>
            <a:endParaRPr lang="en-US"/>
          </a:p>
        </p:txBody>
      </p:sp>
    </p:spTree>
    <p:extLst>
      <p:ext uri="{BB962C8B-B14F-4D97-AF65-F5344CB8AC3E}">
        <p14:creationId xmlns:p14="http://schemas.microsoft.com/office/powerpoint/2010/main" val="2821542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834FC-6789-4B5A-AD93-9271D0FB9F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EF53E0-7F1D-46D7-B822-E63CD20F86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0D039C-D3CE-4E40-AE21-3D14A07479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95C0600-6BC5-42B7-AD55-82CC7FF4F4DA}"/>
              </a:ext>
            </a:extLst>
          </p:cNvPr>
          <p:cNvSpPr>
            <a:spLocks noGrp="1"/>
          </p:cNvSpPr>
          <p:nvPr>
            <p:ph type="dt" sz="half" idx="10"/>
          </p:nvPr>
        </p:nvSpPr>
        <p:spPr/>
        <p:txBody>
          <a:bodyPr/>
          <a:lstStyle/>
          <a:p>
            <a:fld id="{0C62D433-5AC7-4CE1-8025-FDB9C4FA2DD9}" type="datetimeFigureOut">
              <a:rPr lang="en-US" smtClean="0"/>
              <a:t>11/13/2023</a:t>
            </a:fld>
            <a:endParaRPr lang="en-US"/>
          </a:p>
        </p:txBody>
      </p:sp>
      <p:sp>
        <p:nvSpPr>
          <p:cNvPr id="6" name="Footer Placeholder 5">
            <a:extLst>
              <a:ext uri="{FF2B5EF4-FFF2-40B4-BE49-F238E27FC236}">
                <a16:creationId xmlns:a16="http://schemas.microsoft.com/office/drawing/2014/main" id="{665C93C0-397D-4254-A2BE-B0036639F8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1AC323-D367-45AB-8A34-F1473EE90C2E}"/>
              </a:ext>
            </a:extLst>
          </p:cNvPr>
          <p:cNvSpPr>
            <a:spLocks noGrp="1"/>
          </p:cNvSpPr>
          <p:nvPr>
            <p:ph type="sldNum" sz="quarter" idx="12"/>
          </p:nvPr>
        </p:nvSpPr>
        <p:spPr/>
        <p:txBody>
          <a:bodyPr/>
          <a:lstStyle/>
          <a:p>
            <a:fld id="{D4D341D8-BA77-478E-887C-02D7D42DC861}" type="slidenum">
              <a:rPr lang="en-US" smtClean="0"/>
              <a:t>‹#›</a:t>
            </a:fld>
            <a:endParaRPr lang="en-US"/>
          </a:p>
        </p:txBody>
      </p:sp>
    </p:spTree>
    <p:extLst>
      <p:ext uri="{BB962C8B-B14F-4D97-AF65-F5344CB8AC3E}">
        <p14:creationId xmlns:p14="http://schemas.microsoft.com/office/powerpoint/2010/main" val="2917192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EFC14-0300-469A-BED4-41D0ADEFE9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7B16F1-D70D-499E-8D35-068247F3EE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227BC1-A650-4285-AFCB-5FE2FC8BD3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FEB085C-2308-4908-93DE-AFFEC6753842}"/>
              </a:ext>
            </a:extLst>
          </p:cNvPr>
          <p:cNvSpPr>
            <a:spLocks noGrp="1"/>
          </p:cNvSpPr>
          <p:nvPr>
            <p:ph type="dt" sz="half" idx="10"/>
          </p:nvPr>
        </p:nvSpPr>
        <p:spPr/>
        <p:txBody>
          <a:bodyPr/>
          <a:lstStyle/>
          <a:p>
            <a:fld id="{0C62D433-5AC7-4CE1-8025-FDB9C4FA2DD9}" type="datetimeFigureOut">
              <a:rPr lang="en-US" smtClean="0"/>
              <a:t>11/13/2023</a:t>
            </a:fld>
            <a:endParaRPr lang="en-US"/>
          </a:p>
        </p:txBody>
      </p:sp>
      <p:sp>
        <p:nvSpPr>
          <p:cNvPr id="6" name="Footer Placeholder 5">
            <a:extLst>
              <a:ext uri="{FF2B5EF4-FFF2-40B4-BE49-F238E27FC236}">
                <a16:creationId xmlns:a16="http://schemas.microsoft.com/office/drawing/2014/main" id="{01809C02-B25A-41B8-871C-F87669FBE0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9ADF25-6E70-49E7-8595-16F574A848F8}"/>
              </a:ext>
            </a:extLst>
          </p:cNvPr>
          <p:cNvSpPr>
            <a:spLocks noGrp="1"/>
          </p:cNvSpPr>
          <p:nvPr>
            <p:ph type="sldNum" sz="quarter" idx="12"/>
          </p:nvPr>
        </p:nvSpPr>
        <p:spPr/>
        <p:txBody>
          <a:bodyPr/>
          <a:lstStyle/>
          <a:p>
            <a:fld id="{D4D341D8-BA77-478E-887C-02D7D42DC861}" type="slidenum">
              <a:rPr lang="en-US" smtClean="0"/>
              <a:t>‹#›</a:t>
            </a:fld>
            <a:endParaRPr lang="en-US"/>
          </a:p>
        </p:txBody>
      </p:sp>
    </p:spTree>
    <p:extLst>
      <p:ext uri="{BB962C8B-B14F-4D97-AF65-F5344CB8AC3E}">
        <p14:creationId xmlns:p14="http://schemas.microsoft.com/office/powerpoint/2010/main" val="2902329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7CE273-F5E8-4F5A-9CCD-37F0CE19B8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1231E4-196F-41F3-B3B2-74104D13CF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C7E85E-0699-433E-B9CA-FEE578D57B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62D433-5AC7-4CE1-8025-FDB9C4FA2DD9}" type="datetimeFigureOut">
              <a:rPr lang="en-US" smtClean="0"/>
              <a:t>11/13/2023</a:t>
            </a:fld>
            <a:endParaRPr lang="en-US"/>
          </a:p>
        </p:txBody>
      </p:sp>
      <p:sp>
        <p:nvSpPr>
          <p:cNvPr id="5" name="Footer Placeholder 4">
            <a:extLst>
              <a:ext uri="{FF2B5EF4-FFF2-40B4-BE49-F238E27FC236}">
                <a16:creationId xmlns:a16="http://schemas.microsoft.com/office/drawing/2014/main" id="{D2222DBA-0C17-4750-AA60-5B8E327514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E490368-91C4-47CC-9254-A95EF20D46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341D8-BA77-478E-887C-02D7D42DC861}" type="slidenum">
              <a:rPr lang="en-US" smtClean="0"/>
              <a:t>‹#›</a:t>
            </a:fld>
            <a:endParaRPr lang="en-US"/>
          </a:p>
        </p:txBody>
      </p:sp>
    </p:spTree>
    <p:extLst>
      <p:ext uri="{BB962C8B-B14F-4D97-AF65-F5344CB8AC3E}">
        <p14:creationId xmlns:p14="http://schemas.microsoft.com/office/powerpoint/2010/main" val="20900087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HEIC"/><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ight Triangle 6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20F24E-E6AC-4D75-A235-8AFF7E555B2A}"/>
              </a:ext>
            </a:extLst>
          </p:cNvPr>
          <p:cNvSpPr>
            <a:spLocks noGrp="1"/>
          </p:cNvSpPr>
          <p:nvPr>
            <p:ph type="ctrTitle"/>
          </p:nvPr>
        </p:nvSpPr>
        <p:spPr>
          <a:xfrm>
            <a:off x="1285241" y="1008993"/>
            <a:ext cx="9231410" cy="3542045"/>
          </a:xfrm>
        </p:spPr>
        <p:txBody>
          <a:bodyPr anchor="b">
            <a:normAutofit/>
          </a:bodyPr>
          <a:lstStyle/>
          <a:p>
            <a:pPr algn="l"/>
            <a:r>
              <a:rPr lang="en-US" b="1" dirty="0"/>
              <a:t>How-To Tuesday: </a:t>
            </a:r>
            <a:br>
              <a:rPr lang="en-US" sz="4600" dirty="0"/>
            </a:br>
            <a:r>
              <a:rPr lang="en-US" sz="4000" dirty="0"/>
              <a:t>A dynamic approach to library workshop programming in the First Year Experience to promote persistence and student success</a:t>
            </a:r>
            <a:endParaRPr lang="en-US" sz="4600" dirty="0"/>
          </a:p>
        </p:txBody>
      </p:sp>
      <p:sp>
        <p:nvSpPr>
          <p:cNvPr id="3" name="Subtitle 2">
            <a:extLst>
              <a:ext uri="{FF2B5EF4-FFF2-40B4-BE49-F238E27FC236}">
                <a16:creationId xmlns:a16="http://schemas.microsoft.com/office/drawing/2014/main" id="{FE5C1E7A-992C-4E0E-8B82-8E22A6EB5662}"/>
              </a:ext>
            </a:extLst>
          </p:cNvPr>
          <p:cNvSpPr>
            <a:spLocks noGrp="1"/>
          </p:cNvSpPr>
          <p:nvPr>
            <p:ph type="subTitle" idx="1"/>
          </p:nvPr>
        </p:nvSpPr>
        <p:spPr>
          <a:xfrm>
            <a:off x="1285241" y="4936067"/>
            <a:ext cx="7132335" cy="591499"/>
          </a:xfrm>
        </p:spPr>
        <p:txBody>
          <a:bodyPr anchor="t">
            <a:normAutofit/>
          </a:bodyPr>
          <a:lstStyle/>
          <a:p>
            <a:pPr algn="l"/>
            <a:r>
              <a:rPr lang="en-US" dirty="0"/>
              <a:t>LOEX Fall Focus 2023 // </a:t>
            </a:r>
            <a:r>
              <a:rPr lang="en-US" i="1" dirty="0"/>
              <a:t>November 12, 2023</a:t>
            </a:r>
          </a:p>
        </p:txBody>
      </p:sp>
    </p:spTree>
    <p:extLst>
      <p:ext uri="{BB962C8B-B14F-4D97-AF65-F5344CB8AC3E}">
        <p14:creationId xmlns:p14="http://schemas.microsoft.com/office/powerpoint/2010/main" val="205929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wd">
                                    <p:tmPct val="15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grpId="0" nodeType="withEffect">
                                  <p:stCondLst>
                                    <p:cond delay="500"/>
                                  </p:stCondLst>
                                  <p:iterate type="wd">
                                    <p:tmPct val="15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DAE8E7-B3C5-469D-8758-8A0A247296B1}"/>
              </a:ext>
            </a:extLst>
          </p:cNvPr>
          <p:cNvPicPr>
            <a:picLocks noChangeAspect="1"/>
          </p:cNvPicPr>
          <p:nvPr/>
        </p:nvPicPr>
        <p:blipFill>
          <a:blip r:embed="rId3"/>
          <a:stretch>
            <a:fillRect/>
          </a:stretch>
        </p:blipFill>
        <p:spPr>
          <a:xfrm>
            <a:off x="749038" y="139776"/>
            <a:ext cx="4573524" cy="3087128"/>
          </a:xfrm>
          <a:prstGeom prst="rect">
            <a:avLst/>
          </a:prstGeom>
        </p:spPr>
      </p:pic>
      <p:pic>
        <p:nvPicPr>
          <p:cNvPr id="7" name="Picture 6">
            <a:extLst>
              <a:ext uri="{FF2B5EF4-FFF2-40B4-BE49-F238E27FC236}">
                <a16:creationId xmlns:a16="http://schemas.microsoft.com/office/drawing/2014/main" id="{CCAE7025-1295-4F56-B0DC-4CC25202704C}"/>
              </a:ext>
            </a:extLst>
          </p:cNvPr>
          <p:cNvPicPr>
            <a:picLocks noChangeAspect="1"/>
          </p:cNvPicPr>
          <p:nvPr/>
        </p:nvPicPr>
        <p:blipFill>
          <a:blip r:embed="rId4"/>
          <a:stretch>
            <a:fillRect/>
          </a:stretch>
        </p:blipFill>
        <p:spPr>
          <a:xfrm>
            <a:off x="749038" y="3631096"/>
            <a:ext cx="4843089" cy="2760560"/>
          </a:xfrm>
          <a:prstGeom prst="rect">
            <a:avLst/>
          </a:prstGeom>
        </p:spPr>
      </p:pic>
      <p:sp>
        <p:nvSpPr>
          <p:cNvPr id="13" name="Rectangle 12">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7B376E0-BAD7-42E0-A852-BFAD063945CF}"/>
              </a:ext>
            </a:extLst>
          </p:cNvPr>
          <p:cNvPicPr>
            <a:picLocks noChangeAspect="1"/>
          </p:cNvPicPr>
          <p:nvPr/>
        </p:nvPicPr>
        <p:blipFill>
          <a:blip r:embed="rId5"/>
          <a:stretch>
            <a:fillRect/>
          </a:stretch>
        </p:blipFill>
        <p:spPr>
          <a:xfrm>
            <a:off x="6684496" y="321734"/>
            <a:ext cx="4673840" cy="6069922"/>
          </a:xfrm>
          <a:prstGeom prst="rect">
            <a:avLst/>
          </a:prstGeom>
        </p:spPr>
      </p:pic>
    </p:spTree>
    <p:extLst>
      <p:ext uri="{BB962C8B-B14F-4D97-AF65-F5344CB8AC3E}">
        <p14:creationId xmlns:p14="http://schemas.microsoft.com/office/powerpoint/2010/main" val="236006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A83F32C8-9E4D-4DF0-A046-7C82A65E9726}"/>
              </a:ext>
            </a:extLst>
          </p:cNvPr>
          <p:cNvPicPr>
            <a:picLocks noChangeAspect="1"/>
          </p:cNvPicPr>
          <p:nvPr/>
        </p:nvPicPr>
        <p:blipFill rotWithShape="1">
          <a:blip r:embed="rId3"/>
          <a:srcRect r="13318" b="1"/>
          <a:stretch/>
        </p:blipFill>
        <p:spPr>
          <a:xfrm>
            <a:off x="20" y="1282"/>
            <a:ext cx="12191980" cy="6856718"/>
          </a:xfrm>
          <a:prstGeom prst="rect">
            <a:avLst/>
          </a:prstGeom>
        </p:spPr>
      </p:pic>
    </p:spTree>
    <p:extLst>
      <p:ext uri="{BB962C8B-B14F-4D97-AF65-F5344CB8AC3E}">
        <p14:creationId xmlns:p14="http://schemas.microsoft.com/office/powerpoint/2010/main" val="19258747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BF8F043-2B51-4EAC-B0F4-D96B33003174}"/>
              </a:ext>
            </a:extLst>
          </p:cNvPr>
          <p:cNvSpPr txBox="1"/>
          <p:nvPr/>
        </p:nvSpPr>
        <p:spPr>
          <a:xfrm>
            <a:off x="838200" y="184805"/>
            <a:ext cx="10515600" cy="150588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i="1" kern="1200" dirty="0">
                <a:solidFill>
                  <a:schemeClr val="tx1"/>
                </a:solidFill>
                <a:latin typeface="+mj-lt"/>
                <a:ea typeface="+mj-ea"/>
                <a:cs typeface="+mj-cs"/>
              </a:rPr>
              <a:t>50-75 registrations per session on average!</a:t>
            </a:r>
          </a:p>
        </p:txBody>
      </p:sp>
      <p:pic>
        <p:nvPicPr>
          <p:cNvPr id="4" name="Picture 3">
            <a:extLst>
              <a:ext uri="{FF2B5EF4-FFF2-40B4-BE49-F238E27FC236}">
                <a16:creationId xmlns:a16="http://schemas.microsoft.com/office/drawing/2014/main" id="{D59124C5-8B1E-4A52-9A82-5F0A665812B1}"/>
              </a:ext>
            </a:extLst>
          </p:cNvPr>
          <p:cNvPicPr>
            <a:picLocks noChangeAspect="1"/>
          </p:cNvPicPr>
          <p:nvPr/>
        </p:nvPicPr>
        <p:blipFill rotWithShape="1">
          <a:blip r:embed="rId3"/>
          <a:srcRect b="-690"/>
          <a:stretch/>
        </p:blipFill>
        <p:spPr>
          <a:xfrm>
            <a:off x="838200" y="1887406"/>
            <a:ext cx="10512547" cy="4366343"/>
          </a:xfrm>
          <a:prstGeom prst="rect">
            <a:avLst/>
          </a:prstGeom>
        </p:spPr>
      </p:pic>
    </p:spTree>
    <p:extLst>
      <p:ext uri="{BB962C8B-B14F-4D97-AF65-F5344CB8AC3E}">
        <p14:creationId xmlns:p14="http://schemas.microsoft.com/office/powerpoint/2010/main" val="22179399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4A64926A-FFCD-4388-B675-6D0CC6ED47FE}"/>
              </a:ext>
            </a:extLst>
          </p:cNvPr>
          <p:cNvSpPr>
            <a:spLocks noGrp="1"/>
          </p:cNvSpPr>
          <p:nvPr>
            <p:ph type="title"/>
          </p:nvPr>
        </p:nvSpPr>
        <p:spPr>
          <a:xfrm>
            <a:off x="1256522" y="591829"/>
            <a:ext cx="3939688" cy="5583126"/>
          </a:xfrm>
        </p:spPr>
        <p:txBody>
          <a:bodyPr>
            <a:normAutofit/>
          </a:bodyPr>
          <a:lstStyle/>
          <a:p>
            <a:r>
              <a:rPr lang="en-US" sz="8000" dirty="0"/>
              <a:t>Why is </a:t>
            </a:r>
            <a:r>
              <a:rPr lang="en-US" sz="8000" i="1" dirty="0"/>
              <a:t>this</a:t>
            </a:r>
            <a:r>
              <a:rPr lang="en-US" sz="8000" dirty="0"/>
              <a:t> working?</a:t>
            </a:r>
          </a:p>
        </p:txBody>
      </p:sp>
      <p:cxnSp>
        <p:nvCxnSpPr>
          <p:cNvPr id="34" name="Straight Connector 33">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36" name="Graphic 12">
            <a:extLst>
              <a:ext uri="{FF2B5EF4-FFF2-40B4-BE49-F238E27FC236}">
                <a16:creationId xmlns:a16="http://schemas.microsoft.com/office/drawing/2014/main" id="{58BDB0EE-D238-415B-9ED8-62AA6AB2A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3111"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38" name="Graphic 11">
            <a:extLst>
              <a:ext uri="{FF2B5EF4-FFF2-40B4-BE49-F238E27FC236}">
                <a16:creationId xmlns:a16="http://schemas.microsoft.com/office/drawing/2014/main" id="{C5B55FC3-961D-4325-82F1-DE92B0D04E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91891"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
        <p:nvSpPr>
          <p:cNvPr id="40" name="Graphic 13">
            <a:extLst>
              <a:ext uri="{FF2B5EF4-FFF2-40B4-BE49-F238E27FC236}">
                <a16:creationId xmlns:a16="http://schemas.microsoft.com/office/drawing/2014/main" id="{4C8AB332-D09E-4F28-943C-DABDD4716A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17571"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a:p>
        </p:txBody>
      </p:sp>
      <p:graphicFrame>
        <p:nvGraphicFramePr>
          <p:cNvPr id="5" name="Content Placeholder 2">
            <a:extLst>
              <a:ext uri="{FF2B5EF4-FFF2-40B4-BE49-F238E27FC236}">
                <a16:creationId xmlns:a16="http://schemas.microsoft.com/office/drawing/2014/main" id="{47CBA292-EC81-4979-C250-50878125E502}"/>
              </a:ext>
            </a:extLst>
          </p:cNvPr>
          <p:cNvGraphicFramePr>
            <a:graphicFrameLocks noGrp="1"/>
          </p:cNvGraphicFramePr>
          <p:nvPr>
            <p:ph idx="1"/>
            <p:extLst>
              <p:ext uri="{D42A27DB-BD31-4B8C-83A1-F6EECF244321}">
                <p14:modId xmlns:p14="http://schemas.microsoft.com/office/powerpoint/2010/main" val="782762481"/>
              </p:ext>
            </p:extLst>
          </p:nvPr>
        </p:nvGraphicFramePr>
        <p:xfrm>
          <a:off x="5492710" y="671805"/>
          <a:ext cx="5861090" cy="5503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30451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4D7D66-AB02-CB5C-1A22-FE65D8327133}"/>
              </a:ext>
            </a:extLst>
          </p:cNvPr>
          <p:cNvSpPr>
            <a:spLocks noGrp="1"/>
          </p:cNvSpPr>
          <p:nvPr>
            <p:ph type="title"/>
          </p:nvPr>
        </p:nvSpPr>
        <p:spPr>
          <a:xfrm>
            <a:off x="1137035" y="609600"/>
            <a:ext cx="3595678" cy="1330839"/>
          </a:xfrm>
        </p:spPr>
        <p:txBody>
          <a:bodyPr>
            <a:normAutofit/>
          </a:bodyPr>
          <a:lstStyle/>
          <a:p>
            <a:r>
              <a:rPr lang="en-US"/>
              <a:t>Our results</a:t>
            </a:r>
            <a:endParaRPr lang="en-US" dirty="0"/>
          </a:p>
        </p:txBody>
      </p:sp>
      <p:sp>
        <p:nvSpPr>
          <p:cNvPr id="3" name="Content Placeholder 2">
            <a:extLst>
              <a:ext uri="{FF2B5EF4-FFF2-40B4-BE49-F238E27FC236}">
                <a16:creationId xmlns:a16="http://schemas.microsoft.com/office/drawing/2014/main" id="{4AB4125E-4433-387A-A607-EE5F502BA8A4}"/>
              </a:ext>
            </a:extLst>
          </p:cNvPr>
          <p:cNvSpPr>
            <a:spLocks noGrp="1"/>
          </p:cNvSpPr>
          <p:nvPr>
            <p:ph idx="1"/>
          </p:nvPr>
        </p:nvSpPr>
        <p:spPr>
          <a:xfrm>
            <a:off x="1137034" y="2194102"/>
            <a:ext cx="3158741" cy="3908586"/>
          </a:xfrm>
        </p:spPr>
        <p:txBody>
          <a:bodyPr>
            <a:normAutofit/>
          </a:bodyPr>
          <a:lstStyle/>
          <a:p>
            <a:pPr marL="0" indent="0">
              <a:buNone/>
            </a:pPr>
            <a:r>
              <a:rPr lang="en-US" sz="2400" dirty="0"/>
              <a:t>This was our BEST year of First Year Experience at Park with our HIGHEST co-curricular involvement and BEST successful course-completion rate.</a:t>
            </a:r>
          </a:p>
          <a:p>
            <a:endParaRPr lang="en-US" sz="2000" dirty="0"/>
          </a:p>
        </p:txBody>
      </p:sp>
      <p:pic>
        <p:nvPicPr>
          <p:cNvPr id="5" name="Picture 4" descr="A group of people posing for a photo&#10;&#10;Description automatically generated">
            <a:extLst>
              <a:ext uri="{FF2B5EF4-FFF2-40B4-BE49-F238E27FC236}">
                <a16:creationId xmlns:a16="http://schemas.microsoft.com/office/drawing/2014/main" id="{0F2A9E21-5171-3B19-ACC9-E627A48566D1}"/>
              </a:ext>
            </a:extLst>
          </p:cNvPr>
          <p:cNvPicPr>
            <a:picLocks noChangeAspect="1"/>
          </p:cNvPicPr>
          <p:nvPr/>
        </p:nvPicPr>
        <p:blipFill rotWithShape="1">
          <a:blip r:embed="rId3">
            <a:extLst>
              <a:ext uri="{28A0092B-C50C-407E-A947-70E740481C1C}">
                <a14:useLocalDpi xmlns:a14="http://schemas.microsoft.com/office/drawing/2010/main" val="0"/>
              </a:ext>
            </a:extLst>
          </a:blip>
          <a:srcRect l="7656" r="12335"/>
          <a:stretch/>
        </p:blipFill>
        <p:spPr>
          <a:xfrm>
            <a:off x="4860936" y="1"/>
            <a:ext cx="7316036"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Tree>
    <p:extLst>
      <p:ext uri="{BB962C8B-B14F-4D97-AF65-F5344CB8AC3E}">
        <p14:creationId xmlns:p14="http://schemas.microsoft.com/office/powerpoint/2010/main" val="39334004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A32846-E572-4197-03F4-1DDF7BD5E6E8}"/>
              </a:ext>
            </a:extLst>
          </p:cNvPr>
          <p:cNvSpPr>
            <a:spLocks noGrp="1"/>
          </p:cNvSpPr>
          <p:nvPr>
            <p:ph type="title"/>
          </p:nvPr>
        </p:nvSpPr>
        <p:spPr>
          <a:xfrm>
            <a:off x="838200" y="557188"/>
            <a:ext cx="10515600" cy="1133499"/>
          </a:xfrm>
        </p:spPr>
        <p:txBody>
          <a:bodyPr>
            <a:normAutofit/>
          </a:bodyPr>
          <a:lstStyle/>
          <a:p>
            <a:pPr algn="ctr"/>
            <a:r>
              <a:rPr lang="en-US" sz="5200"/>
              <a:t>Reviving YOUR Library Workshops</a:t>
            </a:r>
          </a:p>
        </p:txBody>
      </p:sp>
      <p:graphicFrame>
        <p:nvGraphicFramePr>
          <p:cNvPr id="5" name="Content Placeholder 2">
            <a:extLst>
              <a:ext uri="{FF2B5EF4-FFF2-40B4-BE49-F238E27FC236}">
                <a16:creationId xmlns:a16="http://schemas.microsoft.com/office/drawing/2014/main" id="{E0154BA4-3CC1-E965-A1D7-77BEC3A8374E}"/>
              </a:ext>
            </a:extLst>
          </p:cNvPr>
          <p:cNvGraphicFramePr>
            <a:graphicFrameLocks noGrp="1"/>
          </p:cNvGraphicFramePr>
          <p:nvPr>
            <p:ph idx="1"/>
            <p:extLst>
              <p:ext uri="{D42A27DB-BD31-4B8C-83A1-F6EECF244321}">
                <p14:modId xmlns:p14="http://schemas.microsoft.com/office/powerpoint/2010/main" val="3532179072"/>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804653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D7D66-AB02-CB5C-1A22-FE65D8327133}"/>
              </a:ext>
            </a:extLst>
          </p:cNvPr>
          <p:cNvSpPr>
            <a:spLocks noGrp="1"/>
          </p:cNvSpPr>
          <p:nvPr>
            <p:ph type="title"/>
          </p:nvPr>
        </p:nvSpPr>
        <p:spPr>
          <a:xfrm>
            <a:off x="881233" y="800668"/>
            <a:ext cx="3851480" cy="1330839"/>
          </a:xfrm>
        </p:spPr>
        <p:txBody>
          <a:bodyPr>
            <a:normAutofit/>
          </a:bodyPr>
          <a:lstStyle/>
          <a:p>
            <a:r>
              <a:rPr lang="en-US" dirty="0"/>
              <a:t>What’s </a:t>
            </a:r>
            <a:r>
              <a:rPr lang="en-US" b="1" dirty="0"/>
              <a:t>your</a:t>
            </a:r>
            <a:r>
              <a:rPr lang="en-US" dirty="0"/>
              <a:t> next step?</a:t>
            </a:r>
          </a:p>
        </p:txBody>
      </p:sp>
      <p:pic>
        <p:nvPicPr>
          <p:cNvPr id="5" name="Picture 4">
            <a:extLst>
              <a:ext uri="{FF2B5EF4-FFF2-40B4-BE49-F238E27FC236}">
                <a16:creationId xmlns:a16="http://schemas.microsoft.com/office/drawing/2014/main" id="{0F2A9E21-5171-3B19-ACC9-E627A4856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2713" y="0"/>
            <a:ext cx="10473803" cy="6980830"/>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pic>
        <p:nvPicPr>
          <p:cNvPr id="11" name="Picture 10">
            <a:extLst>
              <a:ext uri="{FF2B5EF4-FFF2-40B4-BE49-F238E27FC236}">
                <a16:creationId xmlns:a16="http://schemas.microsoft.com/office/drawing/2014/main" id="{077497D4-A4B5-48ED-B702-0138C15362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517" y="2131507"/>
            <a:ext cx="3955394" cy="3955394"/>
          </a:xfrm>
          <a:prstGeom prst="rect">
            <a:avLst/>
          </a:prstGeom>
        </p:spPr>
      </p:pic>
      <p:sp>
        <p:nvSpPr>
          <p:cNvPr id="7" name="TextBox 6">
            <a:extLst>
              <a:ext uri="{FF2B5EF4-FFF2-40B4-BE49-F238E27FC236}">
                <a16:creationId xmlns:a16="http://schemas.microsoft.com/office/drawing/2014/main" id="{71749AD7-24DF-4C73-B7FC-97E8B1B63E78}"/>
              </a:ext>
            </a:extLst>
          </p:cNvPr>
          <p:cNvSpPr txBox="1"/>
          <p:nvPr/>
        </p:nvSpPr>
        <p:spPr>
          <a:xfrm>
            <a:off x="629952" y="5922288"/>
            <a:ext cx="3738524" cy="369332"/>
          </a:xfrm>
          <a:prstGeom prst="rect">
            <a:avLst/>
          </a:prstGeom>
          <a:noFill/>
        </p:spPr>
        <p:txBody>
          <a:bodyPr wrap="none" rtlCol="0">
            <a:spAutoFit/>
          </a:bodyPr>
          <a:lstStyle/>
          <a:p>
            <a:r>
              <a:rPr lang="en-US" i="1" dirty="0"/>
              <a:t>https://www.menti.com/alcicy2kwt1x</a:t>
            </a:r>
          </a:p>
        </p:txBody>
      </p:sp>
    </p:spTree>
    <p:extLst>
      <p:ext uri="{BB962C8B-B14F-4D97-AF65-F5344CB8AC3E}">
        <p14:creationId xmlns:p14="http://schemas.microsoft.com/office/powerpoint/2010/main" val="2031566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A71628-F008-BADC-7679-DB479D5BAF99}"/>
              </a:ext>
            </a:extLst>
          </p:cNvPr>
          <p:cNvSpPr>
            <a:spLocks noGrp="1"/>
          </p:cNvSpPr>
          <p:nvPr>
            <p:ph type="title"/>
          </p:nvPr>
        </p:nvSpPr>
        <p:spPr>
          <a:xfrm>
            <a:off x="1285240" y="1050595"/>
            <a:ext cx="8074815" cy="1618489"/>
          </a:xfrm>
        </p:spPr>
        <p:txBody>
          <a:bodyPr anchor="ctr">
            <a:normAutofit/>
          </a:bodyPr>
          <a:lstStyle/>
          <a:p>
            <a:r>
              <a:rPr lang="en-US" sz="7200"/>
              <a:t>Questions?	</a:t>
            </a:r>
          </a:p>
        </p:txBody>
      </p:sp>
      <p:sp>
        <p:nvSpPr>
          <p:cNvPr id="3" name="Content Placeholder 2">
            <a:extLst>
              <a:ext uri="{FF2B5EF4-FFF2-40B4-BE49-F238E27FC236}">
                <a16:creationId xmlns:a16="http://schemas.microsoft.com/office/drawing/2014/main" id="{CA716DD0-F45B-808E-275E-2AD41A2CEEBE}"/>
              </a:ext>
            </a:extLst>
          </p:cNvPr>
          <p:cNvSpPr>
            <a:spLocks noGrp="1"/>
          </p:cNvSpPr>
          <p:nvPr>
            <p:ph idx="1"/>
          </p:nvPr>
        </p:nvSpPr>
        <p:spPr>
          <a:xfrm>
            <a:off x="1285240" y="2969469"/>
            <a:ext cx="8074815" cy="2800395"/>
          </a:xfrm>
        </p:spPr>
        <p:txBody>
          <a:bodyPr anchor="t">
            <a:normAutofit/>
          </a:bodyPr>
          <a:lstStyle/>
          <a:p>
            <a:pPr marL="0" indent="0">
              <a:buNone/>
            </a:pPr>
            <a:r>
              <a:rPr lang="en-US" sz="2400"/>
              <a:t>Camille Abdeljawad</a:t>
            </a:r>
          </a:p>
          <a:p>
            <a:pPr marL="0" indent="0">
              <a:buNone/>
            </a:pPr>
            <a:r>
              <a:rPr lang="en-US" sz="2400"/>
              <a:t>Assistant Professor, Instruction &amp; Outreach Librarian</a:t>
            </a:r>
          </a:p>
          <a:p>
            <a:pPr marL="0" indent="0">
              <a:buNone/>
            </a:pPr>
            <a:r>
              <a:rPr lang="en-US" sz="2400"/>
              <a:t>Park University </a:t>
            </a:r>
          </a:p>
          <a:p>
            <a:pPr marL="0" indent="0">
              <a:buNone/>
            </a:pPr>
            <a:r>
              <a:rPr lang="en-US" sz="2400"/>
              <a:t>camille.abdeljawad@park.edu</a:t>
            </a:r>
          </a:p>
          <a:p>
            <a:pPr marL="0" indent="0">
              <a:buNone/>
            </a:pPr>
            <a:r>
              <a:rPr lang="en-US" sz="2400"/>
              <a:t>816-584-6282</a:t>
            </a:r>
          </a:p>
          <a:p>
            <a:pPr marL="0" indent="0">
              <a:buNone/>
            </a:pPr>
            <a:endParaRPr lang="en-US" sz="2400"/>
          </a:p>
        </p:txBody>
      </p:sp>
    </p:spTree>
    <p:extLst>
      <p:ext uri="{BB962C8B-B14F-4D97-AF65-F5344CB8AC3E}">
        <p14:creationId xmlns:p14="http://schemas.microsoft.com/office/powerpoint/2010/main" val="3855803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71624F-A2D4-7ED7-591B-C16409623826}"/>
              </a:ext>
            </a:extLst>
          </p:cNvPr>
          <p:cNvPicPr>
            <a:picLocks noChangeAspect="1"/>
          </p:cNvPicPr>
          <p:nvPr/>
        </p:nvPicPr>
        <p:blipFill rotWithShape="1">
          <a:blip r:embed="rId3"/>
          <a:srcRect l="-1710" t="-54" r="5146" b="56"/>
          <a:stretch/>
        </p:blipFill>
        <p:spPr>
          <a:xfrm>
            <a:off x="-228600" y="3720"/>
            <a:ext cx="7618862" cy="6857990"/>
          </a:xfrm>
          <a:prstGeom prst="rect">
            <a:avLst/>
          </a:prstGeom>
        </p:spPr>
      </p:pic>
      <p:sp>
        <p:nvSpPr>
          <p:cNvPr id="51" name="Rectangle 44">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879677" y="2347416"/>
            <a:ext cx="1630908" cy="7390262"/>
          </a:xfrm>
          <a:prstGeom prst="rect">
            <a:avLst/>
          </a:prstGeom>
          <a:gradFill>
            <a:gsLst>
              <a:gs pos="0">
                <a:schemeClr val="accent5"/>
              </a:gs>
              <a:gs pos="47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46">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1919061" y="1919060"/>
            <a:ext cx="6854280" cy="3016159"/>
          </a:xfrm>
          <a:prstGeom prst="rect">
            <a:avLst/>
          </a:prstGeom>
          <a:gradFill flip="none" rotWithShape="1">
            <a:gsLst>
              <a:gs pos="0">
                <a:schemeClr val="accent5"/>
              </a:gs>
              <a:gs pos="47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53" name="Rectangle 48">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61657" y="4425055"/>
            <a:ext cx="2928605" cy="2432945"/>
          </a:xfrm>
          <a:prstGeom prst="rect">
            <a:avLst/>
          </a:prstGeom>
          <a:gradFill flip="none" rotWithShape="1">
            <a:gsLst>
              <a:gs pos="0">
                <a:schemeClr val="accent2"/>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 name="Content Placeholder 2">
            <a:extLst>
              <a:ext uri="{FF2B5EF4-FFF2-40B4-BE49-F238E27FC236}">
                <a16:creationId xmlns:a16="http://schemas.microsoft.com/office/drawing/2014/main" id="{0615CAF0-21B5-4E94-81BF-EDC08D92042C}"/>
              </a:ext>
            </a:extLst>
          </p:cNvPr>
          <p:cNvSpPr>
            <a:spLocks noGrp="1"/>
          </p:cNvSpPr>
          <p:nvPr>
            <p:ph idx="1"/>
          </p:nvPr>
        </p:nvSpPr>
        <p:spPr>
          <a:xfrm>
            <a:off x="8079978" y="2533476"/>
            <a:ext cx="3369234" cy="3447832"/>
          </a:xfrm>
        </p:spPr>
        <p:txBody>
          <a:bodyPr anchor="t">
            <a:normAutofit fontScale="92500" lnSpcReduction="20000"/>
          </a:bodyPr>
          <a:lstStyle/>
          <a:p>
            <a:pPr marL="0" indent="0">
              <a:buNone/>
            </a:pPr>
            <a:r>
              <a:rPr lang="en-US" sz="4300" b="1" dirty="0"/>
              <a:t>Camille </a:t>
            </a:r>
            <a:r>
              <a:rPr lang="en-US" sz="4300" b="1" dirty="0" err="1"/>
              <a:t>Abdeljawad</a:t>
            </a:r>
            <a:r>
              <a:rPr lang="en-US" sz="4300" b="1" dirty="0"/>
              <a:t> (she/her)</a:t>
            </a:r>
          </a:p>
          <a:p>
            <a:endParaRPr lang="en-US" sz="2000" dirty="0"/>
          </a:p>
          <a:p>
            <a:pPr marL="0" indent="0">
              <a:buNone/>
            </a:pPr>
            <a:r>
              <a:rPr lang="en-US" sz="2000" dirty="0"/>
              <a:t>Assistant Professor, Instruction &amp; Outreach Librarian</a:t>
            </a:r>
          </a:p>
          <a:p>
            <a:pPr marL="0" indent="0">
              <a:buNone/>
            </a:pPr>
            <a:r>
              <a:rPr lang="en-US" sz="2000" dirty="0"/>
              <a:t>Park University in Parkville, MO</a:t>
            </a:r>
          </a:p>
          <a:p>
            <a:pPr marL="0" indent="0">
              <a:buNone/>
            </a:pPr>
            <a:r>
              <a:rPr lang="en-US" sz="2000" dirty="0" err="1"/>
              <a:t>camille.abdeljawad@park.edu</a:t>
            </a:r>
            <a:endParaRPr lang="en-US" sz="2000" dirty="0"/>
          </a:p>
          <a:p>
            <a:pPr marL="0" indent="0">
              <a:buNone/>
            </a:pPr>
            <a:r>
              <a:rPr lang="en-US" sz="2000" dirty="0"/>
              <a:t>816-584-6282</a:t>
            </a:r>
          </a:p>
          <a:p>
            <a:pPr marL="0" indent="0">
              <a:buNone/>
            </a:pPr>
            <a:endParaRPr lang="en-US" sz="2000" dirty="0"/>
          </a:p>
        </p:txBody>
      </p:sp>
    </p:spTree>
    <p:extLst>
      <p:ext uri="{BB962C8B-B14F-4D97-AF65-F5344CB8AC3E}">
        <p14:creationId xmlns:p14="http://schemas.microsoft.com/office/powerpoint/2010/main" val="3629751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grass, outdoor, sky, building&#10;&#10;Description automatically generated">
            <a:extLst>
              <a:ext uri="{FF2B5EF4-FFF2-40B4-BE49-F238E27FC236}">
                <a16:creationId xmlns:a16="http://schemas.microsoft.com/office/drawing/2014/main" id="{F87E4D87-8DFD-4C04-BA04-56C2F4FECB7B}"/>
              </a:ext>
            </a:extLst>
          </p:cNvPr>
          <p:cNvPicPr>
            <a:picLocks noChangeAspect="1"/>
          </p:cNvPicPr>
          <p:nvPr/>
        </p:nvPicPr>
        <p:blipFill rotWithShape="1">
          <a:blip r:embed="rId3"/>
          <a:srcRect t="1566" r="-16" b="-16"/>
          <a:stretch/>
        </p:blipFill>
        <p:spPr>
          <a:xfrm>
            <a:off x="2522356" y="10"/>
            <a:ext cx="9669642" cy="6857990"/>
          </a:xfrm>
          <a:prstGeom prst="rect">
            <a:avLst/>
          </a:prstGeom>
        </p:spPr>
      </p:pic>
      <p:sp>
        <p:nvSpPr>
          <p:cNvPr id="21" name="Rectangle 2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8DE4E2E-BC55-48CB-B3BA-13789EDF0A70}"/>
              </a:ext>
            </a:extLst>
          </p:cNvPr>
          <p:cNvSpPr>
            <a:spLocks noGrp="1"/>
          </p:cNvSpPr>
          <p:nvPr>
            <p:ph type="title"/>
          </p:nvPr>
        </p:nvSpPr>
        <p:spPr>
          <a:xfrm>
            <a:off x="838200" y="365125"/>
            <a:ext cx="3822189" cy="1899912"/>
          </a:xfrm>
        </p:spPr>
        <p:txBody>
          <a:bodyPr>
            <a:normAutofit/>
          </a:bodyPr>
          <a:lstStyle/>
          <a:p>
            <a:r>
              <a:rPr lang="en-US" sz="4000"/>
              <a:t>Park University</a:t>
            </a:r>
          </a:p>
        </p:txBody>
      </p:sp>
      <p:sp>
        <p:nvSpPr>
          <p:cNvPr id="3" name="Content Placeholder 2">
            <a:extLst>
              <a:ext uri="{FF2B5EF4-FFF2-40B4-BE49-F238E27FC236}">
                <a16:creationId xmlns:a16="http://schemas.microsoft.com/office/drawing/2014/main" id="{656C4B2F-0B87-4460-B144-1C74114DA74A}"/>
              </a:ext>
            </a:extLst>
          </p:cNvPr>
          <p:cNvSpPr>
            <a:spLocks noGrp="1"/>
          </p:cNvSpPr>
          <p:nvPr>
            <p:ph idx="1"/>
          </p:nvPr>
        </p:nvSpPr>
        <p:spPr>
          <a:xfrm>
            <a:off x="838200" y="2434201"/>
            <a:ext cx="3822189" cy="3742762"/>
          </a:xfrm>
        </p:spPr>
        <p:txBody>
          <a:bodyPr>
            <a:normAutofit lnSpcReduction="10000"/>
          </a:bodyPr>
          <a:lstStyle/>
          <a:p>
            <a:pPr>
              <a:spcBef>
                <a:spcPts val="0"/>
              </a:spcBef>
              <a:spcAft>
                <a:spcPts val="600"/>
              </a:spcAft>
            </a:pPr>
            <a:r>
              <a:rPr lang="en-US" sz="1600" dirty="0">
                <a:latin typeface="Quattrocento Sans" panose="020B0502050000020003" pitchFamily="34" charset="0"/>
              </a:rPr>
              <a:t>Mid-size, private, Liberal Arts University outside of Kansas City, in Parkville, MO</a:t>
            </a:r>
            <a:endParaRPr lang="en-US" sz="1600" dirty="0"/>
          </a:p>
          <a:p>
            <a:pPr marL="381000" indent="-285750" fontAlgn="base">
              <a:spcBef>
                <a:spcPts val="0"/>
              </a:spcBef>
              <a:spcAft>
                <a:spcPts val="600"/>
              </a:spcAft>
            </a:pPr>
            <a:r>
              <a:rPr lang="en-US" sz="1600" dirty="0">
                <a:latin typeface="Quattrocento Sans" panose="020B0502050000020003" pitchFamily="34" charset="0"/>
              </a:rPr>
              <a:t>58.7% of student body is military-affiliated</a:t>
            </a:r>
          </a:p>
          <a:p>
            <a:pPr marL="381000" indent="-285750" fontAlgn="base">
              <a:spcBef>
                <a:spcPts val="0"/>
              </a:spcBef>
              <a:spcAft>
                <a:spcPts val="600"/>
              </a:spcAft>
            </a:pPr>
            <a:r>
              <a:rPr lang="en-US" sz="1600" dirty="0">
                <a:latin typeface="Quattrocento Sans" panose="020B0502050000020003" pitchFamily="34" charset="0"/>
              </a:rPr>
              <a:t>Average age of undergraduates is 30 y/o</a:t>
            </a:r>
            <a:endParaRPr lang="en-US" sz="1600" dirty="0">
              <a:latin typeface="Courier New" panose="02070309020205020404" pitchFamily="49" charset="0"/>
            </a:endParaRPr>
          </a:p>
          <a:p>
            <a:pPr marL="95250" fontAlgn="base">
              <a:spcBef>
                <a:spcPts val="0"/>
              </a:spcBef>
              <a:spcAft>
                <a:spcPts val="600"/>
              </a:spcAft>
            </a:pPr>
            <a:endParaRPr lang="en-US" sz="1600" dirty="0">
              <a:latin typeface="Quattrocento Sans" panose="020B0502050000020003" pitchFamily="34" charset="0"/>
            </a:endParaRPr>
          </a:p>
          <a:p>
            <a:pPr marL="0" indent="0" fontAlgn="base">
              <a:spcBef>
                <a:spcPts val="0"/>
              </a:spcBef>
              <a:spcAft>
                <a:spcPts val="600"/>
              </a:spcAft>
              <a:buNone/>
            </a:pPr>
            <a:r>
              <a:rPr lang="en-US" sz="1600" dirty="0">
                <a:latin typeface="Quattrocento Sans" panose="020B0502050000020003" pitchFamily="34" charset="0"/>
              </a:rPr>
              <a:t>8,000 students</a:t>
            </a:r>
          </a:p>
          <a:p>
            <a:pPr fontAlgn="base">
              <a:spcBef>
                <a:spcPts val="0"/>
              </a:spcBef>
              <a:spcAft>
                <a:spcPts val="600"/>
              </a:spcAft>
            </a:pPr>
            <a:r>
              <a:rPr lang="en-US" sz="1600" dirty="0"/>
              <a:t>4,969 FTE in Fall of 2022</a:t>
            </a:r>
          </a:p>
          <a:p>
            <a:pPr fontAlgn="base">
              <a:spcBef>
                <a:spcPts val="0"/>
              </a:spcBef>
              <a:spcAft>
                <a:spcPts val="600"/>
              </a:spcAft>
            </a:pPr>
            <a:r>
              <a:rPr lang="en-US" sz="1600" dirty="0">
                <a:latin typeface="Quattrocento Sans" panose="020B0502050000020003" pitchFamily="34" charset="0"/>
              </a:rPr>
              <a:t>Predominantly (about 80%) take classes online or at Campus Centers)</a:t>
            </a:r>
          </a:p>
          <a:p>
            <a:pPr marL="95250" fontAlgn="base">
              <a:spcBef>
                <a:spcPts val="0"/>
              </a:spcBef>
              <a:spcAft>
                <a:spcPts val="600"/>
              </a:spcAft>
            </a:pPr>
            <a:r>
              <a:rPr lang="en-US" sz="1600" dirty="0">
                <a:latin typeface="Quattrocento Sans" panose="020B0502050000020003" pitchFamily="34" charset="0"/>
              </a:rPr>
              <a:t>800 located on Parkville campus</a:t>
            </a:r>
            <a:endParaRPr lang="en-US" sz="1600" i="1" dirty="0">
              <a:latin typeface="Quattrocento Sans" panose="020B0502050000020003" pitchFamily="34" charset="0"/>
            </a:endParaRPr>
          </a:p>
          <a:p>
            <a:pPr marL="95250" fontAlgn="base">
              <a:spcBef>
                <a:spcPts val="0"/>
              </a:spcBef>
              <a:spcAft>
                <a:spcPts val="600"/>
              </a:spcAft>
            </a:pPr>
            <a:r>
              <a:rPr lang="en-US" sz="1600" dirty="0">
                <a:latin typeface="Quattrocento Sans" panose="020B0502050000020003" pitchFamily="34" charset="0"/>
              </a:rPr>
              <a:t>Most are contemporary and part-time students</a:t>
            </a:r>
          </a:p>
        </p:txBody>
      </p:sp>
    </p:spTree>
    <p:extLst>
      <p:ext uri="{BB962C8B-B14F-4D97-AF65-F5344CB8AC3E}">
        <p14:creationId xmlns:p14="http://schemas.microsoft.com/office/powerpoint/2010/main" val="1122311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B7C0CAA-3BEC-4266-BAFC-2D05368264B1}"/>
              </a:ext>
            </a:extLst>
          </p:cNvPr>
          <p:cNvPicPr>
            <a:picLocks noChangeAspect="1"/>
          </p:cNvPicPr>
          <p:nvPr/>
        </p:nvPicPr>
        <p:blipFill>
          <a:blip r:embed="rId3"/>
          <a:stretch>
            <a:fillRect/>
          </a:stretch>
        </p:blipFill>
        <p:spPr>
          <a:xfrm>
            <a:off x="1171575" y="1844675"/>
            <a:ext cx="2868613" cy="4449763"/>
          </a:xfrm>
          <a:prstGeom prst="rect">
            <a:avLst/>
          </a:prstGeom>
        </p:spPr>
      </p:pic>
      <p:pic>
        <p:nvPicPr>
          <p:cNvPr id="4" name="Picture 3">
            <a:extLst>
              <a:ext uri="{FF2B5EF4-FFF2-40B4-BE49-F238E27FC236}">
                <a16:creationId xmlns:a16="http://schemas.microsoft.com/office/drawing/2014/main" id="{594877DE-CF05-43CF-B3B4-BB4028F66908}"/>
              </a:ext>
            </a:extLst>
          </p:cNvPr>
          <p:cNvPicPr>
            <a:picLocks noChangeAspect="1"/>
          </p:cNvPicPr>
          <p:nvPr/>
        </p:nvPicPr>
        <p:blipFill>
          <a:blip r:embed="rId4"/>
          <a:stretch>
            <a:fillRect/>
          </a:stretch>
        </p:blipFill>
        <p:spPr>
          <a:xfrm>
            <a:off x="4106863" y="1844675"/>
            <a:ext cx="6911975" cy="4449763"/>
          </a:xfrm>
          <a:prstGeom prst="rect">
            <a:avLst/>
          </a:prstGeom>
        </p:spPr>
      </p:pic>
      <p:sp>
        <p:nvSpPr>
          <p:cNvPr id="2" name="Title 1">
            <a:extLst>
              <a:ext uri="{FF2B5EF4-FFF2-40B4-BE49-F238E27FC236}">
                <a16:creationId xmlns:a16="http://schemas.microsoft.com/office/drawing/2014/main" id="{E33EA5F1-E679-45E3-822A-5F121675CB36}"/>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lang="en-US" sz="4800" i="1" kern="1200">
                <a:solidFill>
                  <a:schemeClr val="tx1"/>
                </a:solidFill>
                <a:latin typeface="+mj-lt"/>
                <a:ea typeface="+mj-ea"/>
                <a:cs typeface="+mj-cs"/>
              </a:rPr>
              <a:t>The graveyard of How-To Tuesdays past…</a:t>
            </a:r>
          </a:p>
        </p:txBody>
      </p:sp>
    </p:spTree>
    <p:extLst>
      <p:ext uri="{BB962C8B-B14F-4D97-AF65-F5344CB8AC3E}">
        <p14:creationId xmlns:p14="http://schemas.microsoft.com/office/powerpoint/2010/main" val="1679491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3221EC-58B7-4481-865D-0BE1481AEDC7}"/>
              </a:ext>
            </a:extLst>
          </p:cNvPr>
          <p:cNvPicPr>
            <a:picLocks noChangeAspect="1"/>
          </p:cNvPicPr>
          <p:nvPr/>
        </p:nvPicPr>
        <p:blipFill>
          <a:blip r:embed="rId3"/>
          <a:stretch>
            <a:fillRect/>
          </a:stretch>
        </p:blipFill>
        <p:spPr>
          <a:xfrm>
            <a:off x="484632" y="1733142"/>
            <a:ext cx="6716272" cy="3391716"/>
          </a:xfrm>
          <a:prstGeom prst="rect">
            <a:avLst/>
          </a:prstGeom>
        </p:spPr>
      </p:pic>
      <p:pic>
        <p:nvPicPr>
          <p:cNvPr id="4" name="Picture 3">
            <a:extLst>
              <a:ext uri="{FF2B5EF4-FFF2-40B4-BE49-F238E27FC236}">
                <a16:creationId xmlns:a16="http://schemas.microsoft.com/office/drawing/2014/main" id="{3EF7031E-3944-4A3E-8C45-B790E13DA944}"/>
              </a:ext>
            </a:extLst>
          </p:cNvPr>
          <p:cNvPicPr>
            <a:picLocks noChangeAspect="1"/>
          </p:cNvPicPr>
          <p:nvPr/>
        </p:nvPicPr>
        <p:blipFill>
          <a:blip r:embed="rId4"/>
          <a:stretch>
            <a:fillRect/>
          </a:stretch>
        </p:blipFill>
        <p:spPr>
          <a:xfrm>
            <a:off x="7534655" y="484632"/>
            <a:ext cx="3636295" cy="5888737"/>
          </a:xfrm>
          <a:prstGeom prst="rect">
            <a:avLst/>
          </a:prstGeom>
        </p:spPr>
      </p:pic>
    </p:spTree>
    <p:extLst>
      <p:ext uri="{BB962C8B-B14F-4D97-AF65-F5344CB8AC3E}">
        <p14:creationId xmlns:p14="http://schemas.microsoft.com/office/powerpoint/2010/main" val="2296189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43AC91A-12F0-1BF8-BC2F-11B5C795EF35}"/>
              </a:ext>
            </a:extLst>
          </p:cNvPr>
          <p:cNvPicPr>
            <a:picLocks noChangeAspect="1"/>
          </p:cNvPicPr>
          <p:nvPr/>
        </p:nvPicPr>
        <p:blipFill>
          <a:blip r:embed="rId3"/>
          <a:stretch>
            <a:fillRect/>
          </a:stretch>
        </p:blipFill>
        <p:spPr>
          <a:xfrm>
            <a:off x="643467" y="2098701"/>
            <a:ext cx="5294716" cy="2660595"/>
          </a:xfrm>
          <a:prstGeom prst="rect">
            <a:avLst/>
          </a:prstGeom>
        </p:spPr>
      </p:pic>
      <p:cxnSp>
        <p:nvCxnSpPr>
          <p:cNvPr id="1035" name="Straight Connector 1034">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1026" name="Picture 2" descr="https://lh7-us.googleusercontent.com/PeuI9yOdjw1okH1EQnncz6c7RFT_KllITYdQ_Ip0iYNfnJCIZIAapQvJHVAo_bbHnx8fHOiVEg3K_Nndbgc474mJxken6v1w8qGsHmEopIOg4Ncoy1jh2BrCDpwiKGFY6GKzguUD7mMcpejFpB_4ULAS=s2048">
            <a:extLst>
              <a:ext uri="{FF2B5EF4-FFF2-40B4-BE49-F238E27FC236}">
                <a16:creationId xmlns:a16="http://schemas.microsoft.com/office/drawing/2014/main" id="{A4EFC5AA-B080-45E2-95AB-E1E95D1F187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53817" y="1939862"/>
            <a:ext cx="5294715" cy="2978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40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FF283D81-56A0-47E5-9529-87B3AC168587}"/>
              </a:ext>
            </a:extLst>
          </p:cNvPr>
          <p:cNvSpPr>
            <a:spLocks noGrp="1"/>
          </p:cNvSpPr>
          <p:nvPr>
            <p:ph type="title"/>
          </p:nvPr>
        </p:nvSpPr>
        <p:spPr>
          <a:xfrm>
            <a:off x="479394" y="1070800"/>
            <a:ext cx="3939688" cy="5583126"/>
          </a:xfrm>
        </p:spPr>
        <p:txBody>
          <a:bodyPr>
            <a:normAutofit/>
          </a:bodyPr>
          <a:lstStyle/>
          <a:p>
            <a:pPr algn="r"/>
            <a:r>
              <a:rPr lang="en-US" sz="8000"/>
              <a:t>Why isn’t this working?</a:t>
            </a:r>
          </a:p>
        </p:txBody>
      </p:sp>
      <p:cxnSp>
        <p:nvCxnSpPr>
          <p:cNvPr id="33" name="Straight Connector 32">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FDD51B0D-CEF2-4060-A02F-4E70324F9196}"/>
              </a:ext>
            </a:extLst>
          </p:cNvPr>
          <p:cNvGraphicFramePr>
            <a:graphicFrameLocks noGrp="1"/>
          </p:cNvGraphicFramePr>
          <p:nvPr>
            <p:ph idx="1"/>
            <p:extLst>
              <p:ext uri="{D42A27DB-BD31-4B8C-83A1-F6EECF244321}">
                <p14:modId xmlns:p14="http://schemas.microsoft.com/office/powerpoint/2010/main" val="3018899136"/>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42602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B68CAA-EE4F-40AA-BBB1-D87ECCAA3144}"/>
              </a:ext>
            </a:extLst>
          </p:cNvPr>
          <p:cNvSpPr>
            <a:spLocks noGrp="1"/>
          </p:cNvSpPr>
          <p:nvPr>
            <p:ph type="title"/>
          </p:nvPr>
        </p:nvSpPr>
        <p:spPr>
          <a:xfrm>
            <a:off x="838200" y="557188"/>
            <a:ext cx="10515600" cy="1133499"/>
          </a:xfrm>
        </p:spPr>
        <p:txBody>
          <a:bodyPr>
            <a:normAutofit/>
          </a:bodyPr>
          <a:lstStyle/>
          <a:p>
            <a:pPr algn="ctr"/>
            <a:r>
              <a:rPr lang="en-US" sz="5200"/>
              <a:t>Enter First Year Experience…</a:t>
            </a:r>
          </a:p>
        </p:txBody>
      </p:sp>
      <p:graphicFrame>
        <p:nvGraphicFramePr>
          <p:cNvPr id="5" name="Content Placeholder 2">
            <a:extLst>
              <a:ext uri="{FF2B5EF4-FFF2-40B4-BE49-F238E27FC236}">
                <a16:creationId xmlns:a16="http://schemas.microsoft.com/office/drawing/2014/main" id="{3FA5454B-EA23-2926-3A77-63BBFB81A6D2}"/>
              </a:ext>
            </a:extLst>
          </p:cNvPr>
          <p:cNvGraphicFramePr>
            <a:graphicFrameLocks noGrp="1"/>
          </p:cNvGraphicFramePr>
          <p:nvPr>
            <p:ph idx="1"/>
            <p:extLst>
              <p:ext uri="{D42A27DB-BD31-4B8C-83A1-F6EECF244321}">
                <p14:modId xmlns:p14="http://schemas.microsoft.com/office/powerpoint/2010/main" val="3473286539"/>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87802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379A8-6FB9-4E46-915F-E3BEEE68E3FC}"/>
              </a:ext>
            </a:extLst>
          </p:cNvPr>
          <p:cNvSpPr>
            <a:spLocks noGrp="1"/>
          </p:cNvSpPr>
          <p:nvPr>
            <p:ph type="title"/>
          </p:nvPr>
        </p:nvSpPr>
        <p:spPr/>
        <p:txBody>
          <a:bodyPr/>
          <a:lstStyle/>
          <a:p>
            <a:r>
              <a:rPr lang="en-US" u="sng" dirty="0"/>
              <a:t>How-To Tuesday 2.0</a:t>
            </a:r>
          </a:p>
        </p:txBody>
      </p:sp>
      <p:sp>
        <p:nvSpPr>
          <p:cNvPr id="3" name="Content Placeholder 2">
            <a:extLst>
              <a:ext uri="{FF2B5EF4-FFF2-40B4-BE49-F238E27FC236}">
                <a16:creationId xmlns:a16="http://schemas.microsoft.com/office/drawing/2014/main" id="{FCADDFAE-44A8-45D0-A448-07A69E84D95A}"/>
              </a:ext>
            </a:extLst>
          </p:cNvPr>
          <p:cNvSpPr>
            <a:spLocks noGrp="1"/>
          </p:cNvSpPr>
          <p:nvPr>
            <p:ph idx="1"/>
          </p:nvPr>
        </p:nvSpPr>
        <p:spPr>
          <a:xfrm>
            <a:off x="838200" y="1825625"/>
            <a:ext cx="6213953" cy="4351338"/>
          </a:xfrm>
        </p:spPr>
        <p:txBody>
          <a:bodyPr>
            <a:normAutofit fontScale="92500" lnSpcReduction="10000"/>
          </a:bodyPr>
          <a:lstStyle/>
          <a:p>
            <a:r>
              <a:rPr lang="en-US" dirty="0">
                <a:latin typeface="+mj-lt"/>
              </a:rPr>
              <a:t>Completely Virtual via Zoom</a:t>
            </a:r>
          </a:p>
          <a:p>
            <a:pPr lvl="1"/>
            <a:r>
              <a:rPr lang="en-US" dirty="0">
                <a:latin typeface="+mj-lt"/>
              </a:rPr>
              <a:t>10-15 min of direct instruction, 5 min of Q&amp;A</a:t>
            </a:r>
          </a:p>
          <a:p>
            <a:r>
              <a:rPr lang="en-US" dirty="0">
                <a:latin typeface="+mj-lt"/>
              </a:rPr>
              <a:t>Register now, watch on demand model</a:t>
            </a:r>
          </a:p>
          <a:p>
            <a:pPr lvl="1"/>
            <a:r>
              <a:rPr lang="en-US" dirty="0">
                <a:latin typeface="+mj-lt"/>
              </a:rPr>
              <a:t>Direct response to knowing our unique student population</a:t>
            </a:r>
          </a:p>
          <a:p>
            <a:r>
              <a:rPr lang="en-US" dirty="0">
                <a:latin typeface="+mj-lt"/>
              </a:rPr>
              <a:t>Weekly Format</a:t>
            </a:r>
          </a:p>
          <a:p>
            <a:r>
              <a:rPr lang="en-US" dirty="0">
                <a:latin typeface="+mj-lt"/>
              </a:rPr>
              <a:t>Campus Partnerships</a:t>
            </a:r>
          </a:p>
          <a:p>
            <a:r>
              <a:rPr lang="en-US" dirty="0">
                <a:latin typeface="+mj-lt"/>
              </a:rPr>
              <a:t>Aligned topics to FYE100 curriculum</a:t>
            </a:r>
          </a:p>
          <a:p>
            <a:r>
              <a:rPr lang="en-US" dirty="0">
                <a:latin typeface="+mj-lt"/>
              </a:rPr>
              <a:t>More intentional marketing</a:t>
            </a:r>
          </a:p>
          <a:p>
            <a:r>
              <a:rPr lang="en-US" dirty="0">
                <a:latin typeface="+mj-lt"/>
              </a:rPr>
              <a:t>Advertised within FYE100 as a step to complete the “Campus Challenge”</a:t>
            </a:r>
          </a:p>
        </p:txBody>
      </p:sp>
      <p:pic>
        <p:nvPicPr>
          <p:cNvPr id="4" name="Picture 3">
            <a:extLst>
              <a:ext uri="{FF2B5EF4-FFF2-40B4-BE49-F238E27FC236}">
                <a16:creationId xmlns:a16="http://schemas.microsoft.com/office/drawing/2014/main" id="{0754A61B-C817-4F93-8358-D3BBABD8AFD1}"/>
              </a:ext>
            </a:extLst>
          </p:cNvPr>
          <p:cNvPicPr>
            <a:picLocks noChangeAspect="1"/>
          </p:cNvPicPr>
          <p:nvPr/>
        </p:nvPicPr>
        <p:blipFill rotWithShape="1">
          <a:blip r:embed="rId2">
            <a:extLst>
              <a:ext uri="{28A0092B-C50C-407E-A947-70E740481C1C}">
                <a14:useLocalDpi xmlns:a14="http://schemas.microsoft.com/office/drawing/2010/main" val="0"/>
              </a:ext>
            </a:extLst>
          </a:blip>
          <a:srcRect t="84" r="4" b="-583"/>
          <a:stretch/>
        </p:blipFill>
        <p:spPr>
          <a:xfrm>
            <a:off x="7357875" y="681037"/>
            <a:ext cx="4665733" cy="5632595"/>
          </a:xfrm>
          <a:prstGeom prst="rect">
            <a:avLst/>
          </a:prstGeom>
        </p:spPr>
      </p:pic>
    </p:spTree>
    <p:extLst>
      <p:ext uri="{BB962C8B-B14F-4D97-AF65-F5344CB8AC3E}">
        <p14:creationId xmlns:p14="http://schemas.microsoft.com/office/powerpoint/2010/main" val="33962618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a86e1292-3f01-4f6c-be74-d1504344065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78124F435EA7C4189675B5FA83D3083" ma:contentTypeVersion="17" ma:contentTypeDescription="Create a new document." ma:contentTypeScope="" ma:versionID="cb3c3c492ff5609cfc3fa230674aa5f4">
  <xsd:schema xmlns:xsd="http://www.w3.org/2001/XMLSchema" xmlns:xs="http://www.w3.org/2001/XMLSchema" xmlns:p="http://schemas.microsoft.com/office/2006/metadata/properties" xmlns:ns3="1fd90e6c-594b-4d00-94f9-25f140e84e64" xmlns:ns4="a86e1292-3f01-4f6c-be74-d15043440655" targetNamespace="http://schemas.microsoft.com/office/2006/metadata/properties" ma:root="true" ma:fieldsID="1f576a0177eeff4e10ca24cafa92708e" ns3:_="" ns4:_="">
    <xsd:import namespace="1fd90e6c-594b-4d00-94f9-25f140e84e64"/>
    <xsd:import namespace="a86e1292-3f01-4f6c-be74-d15043440655"/>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LengthInSeconds" minOccurs="0"/>
                <xsd:element ref="ns4:MediaServiceLocation" minOccurs="0"/>
                <xsd:element ref="ns4:MediaServiceAutoKeyPoints" minOccurs="0"/>
                <xsd:element ref="ns4:MediaServiceKeyPoints" minOccurs="0"/>
                <xsd:element ref="ns4:_activity" minOccurs="0"/>
                <xsd:element ref="ns4:MediaServiceObjectDetectorVersions" minOccurs="0"/>
                <xsd:element ref="ns4: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d90e6c-594b-4d00-94f9-25f140e84e6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86e1292-3f01-4f6c-be74-d1504344065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F85328E-8C6A-40E1-BFB1-DCB107E17800}">
  <ds:schemaRefs>
    <ds:schemaRef ds:uri="http://schemas.microsoft.com/office/2006/metadata/properties"/>
    <ds:schemaRef ds:uri="http://schemas.microsoft.com/office/2006/documentManagement/types"/>
    <ds:schemaRef ds:uri="http://purl.org/dc/terms/"/>
    <ds:schemaRef ds:uri="1fd90e6c-594b-4d00-94f9-25f140e84e64"/>
    <ds:schemaRef ds:uri="http://schemas.microsoft.com/office/infopath/2007/PartnerControls"/>
    <ds:schemaRef ds:uri="http://purl.org/dc/dcmitype/"/>
    <ds:schemaRef ds:uri="http://schemas.openxmlformats.org/package/2006/metadata/core-properties"/>
    <ds:schemaRef ds:uri="a86e1292-3f01-4f6c-be74-d15043440655"/>
    <ds:schemaRef ds:uri="http://www.w3.org/XML/1998/namespace"/>
    <ds:schemaRef ds:uri="http://purl.org/dc/elements/1.1/"/>
  </ds:schemaRefs>
</ds:datastoreItem>
</file>

<file path=customXml/itemProps2.xml><?xml version="1.0" encoding="utf-8"?>
<ds:datastoreItem xmlns:ds="http://schemas.openxmlformats.org/officeDocument/2006/customXml" ds:itemID="{7121A847-58BF-422E-9F86-1EF86A79BF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d90e6c-594b-4d00-94f9-25f140e84e64"/>
    <ds:schemaRef ds:uri="a86e1292-3f01-4f6c-be74-d150434406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C23F3E9-1050-4A29-B0E7-CC3D4823B7B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5404</TotalTime>
  <Words>719</Words>
  <Application>Microsoft Office PowerPoint</Application>
  <PresentationFormat>Widescreen</PresentationFormat>
  <Paragraphs>93</Paragraphs>
  <Slides>17</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Courier New</vt:lpstr>
      <vt:lpstr>Quattrocento Sans</vt:lpstr>
      <vt:lpstr>Office Theme</vt:lpstr>
      <vt:lpstr>How-To Tuesday:  A dynamic approach to library workshop programming in the First Year Experience to promote persistence and student success</vt:lpstr>
      <vt:lpstr>PowerPoint Presentation</vt:lpstr>
      <vt:lpstr>Park University</vt:lpstr>
      <vt:lpstr>The graveyard of How-To Tuesdays past…</vt:lpstr>
      <vt:lpstr>PowerPoint Presentation</vt:lpstr>
      <vt:lpstr>PowerPoint Presentation</vt:lpstr>
      <vt:lpstr>Why isn’t this working?</vt:lpstr>
      <vt:lpstr>Enter First Year Experience…</vt:lpstr>
      <vt:lpstr>How-To Tuesday 2.0</vt:lpstr>
      <vt:lpstr>PowerPoint Presentation</vt:lpstr>
      <vt:lpstr>PowerPoint Presentation</vt:lpstr>
      <vt:lpstr>PowerPoint Presentation</vt:lpstr>
      <vt:lpstr>Why is this working?</vt:lpstr>
      <vt:lpstr>Our results</vt:lpstr>
      <vt:lpstr>Reviving YOUR Library Workshops</vt:lpstr>
      <vt:lpstr>What’s your next step?</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How-To Tuesday:  A dynamic approach to library workshop programming in the first year experience to promote persistence and student success</dc:title>
  <dc:creator>Cook, Camille</dc:creator>
  <cp:lastModifiedBy>Cook, Camille</cp:lastModifiedBy>
  <cp:revision>17</cp:revision>
  <dcterms:created xsi:type="dcterms:W3CDTF">2023-11-09T14:27:17Z</dcterms:created>
  <dcterms:modified xsi:type="dcterms:W3CDTF">2023-11-13T21:49:42Z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0x010100378124F435EA7C4189675B5FA83D3083</vt:lpwstr>
  </property>
</Properties>
</file>