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5" r:id="rId7"/>
    <p:sldId id="270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327" autoAdjust="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Physical Library Space</c:v>
                </c:pt>
                <c:pt idx="1">
                  <c:v>Virtual Library Space</c:v>
                </c:pt>
                <c:pt idx="2">
                  <c:v>Interactive Experience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D-483E-B8AE-4E742B52E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Physical Library Space</c:v>
                </c:pt>
                <c:pt idx="1">
                  <c:v>Virtual Library Space</c:v>
                </c:pt>
                <c:pt idx="2">
                  <c:v>Interactive Experience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D-483E-B8AE-4E742B52E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Agree/Disagree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Physical Library Space</c:v>
                </c:pt>
                <c:pt idx="1">
                  <c:v>Virtual Library Space</c:v>
                </c:pt>
                <c:pt idx="2">
                  <c:v>Interactive Experience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FD-483E-B8AE-4E742B52EA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Physical Library Space</c:v>
                </c:pt>
                <c:pt idx="1">
                  <c:v>Virtual Library Space</c:v>
                </c:pt>
                <c:pt idx="2">
                  <c:v>Interactive Experience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D3FD-483E-B8AE-4E742B52EA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Physical Library Space</c:v>
                </c:pt>
                <c:pt idx="1">
                  <c:v>Virtual Library Space</c:v>
                </c:pt>
                <c:pt idx="2">
                  <c:v>Interactive Experience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FD-483E-B8AE-4E742B52E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74017919"/>
        <c:axId val="1109017663"/>
      </c:barChart>
      <c:catAx>
        <c:axId val="2074017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017663"/>
        <c:crosses val="autoZero"/>
        <c:auto val="1"/>
        <c:lblAlgn val="ctr"/>
        <c:lblOffset val="100"/>
        <c:noMultiLvlLbl val="0"/>
      </c:catAx>
      <c:valAx>
        <c:axId val="11090176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401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7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4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70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0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3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301845"/>
            <a:ext cx="4650901" cy="2907456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3776699"/>
            <a:ext cx="4636800" cy="121216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>
                <a:cs typeface="Calibri"/>
              </a:rPr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0" y="395289"/>
            <a:ext cx="10213200" cy="1112836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9399" y="1767212"/>
            <a:ext cx="4928400" cy="6619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4200" y="1767212"/>
            <a:ext cx="4928400" cy="6624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0" y="395289"/>
            <a:ext cx="10213200" cy="1112836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9399" y="1890674"/>
            <a:ext cx="2971400" cy="50797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9400" y="2431256"/>
            <a:ext cx="2971400" cy="36327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300" y="1910079"/>
            <a:ext cx="2971400" cy="50834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10300" y="2450550"/>
            <a:ext cx="2971400" cy="36327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1200" y="1910079"/>
            <a:ext cx="2971400" cy="50834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31200" y="2450550"/>
            <a:ext cx="2971400" cy="36327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1" y="536573"/>
            <a:ext cx="7424950" cy="1453003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063" y="536575"/>
            <a:ext cx="2616200" cy="17430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853" y="2557090"/>
            <a:ext cx="2616200" cy="17430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063" y="4576347"/>
            <a:ext cx="2616200" cy="17430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9" y="2876550"/>
            <a:ext cx="7424949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4707" y="180903"/>
            <a:ext cx="3856679" cy="1808674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4331" y="2876550"/>
            <a:ext cx="3853379" cy="3239886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07" y="142049"/>
            <a:ext cx="3856679" cy="184752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9987" y="0"/>
            <a:ext cx="721201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600" y="147487"/>
            <a:ext cx="4078800" cy="184209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021861"/>
            <a:ext cx="4075200" cy="107124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>
                <a:cs typeface="Calibri"/>
              </a:rPr>
              <a:t>Click to add subtitle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563563"/>
            <a:ext cx="4995863" cy="270668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54800" y="3587750"/>
            <a:ext cx="4995863" cy="26987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24726" y="4217899"/>
            <a:ext cx="4079874" cy="1681456"/>
          </a:xfrm>
        </p:spPr>
        <p:txBody>
          <a:bodyPr anchor="t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536575"/>
            <a:ext cx="2366963" cy="276066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74887" y="543842"/>
            <a:ext cx="2366963" cy="276066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9642" y="3563566"/>
            <a:ext cx="2366963" cy="276066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4779" y="3570833"/>
            <a:ext cx="2366963" cy="276066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02C98-E75D-B85B-BA5A-69510E72D8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22FD5-ED2C-5537-28D3-22E6674490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A607-CDC0-96AF-96AA-13FA32BB3A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6813" y="2479675"/>
            <a:ext cx="1587500" cy="233045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6813" y="5086966"/>
            <a:ext cx="1587055" cy="30761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r>
              <a:rPr lang="en-US" dirty="0">
                <a:cs typeface="Calibri"/>
              </a:rPr>
              <a:t>Add text</a:t>
            </a:r>
            <a:endParaRPr lang="en-US" dirty="0"/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6813" y="5425062"/>
            <a:ext cx="1587499" cy="655697"/>
          </a:xfrm>
        </p:spPr>
        <p:txBody>
          <a:bodyPr tIns="0"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28885" y="2479675"/>
            <a:ext cx="1587500" cy="233045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8885" y="5086966"/>
            <a:ext cx="1587055" cy="30761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r>
              <a:rPr lang="en-US" dirty="0">
                <a:cs typeface="Calibri"/>
              </a:rPr>
              <a:t>Add text</a:t>
            </a:r>
            <a:endParaRPr lang="en-US" dirty="0"/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8885" y="5425062"/>
            <a:ext cx="1587499" cy="655697"/>
          </a:xfrm>
        </p:spPr>
        <p:txBody>
          <a:bodyPr tIns="0"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02249" y="2479675"/>
            <a:ext cx="1587500" cy="233045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2249" y="5086966"/>
            <a:ext cx="1587055" cy="30761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r>
              <a:rPr lang="en-US" dirty="0">
                <a:cs typeface="Calibri"/>
              </a:rPr>
              <a:t>Add text</a:t>
            </a:r>
            <a:endParaRPr lang="en-US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2249" y="5425062"/>
            <a:ext cx="1587499" cy="655697"/>
          </a:xfrm>
        </p:spPr>
        <p:txBody>
          <a:bodyPr tIns="0"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4764" y="2479675"/>
            <a:ext cx="1587500" cy="233045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4765" y="5086966"/>
            <a:ext cx="1587055" cy="30761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r>
              <a:rPr lang="en-US" dirty="0">
                <a:cs typeface="Calibri"/>
              </a:rPr>
              <a:t>Add text</a:t>
            </a:r>
            <a:endParaRPr lang="en-US" dirty="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4765" y="5425062"/>
            <a:ext cx="1587499" cy="655697"/>
          </a:xfrm>
        </p:spPr>
        <p:txBody>
          <a:bodyPr tIns="0"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37688" y="2479675"/>
            <a:ext cx="1587500" cy="233045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37688" y="5086966"/>
            <a:ext cx="1587055" cy="30761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r>
              <a:rPr lang="en-US" dirty="0">
                <a:cs typeface="Calibri"/>
              </a:rPr>
              <a:t>Add text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37688" y="5425062"/>
            <a:ext cx="1587499" cy="655697"/>
          </a:xfrm>
        </p:spPr>
        <p:txBody>
          <a:bodyPr tIns="0"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702900" indent="-3429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"/>
        <a:defRPr sz="2000" b="0" i="0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i="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422900" indent="-3429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"/>
        <a:defRPr sz="2000" b="0" i="0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hyperlink" Target="http://library.wayne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0" y="1537326"/>
            <a:ext cx="6092456" cy="165914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Empowering New Students in their Exploration of Physical and Virtual Library Spaces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167" y="4095675"/>
            <a:ext cx="6197609" cy="1212169"/>
          </a:xfrm>
        </p:spPr>
        <p:txBody>
          <a:bodyPr>
            <a:normAutofit/>
          </a:bodyPr>
          <a:lstStyle/>
          <a:p>
            <a:r>
              <a:rPr lang="en-US" dirty="0"/>
              <a:t>Daniel </a:t>
            </a:r>
            <a:r>
              <a:rPr lang="en-US" dirty="0" err="1"/>
              <a:t>Cichowlas</a:t>
            </a:r>
            <a:br>
              <a:rPr lang="en-US" dirty="0"/>
            </a:br>
            <a:r>
              <a:rPr lang="en-US" sz="1500" dirty="0" err="1"/>
              <a:t>MLIS</a:t>
            </a:r>
            <a:r>
              <a:rPr lang="en-US" dirty="0" err="1"/>
              <a:t>,</a:t>
            </a:r>
            <a:r>
              <a:rPr lang="en-US" sz="1500" dirty="0" err="1"/>
              <a:t>Graduate</a:t>
            </a:r>
            <a:r>
              <a:rPr lang="en-US" sz="1500" dirty="0"/>
              <a:t> Student Assistant, Wayne State University</a:t>
            </a:r>
          </a:p>
        </p:txBody>
      </p:sp>
      <p:pic>
        <p:nvPicPr>
          <p:cNvPr id="19" name="Picture 18" descr="A building with a flag in the background&#10;&#10;Description automatically generated">
            <a:extLst>
              <a:ext uri="{FF2B5EF4-FFF2-40B4-BE49-F238E27FC236}">
                <a16:creationId xmlns:a16="http://schemas.microsoft.com/office/drawing/2014/main" id="{12569B05-C40A-074C-C4E9-F92EE6357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2" r="17762"/>
          <a:stretch/>
        </p:blipFill>
        <p:spPr>
          <a:xfrm>
            <a:off x="6908506" y="851422"/>
            <a:ext cx="4744777" cy="218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9"/>
    </mc:Choice>
    <mc:Fallback xmlns="">
      <p:transition spd="slow" advTm="330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147487"/>
            <a:ext cx="4078800" cy="184209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3682" y="1775637"/>
            <a:ext cx="6209415" cy="3306725"/>
          </a:xfrm>
        </p:spPr>
        <p:txBody>
          <a:bodyPr>
            <a:noAutofit/>
          </a:bodyPr>
          <a:lstStyle/>
          <a:p>
            <a:pPr algn="l"/>
            <a:endParaRPr lang="en-US" sz="1800" dirty="0"/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800" dirty="0"/>
              <a:t>Two-part tour</a:t>
            </a:r>
          </a:p>
          <a:p>
            <a:pPr marL="645750" lvl="1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Self-guided QR Code</a:t>
            </a:r>
          </a:p>
          <a:p>
            <a:pPr marL="645750" lvl="1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Question based virtual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800" dirty="0"/>
              <a:t>Strategic changes made</a:t>
            </a:r>
          </a:p>
          <a:p>
            <a:pPr marL="645750" lvl="1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Where can we simplify ‘information dumps’?</a:t>
            </a:r>
          </a:p>
          <a:p>
            <a:pPr marL="645750" lvl="1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Can this be changed in a way to make it available outside orientation?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11"/>
    </mc:Choice>
    <mc:Fallback xmlns="">
      <p:transition spd="slow" advTm="8741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637" y="170119"/>
            <a:ext cx="2891439" cy="742581"/>
          </a:xfrm>
        </p:spPr>
        <p:txBody>
          <a:bodyPr/>
          <a:lstStyle/>
          <a:p>
            <a:r>
              <a:rPr lang="en-US" dirty="0"/>
              <a:t>QR Code Tour</a:t>
            </a:r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 descr="A person wearing glasses and holding virtual reality headsets&#10;&#10;Description automatically generated">
            <a:extLst>
              <a:ext uri="{FF2B5EF4-FFF2-40B4-BE49-F238E27FC236}">
                <a16:creationId xmlns:a16="http://schemas.microsoft.com/office/drawing/2014/main" id="{29C7BCBB-2ED7-832C-80A5-99DC1E981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37" y="1091998"/>
            <a:ext cx="2961901" cy="5265602"/>
          </a:xfrm>
          <a:prstGeom prst="rect">
            <a:avLst/>
          </a:prstGeom>
        </p:spPr>
      </p:pic>
      <p:pic>
        <p:nvPicPr>
          <p:cNvPr id="21" name="Picture 20" descr="A qr code in a square&#10;&#10;Description automatically generated">
            <a:extLst>
              <a:ext uri="{FF2B5EF4-FFF2-40B4-BE49-F238E27FC236}">
                <a16:creationId xmlns:a16="http://schemas.microsoft.com/office/drawing/2014/main" id="{0387971C-04F4-09AD-1C1C-7118AB45B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29" y="1090298"/>
            <a:ext cx="3360423" cy="5267302"/>
          </a:xfrm>
          <a:prstGeom prst="rect">
            <a:avLst/>
          </a:prstGeom>
        </p:spPr>
      </p:pic>
      <p:pic>
        <p:nvPicPr>
          <p:cNvPr id="27" name="Picture 26" descr="A black and white drawing of a house&#10;&#10;Description automatically generated">
            <a:extLst>
              <a:ext uri="{FF2B5EF4-FFF2-40B4-BE49-F238E27FC236}">
                <a16:creationId xmlns:a16="http://schemas.microsoft.com/office/drawing/2014/main" id="{400F221B-9F1C-E720-AF02-81E48A366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287" y="1091998"/>
            <a:ext cx="4068874" cy="5265602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706FF33F-1E1C-2473-78B5-8998DD3F969A}"/>
              </a:ext>
            </a:extLst>
          </p:cNvPr>
          <p:cNvSpPr/>
          <p:nvPr/>
        </p:nvSpPr>
        <p:spPr>
          <a:xfrm>
            <a:off x="3607452" y="2892056"/>
            <a:ext cx="529185" cy="3934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117E71C-FF6A-57B1-3592-0027C27D571E}"/>
              </a:ext>
            </a:extLst>
          </p:cNvPr>
          <p:cNvSpPr/>
          <p:nvPr/>
        </p:nvSpPr>
        <p:spPr>
          <a:xfrm>
            <a:off x="7098538" y="2892056"/>
            <a:ext cx="701749" cy="3934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15"/>
    </mc:Choice>
    <mc:Fallback xmlns="">
      <p:transition spd="slow" advTm="830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564" y="178106"/>
            <a:ext cx="5189860" cy="793994"/>
          </a:xfrm>
        </p:spPr>
        <p:txBody>
          <a:bodyPr/>
          <a:lstStyle/>
          <a:p>
            <a:r>
              <a:rPr lang="en-US" dirty="0"/>
              <a:t>Library Homepage Tour</a:t>
            </a:r>
          </a:p>
        </p:txBody>
      </p:sp>
      <p:sp>
        <p:nvSpPr>
          <p:cNvPr id="40" name="Slide Number Placeholder 49">
            <a:extLst>
              <a:ext uri="{FF2B5EF4-FFF2-40B4-BE49-F238E27FC236}">
                <a16:creationId xmlns:a16="http://schemas.microsoft.com/office/drawing/2014/main" id="{10BF64B1-224D-4CB5-B4AF-D944A4C4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13" descr="A cell phone with a screen showing a website&#10;&#10;Description automatically generated">
            <a:extLst>
              <a:ext uri="{FF2B5EF4-FFF2-40B4-BE49-F238E27FC236}">
                <a16:creationId xmlns:a16="http://schemas.microsoft.com/office/drawing/2014/main" id="{A5D8319A-4620-05D9-113A-3E4AF6021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423" y="1165624"/>
            <a:ext cx="3299527" cy="4876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52A2D6-F95B-2D40-FE3A-DC05E23534BA}"/>
              </a:ext>
            </a:extLst>
          </p:cNvPr>
          <p:cNvSpPr txBox="1"/>
          <p:nvPr/>
        </p:nvSpPr>
        <p:spPr>
          <a:xfrm>
            <a:off x="4544776" y="1254999"/>
            <a:ext cx="32995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  <a:t>Find and select the </a:t>
            </a:r>
            <a:r>
              <a:rPr lang="en-US" b="1" i="0" dirty="0">
                <a:solidFill>
                  <a:srgbClr val="32363A"/>
                </a:solidFill>
                <a:effectLst/>
                <a:latin typeface="72"/>
              </a:rPr>
              <a:t>Interlibrary Services</a:t>
            </a:r>
            <a:r>
              <a:rPr lang="en-US" b="0" i="0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  <a:t> link at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72"/>
                <a:hlinkClick r:id="rId4"/>
              </a:rPr>
              <a:t>library.wayne.edu</a:t>
            </a:r>
            <a:r>
              <a:rPr lang="en-US" b="0" i="0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en-US" b="0" i="0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</a:br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</a:p>
          <a:p>
            <a:pPr algn="l"/>
            <a:r>
              <a:rPr lang="en-US" b="0" i="0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  <a:t>The two </a:t>
            </a:r>
            <a:r>
              <a:rPr lang="en-US" b="1" i="0" dirty="0">
                <a:solidFill>
                  <a:srgbClr val="32363A"/>
                </a:solidFill>
                <a:effectLst/>
                <a:latin typeface="72"/>
              </a:rPr>
              <a:t>Interlibrary Services</a:t>
            </a:r>
            <a:r>
              <a:rPr lang="en-US" b="0" i="0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  <a:t> that deliver books and other materials to campus for you, free of charge, are called </a:t>
            </a:r>
            <a:r>
              <a:rPr lang="en-US" b="1" i="0" dirty="0" err="1">
                <a:solidFill>
                  <a:srgbClr val="32363A"/>
                </a:solidFill>
                <a:effectLst/>
                <a:latin typeface="72"/>
              </a:rPr>
              <a:t>MeLCat</a:t>
            </a:r>
            <a:r>
              <a:rPr lang="en-US" b="0" i="0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  <a:t> and </a:t>
            </a:r>
            <a:r>
              <a:rPr lang="en-US" b="1" i="0" dirty="0">
                <a:solidFill>
                  <a:srgbClr val="32363A"/>
                </a:solidFill>
                <a:effectLst/>
                <a:latin typeface="72"/>
              </a:rPr>
              <a:t>Interlibrary Loan</a:t>
            </a:r>
            <a:r>
              <a:rPr lang="en-US" b="0" i="0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  <a:t>.</a:t>
            </a:r>
            <a:br>
              <a:rPr lang="en-US" b="0" i="0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</a:br>
            <a:br>
              <a:rPr lang="en-US" b="0" i="0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</a:br>
            <a:r>
              <a:rPr lang="en-US" b="0" i="0" u="sng" dirty="0">
                <a:solidFill>
                  <a:srgbClr val="32363A"/>
                </a:solidFill>
                <a:effectLst/>
                <a:latin typeface="Tahoma" panose="020B0604030504040204" pitchFamily="34" charset="0"/>
              </a:rPr>
              <a:t>True or False?</a:t>
            </a:r>
            <a:endParaRPr lang="en-US" b="0" i="0" u="sng" dirty="0">
              <a:solidFill>
                <a:srgbClr val="32363A"/>
              </a:solidFill>
              <a:effectLst/>
              <a:latin typeface="72"/>
            </a:endParaRPr>
          </a:p>
          <a:p>
            <a:pPr algn="l"/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 </a:t>
            </a:r>
          </a:p>
        </p:txBody>
      </p:sp>
      <p:pic>
        <p:nvPicPr>
          <p:cNvPr id="5" name="Picture 4" descr="A cartoon of a person pointing&#10;&#10;Description automatically generated">
            <a:extLst>
              <a:ext uri="{FF2B5EF4-FFF2-40B4-BE49-F238E27FC236}">
                <a16:creationId xmlns:a16="http://schemas.microsoft.com/office/drawing/2014/main" id="{E1E01ACC-94C5-660F-1E94-14D0DAC84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54" y="1402722"/>
            <a:ext cx="3764901" cy="382849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A72A15D-C71D-3920-363B-28F0CB125B4B}"/>
              </a:ext>
            </a:extLst>
          </p:cNvPr>
          <p:cNvSpPr/>
          <p:nvPr/>
        </p:nvSpPr>
        <p:spPr>
          <a:xfrm>
            <a:off x="3945656" y="2886350"/>
            <a:ext cx="608626" cy="4306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002D582-86C0-68A7-CE10-55AEAF284510}"/>
              </a:ext>
            </a:extLst>
          </p:cNvPr>
          <p:cNvSpPr/>
          <p:nvPr/>
        </p:nvSpPr>
        <p:spPr>
          <a:xfrm>
            <a:off x="7710556" y="2886350"/>
            <a:ext cx="608626" cy="4306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82"/>
    </mc:Choice>
    <mc:Fallback xmlns="">
      <p:transition spd="slow" advTm="11558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61" y="374763"/>
            <a:ext cx="10213200" cy="1112836"/>
          </a:xfrm>
        </p:spPr>
        <p:txBody>
          <a:bodyPr/>
          <a:lstStyle/>
          <a:p>
            <a:r>
              <a:rPr lang="en-US" dirty="0"/>
              <a:t>Survey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975" y="1926550"/>
            <a:ext cx="5709112" cy="3632750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32363A"/>
                </a:solidFill>
                <a:effectLst/>
                <a:latin typeface="Avenir Next LT Pro (Body)"/>
              </a:rPr>
              <a:t>I am confident in knowing how to navigate the physical library space in the upcoming semester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32363A"/>
                </a:solidFill>
                <a:effectLst/>
                <a:latin typeface="Avenir Next LT Pro (Body)"/>
              </a:rPr>
              <a:t>I am confident in knowing how to navigate the library homepage in the upcoming semester</a:t>
            </a:r>
            <a:endParaRPr lang="en-US" dirty="0">
              <a:solidFill>
                <a:srgbClr val="32363A"/>
              </a:solidFill>
              <a:latin typeface="Avenir Next LT Pro (Body)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32363A"/>
                </a:solidFill>
                <a:effectLst/>
                <a:latin typeface="Avenir Next LT Pro (Body)"/>
              </a:rPr>
              <a:t>This was a fun way to learn about locations, services, and resources of WSU Libraries</a:t>
            </a:r>
            <a:endParaRPr lang="en-US" dirty="0">
              <a:latin typeface="Avenir Next LT Pro (Body)"/>
            </a:endParaRPr>
          </a:p>
          <a:p>
            <a:endParaRPr lang="en-US" dirty="0"/>
          </a:p>
        </p:txBody>
      </p:sp>
      <p:sp>
        <p:nvSpPr>
          <p:cNvPr id="40" name="Slide Number Placeholder 49">
            <a:extLst>
              <a:ext uri="{FF2B5EF4-FFF2-40B4-BE49-F238E27FC236}">
                <a16:creationId xmlns:a16="http://schemas.microsoft.com/office/drawing/2014/main" id="{10BF64B1-224D-4CB5-B4AF-D944A4C4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2291DE36-334E-1501-A1AD-119178106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996857"/>
              </p:ext>
            </p:extLst>
          </p:nvPr>
        </p:nvGraphicFramePr>
        <p:xfrm>
          <a:off x="5945086" y="931181"/>
          <a:ext cx="6349783" cy="507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68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9"/>
    </mc:Choice>
    <mc:Fallback xmlns="">
      <p:transition spd="slow" advTm="602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180903"/>
            <a:ext cx="3856679" cy="1808674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94331" y="2876550"/>
            <a:ext cx="3853379" cy="1599757"/>
          </a:xfrm>
        </p:spPr>
        <p:txBody>
          <a:bodyPr>
            <a:normAutofit/>
          </a:bodyPr>
          <a:lstStyle/>
          <a:p>
            <a:r>
              <a:rPr lang="en-US" dirty="0"/>
              <a:t>Daniel </a:t>
            </a:r>
            <a:r>
              <a:rPr lang="en-US" dirty="0" err="1"/>
              <a:t>Cichowlas</a:t>
            </a:r>
            <a:endParaRPr lang="en-US" dirty="0"/>
          </a:p>
          <a:p>
            <a:r>
              <a:rPr lang="en-US" dirty="0"/>
              <a:t>cichowld@wayne.edu</a:t>
            </a:r>
          </a:p>
        </p:txBody>
      </p:sp>
      <p:sp>
        <p:nvSpPr>
          <p:cNvPr id="126" name="Slide Number Placeholder 49">
            <a:extLst>
              <a:ext uri="{FF2B5EF4-FFF2-40B4-BE49-F238E27FC236}">
                <a16:creationId xmlns:a16="http://schemas.microsoft.com/office/drawing/2014/main" id="{64086F3C-129F-4A29-A09C-7700661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72"/>
    </mc:Choice>
    <mc:Fallback xmlns="">
      <p:transition spd="slow" advTm="37372"/>
    </mc:Fallback>
  </mc:AlternateContent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ed design_Win32_CP_V8" id="{107AA2FF-87C2-402A-941C-B6E8E29820B1}" vid="{D76A43F6-F991-4F95-A1AC-CC1A08771F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31DC52-0457-48AD-BA6B-85D7830CD5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DA3F42-BCFF-48D4-9BF9-37ECC5FE65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F555FC5-7F43-4268-9F72-E00485469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Frosted design</Template>
  <TotalTime>549</TotalTime>
  <Words>182</Words>
  <Application>Microsoft Office PowerPoint</Application>
  <PresentationFormat>Widescreen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72</vt:lpstr>
      <vt:lpstr>Arial</vt:lpstr>
      <vt:lpstr>Avenir Next LT Pro</vt:lpstr>
      <vt:lpstr>Avenir Next LT Pro (Body)</vt:lpstr>
      <vt:lpstr>Calibri</vt:lpstr>
      <vt:lpstr>Courier New</vt:lpstr>
      <vt:lpstr>Goudy Old Style</vt:lpstr>
      <vt:lpstr>Segoe UI</vt:lpstr>
      <vt:lpstr>Tahoma</vt:lpstr>
      <vt:lpstr>Wingdings</vt:lpstr>
      <vt:lpstr>FrostyVTI</vt:lpstr>
      <vt:lpstr>Empowering New Students in their Exploration of Physical and Virtual Library Spaces</vt:lpstr>
      <vt:lpstr>Introduction</vt:lpstr>
      <vt:lpstr>QR Code Tour</vt:lpstr>
      <vt:lpstr>Library Homepage Tour</vt:lpstr>
      <vt:lpstr>Survey 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New Students in their Exploration of Physical and Virtual Library Spaces</dc:title>
  <dc:creator>heavierthanheaven131@yahoo.com</dc:creator>
  <cp:lastModifiedBy>Daniel Cichowlas</cp:lastModifiedBy>
  <cp:revision>35</cp:revision>
  <dcterms:created xsi:type="dcterms:W3CDTF">2023-09-30T15:06:09Z</dcterms:created>
  <dcterms:modified xsi:type="dcterms:W3CDTF">2023-11-17T21:05:29Z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